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3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500" b="0" i="0">
                <a:solidFill>
                  <a:srgbClr val="015EA7"/>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81915">
              <a:lnSpc>
                <a:spcPts val="124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15EA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81915">
              <a:lnSpc>
                <a:spcPts val="124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15EA7"/>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7" name="Holder 7"/>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81915">
              <a:lnSpc>
                <a:spcPts val="124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24" y="0"/>
            <a:ext cx="12190475" cy="6858000"/>
          </a:xfrm>
          <a:prstGeom prst="rect">
            <a:avLst/>
          </a:prstGeom>
        </p:spPr>
      </p:pic>
      <p:sp>
        <p:nvSpPr>
          <p:cNvPr id="17" name="bg object 17"/>
          <p:cNvSpPr/>
          <p:nvPr/>
        </p:nvSpPr>
        <p:spPr>
          <a:xfrm>
            <a:off x="11370563" y="5718047"/>
            <a:ext cx="45720" cy="539750"/>
          </a:xfrm>
          <a:custGeom>
            <a:avLst/>
            <a:gdLst/>
            <a:ahLst/>
            <a:cxnLst/>
            <a:rect l="l" t="t" r="r" b="b"/>
            <a:pathLst>
              <a:path w="45720" h="539750">
                <a:moveTo>
                  <a:pt x="45720" y="0"/>
                </a:moveTo>
                <a:lnTo>
                  <a:pt x="0" y="0"/>
                </a:lnTo>
                <a:lnTo>
                  <a:pt x="0" y="539495"/>
                </a:lnTo>
                <a:lnTo>
                  <a:pt x="45720" y="539495"/>
                </a:lnTo>
                <a:lnTo>
                  <a:pt x="45720" y="0"/>
                </a:lnTo>
                <a:close/>
              </a:path>
            </a:pathLst>
          </a:custGeom>
          <a:solidFill>
            <a:srgbClr val="F1F1F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500" b="0" i="0">
                <a:solidFill>
                  <a:srgbClr val="015EA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5" name="Holder 5"/>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81915">
              <a:lnSpc>
                <a:spcPts val="124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4" name="Holder 4"/>
          <p:cNvSpPr>
            <a:spLocks noGrp="1"/>
          </p:cNvSpPr>
          <p:nvPr>
            <p:ph type="sldNum" sz="quarter" idx="7"/>
          </p:nvPr>
        </p:nvSpPr>
        <p:spPr/>
        <p:txBody>
          <a:bodyPr lIns="0" tIns="0" rIns="0" bIns="0"/>
          <a:lstStyle>
            <a:lvl1pPr>
              <a:defRPr sz="1200" b="0" i="0">
                <a:solidFill>
                  <a:srgbClr val="585858"/>
                </a:solidFill>
                <a:latin typeface="Calibri"/>
                <a:cs typeface="Calibri"/>
              </a:defRPr>
            </a:lvl1pPr>
          </a:lstStyle>
          <a:p>
            <a:pPr marL="81915">
              <a:lnSpc>
                <a:spcPts val="124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65275" y="64134"/>
            <a:ext cx="8991599" cy="2172080"/>
          </a:xfrm>
          <a:prstGeom prst="rect">
            <a:avLst/>
          </a:prstGeom>
        </p:spPr>
        <p:txBody>
          <a:bodyPr wrap="square" lIns="0" tIns="0" rIns="0" bIns="0">
            <a:spAutoFit/>
          </a:bodyPr>
          <a:lstStyle>
            <a:lvl1pPr>
              <a:defRPr sz="4500" b="0" i="0">
                <a:solidFill>
                  <a:srgbClr val="015EA7"/>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a:xfrm>
            <a:off x="11658600" y="6412788"/>
            <a:ext cx="244475" cy="196392"/>
          </a:xfrm>
          <a:prstGeom prst="rect">
            <a:avLst/>
          </a:prstGeom>
        </p:spPr>
        <p:txBody>
          <a:bodyPr wrap="square" lIns="0" tIns="0" rIns="0" bIns="0">
            <a:spAutoFit/>
          </a:bodyPr>
          <a:lstStyle>
            <a:lvl1pPr>
              <a:defRPr sz="1200" b="0" i="0">
                <a:solidFill>
                  <a:srgbClr val="585858"/>
                </a:solidFill>
                <a:latin typeface="Calibri"/>
                <a:cs typeface="Calibri"/>
              </a:defRPr>
            </a:lvl1pPr>
          </a:lstStyle>
          <a:p>
            <a:pPr marL="81915">
              <a:lnSpc>
                <a:spcPts val="124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ashley.seelig@gray.tv" TargetMode="External"/><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2.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jpg"/><Relationship Id="rId7" Type="http://schemas.openxmlformats.org/officeDocument/2006/relationships/image" Target="../media/image28.png"/><Relationship Id="rId2" Type="http://schemas.openxmlformats.org/officeDocument/2006/relationships/image" Target="../media/image43.jp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png"/><Relationship Id="rId4" Type="http://schemas.openxmlformats.org/officeDocument/2006/relationships/image" Target="../media/image45.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jpg"/><Relationship Id="rId7" Type="http://schemas.openxmlformats.org/officeDocument/2006/relationships/image" Target="../media/image46.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jpg"/><Relationship Id="rId7" Type="http://schemas.openxmlformats.org/officeDocument/2006/relationships/image" Target="../media/image46.pn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51.jpg"/><Relationship Id="rId5" Type="http://schemas.openxmlformats.org/officeDocument/2006/relationships/image" Target="../media/image35.png"/><Relationship Id="rId10" Type="http://schemas.openxmlformats.org/officeDocument/2006/relationships/image" Target="../media/image50.jpg"/><Relationship Id="rId4" Type="http://schemas.openxmlformats.org/officeDocument/2006/relationships/image" Target="../media/image34.png"/><Relationship Id="rId9" Type="http://schemas.openxmlformats.org/officeDocument/2006/relationships/image" Target="../media/image49.jp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jpg"/><Relationship Id="rId7" Type="http://schemas.openxmlformats.org/officeDocument/2006/relationships/image" Target="../media/image46.pn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52.jp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4.png"/><Relationship Id="rId7" Type="http://schemas.openxmlformats.org/officeDocument/2006/relationships/image" Target="../media/image46.png"/><Relationship Id="rId2" Type="http://schemas.openxmlformats.org/officeDocument/2006/relationships/image" Target="../media/image53.jp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image" Target="../media/image53.jp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2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6.jpg"/><Relationship Id="rId7" Type="http://schemas.openxmlformats.org/officeDocument/2006/relationships/image" Target="../media/image28.png"/><Relationship Id="rId2" Type="http://schemas.openxmlformats.org/officeDocument/2006/relationships/image" Target="../media/image55.jp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5.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4.png"/><Relationship Id="rId7" Type="http://schemas.openxmlformats.org/officeDocument/2006/relationships/image" Target="../media/image35.png"/><Relationship Id="rId2" Type="http://schemas.openxmlformats.org/officeDocument/2006/relationships/image" Target="../media/image57.jp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59.png"/><Relationship Id="rId10" Type="http://schemas.openxmlformats.org/officeDocument/2006/relationships/image" Target="../media/image3.png"/><Relationship Id="rId4" Type="http://schemas.openxmlformats.org/officeDocument/2006/relationships/image" Target="../media/image58.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image" Target="../media/image60.jp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0.png"/><Relationship Id="rId17" Type="http://schemas.openxmlformats.org/officeDocument/2006/relationships/slide" Target="slide21.xml"/><Relationship Id="rId2" Type="http://schemas.openxmlformats.org/officeDocument/2006/relationships/image" Target="../media/image61.png"/><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3.png"/><Relationship Id="rId5" Type="http://schemas.openxmlformats.org/officeDocument/2006/relationships/image" Target="../media/image64.png"/><Relationship Id="rId1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63.jpg"/><Relationship Id="rId9" Type="http://schemas.openxmlformats.org/officeDocument/2006/relationships/image" Target="../media/image68.pn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3.png"/><Relationship Id="rId3" Type="http://schemas.openxmlformats.org/officeDocument/2006/relationships/image" Target="../media/image63.jpg"/><Relationship Id="rId21" Type="http://schemas.openxmlformats.org/officeDocument/2006/relationships/image" Target="../media/image88.png"/><Relationship Id="rId34" Type="http://schemas.openxmlformats.org/officeDocument/2006/relationships/slide" Target="slide21.xml"/><Relationship Id="rId7" Type="http://schemas.openxmlformats.org/officeDocument/2006/relationships/image" Target="../media/image3.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33" Type="http://schemas.openxmlformats.org/officeDocument/2006/relationships/image" Target="../media/image100.png"/><Relationship Id="rId2" Type="http://schemas.openxmlformats.org/officeDocument/2006/relationships/image" Target="../media/image75.png"/><Relationship Id="rId16" Type="http://schemas.openxmlformats.org/officeDocument/2006/relationships/image" Target="../media/image83.png"/><Relationship Id="rId20" Type="http://schemas.openxmlformats.org/officeDocument/2006/relationships/image" Target="../media/image87.png"/><Relationship Id="rId29"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78.png"/><Relationship Id="rId24" Type="http://schemas.openxmlformats.org/officeDocument/2006/relationships/image" Target="../media/image91.png"/><Relationship Id="rId32" Type="http://schemas.openxmlformats.org/officeDocument/2006/relationships/image" Target="../media/image99.png"/><Relationship Id="rId5" Type="http://schemas.openxmlformats.org/officeDocument/2006/relationships/image" Target="../media/image65.png"/><Relationship Id="rId15" Type="http://schemas.openxmlformats.org/officeDocument/2006/relationships/image" Target="../media/image82.png"/><Relationship Id="rId23" Type="http://schemas.openxmlformats.org/officeDocument/2006/relationships/image" Target="../media/image90.png"/><Relationship Id="rId28" Type="http://schemas.openxmlformats.org/officeDocument/2006/relationships/image" Target="../media/image95.png"/><Relationship Id="rId10" Type="http://schemas.openxmlformats.org/officeDocument/2006/relationships/image" Target="../media/image77.png"/><Relationship Id="rId19" Type="http://schemas.openxmlformats.org/officeDocument/2006/relationships/image" Target="../media/image86.png"/><Relationship Id="rId31" Type="http://schemas.openxmlformats.org/officeDocument/2006/relationships/image" Target="../media/image98.png"/><Relationship Id="rId4" Type="http://schemas.openxmlformats.org/officeDocument/2006/relationships/image" Target="../media/image64.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hyperlink" Target="https://urldefense.proofpoint.com/v2/url?u=http-3A__www.gray.tv_advertising&amp;d=DwMFAg&amp;c=5tFkMILU9su6g0t-0MrHFg3aYZ2BYUqhX6yumu2dQGw&amp;r=ZN1ApFYaL5EyZaOMaSDI4Gr8sxLKCoNmUD-zpcl3OGI&amp;m=rnaSjZbfnf5hX2vSt0YHSWUr7ZSU-LmZ_JA8gkxBCB4&amp;s=rPcwhWSLu0jN9J9N3ymEfq10s-ueKc2xUsv9Ocsy1K4&amp;e" TargetMode="External"/><Relationship Id="rId8"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6678">
              <a:alpha val="59999"/>
            </a:srgbClr>
          </a:solidFill>
        </p:spPr>
        <p:txBody>
          <a:bodyPr wrap="square" lIns="0" tIns="0" rIns="0" bIns="0" rtlCol="0"/>
          <a:lstStyle/>
          <a:p>
            <a:endParaRPr/>
          </a:p>
        </p:txBody>
      </p:sp>
      <p:sp>
        <p:nvSpPr>
          <p:cNvPr id="4" name="object 4"/>
          <p:cNvSpPr/>
          <p:nvPr/>
        </p:nvSpPr>
        <p:spPr>
          <a:xfrm>
            <a:off x="3479291" y="4608576"/>
            <a:ext cx="3055620" cy="974090"/>
          </a:xfrm>
          <a:custGeom>
            <a:avLst/>
            <a:gdLst/>
            <a:ahLst/>
            <a:cxnLst/>
            <a:rect l="l" t="t" r="r" b="b"/>
            <a:pathLst>
              <a:path w="3055620" h="974089">
                <a:moveTo>
                  <a:pt x="0" y="973836"/>
                </a:moveTo>
                <a:lnTo>
                  <a:pt x="3055619" y="973836"/>
                </a:lnTo>
                <a:lnTo>
                  <a:pt x="3055619" y="0"/>
                </a:lnTo>
                <a:lnTo>
                  <a:pt x="0" y="0"/>
                </a:lnTo>
                <a:lnTo>
                  <a:pt x="0" y="973836"/>
                </a:lnTo>
                <a:close/>
              </a:path>
            </a:pathLst>
          </a:custGeom>
          <a:solidFill>
            <a:srgbClr val="176997"/>
          </a:solidFill>
        </p:spPr>
        <p:txBody>
          <a:bodyPr wrap="square" lIns="0" tIns="0" rIns="0" bIns="0" rtlCol="0"/>
          <a:lstStyle/>
          <a:p>
            <a:endParaRPr/>
          </a:p>
        </p:txBody>
      </p:sp>
      <p:sp>
        <p:nvSpPr>
          <p:cNvPr id="5" name="object 5"/>
          <p:cNvSpPr txBox="1"/>
          <p:nvPr/>
        </p:nvSpPr>
        <p:spPr>
          <a:xfrm>
            <a:off x="781812" y="4608576"/>
            <a:ext cx="5753100" cy="974090"/>
          </a:xfrm>
          <a:prstGeom prst="rect">
            <a:avLst/>
          </a:prstGeom>
        </p:spPr>
        <p:txBody>
          <a:bodyPr vert="horz" wrap="square" lIns="0" tIns="204470" rIns="0" bIns="0" rtlCol="0">
            <a:spAutoFit/>
          </a:bodyPr>
          <a:lstStyle/>
          <a:p>
            <a:pPr marL="2957830" marR="243840" indent="-12700">
              <a:lnSpc>
                <a:spcPct val="100000"/>
              </a:lnSpc>
              <a:spcBef>
                <a:spcPts val="1610"/>
              </a:spcBef>
            </a:pPr>
            <a:r>
              <a:rPr sz="1600" b="1" spc="-95" dirty="0">
                <a:solidFill>
                  <a:srgbClr val="FFFFFF"/>
                </a:solidFill>
                <a:latin typeface="Arial"/>
                <a:cs typeface="Arial"/>
              </a:rPr>
              <a:t>Brazos</a:t>
            </a:r>
            <a:r>
              <a:rPr sz="1600" b="1" spc="-65" dirty="0">
                <a:solidFill>
                  <a:srgbClr val="FFFFFF"/>
                </a:solidFill>
                <a:latin typeface="Arial"/>
                <a:cs typeface="Arial"/>
              </a:rPr>
              <a:t> </a:t>
            </a:r>
            <a:r>
              <a:rPr sz="1600" b="1" spc="-85" dirty="0">
                <a:solidFill>
                  <a:srgbClr val="FFFFFF"/>
                </a:solidFill>
                <a:latin typeface="Arial"/>
                <a:cs typeface="Arial"/>
              </a:rPr>
              <a:t>Valley</a:t>
            </a:r>
            <a:r>
              <a:rPr sz="1600" b="1" spc="-60" dirty="0">
                <a:solidFill>
                  <a:srgbClr val="FFFFFF"/>
                </a:solidFill>
                <a:latin typeface="Arial"/>
                <a:cs typeface="Arial"/>
              </a:rPr>
              <a:t> </a:t>
            </a:r>
            <a:r>
              <a:rPr sz="1600" b="1" spc="-120" dirty="0">
                <a:solidFill>
                  <a:srgbClr val="FFFFFF"/>
                </a:solidFill>
                <a:latin typeface="Arial"/>
                <a:cs typeface="Arial"/>
              </a:rPr>
              <a:t>Runs</a:t>
            </a:r>
            <a:r>
              <a:rPr sz="1600" b="1" spc="-60" dirty="0">
                <a:solidFill>
                  <a:srgbClr val="FFFFFF"/>
                </a:solidFill>
                <a:latin typeface="Arial"/>
                <a:cs typeface="Arial"/>
              </a:rPr>
              <a:t> </a:t>
            </a:r>
            <a:r>
              <a:rPr sz="1600" b="1" spc="-175" dirty="0">
                <a:solidFill>
                  <a:srgbClr val="FFFFFF"/>
                </a:solidFill>
                <a:latin typeface="Arial"/>
                <a:cs typeface="Arial"/>
              </a:rPr>
              <a:t>On</a:t>
            </a:r>
            <a:r>
              <a:rPr sz="1600" b="1" spc="-50" dirty="0">
                <a:solidFill>
                  <a:srgbClr val="FFFFFF"/>
                </a:solidFill>
                <a:latin typeface="Arial"/>
                <a:cs typeface="Arial"/>
              </a:rPr>
              <a:t> </a:t>
            </a:r>
            <a:r>
              <a:rPr sz="1600" b="1" spc="-45" dirty="0">
                <a:solidFill>
                  <a:srgbClr val="FFFFFF"/>
                </a:solidFill>
                <a:latin typeface="Arial"/>
                <a:cs typeface="Arial"/>
              </a:rPr>
              <a:t>Water </a:t>
            </a:r>
            <a:r>
              <a:rPr sz="1600" b="1" spc="-85" dirty="0">
                <a:solidFill>
                  <a:srgbClr val="FFFFFF"/>
                </a:solidFill>
                <a:latin typeface="Arial"/>
                <a:cs typeface="Arial"/>
              </a:rPr>
              <a:t>Campaign</a:t>
            </a:r>
            <a:r>
              <a:rPr sz="1600" b="1" spc="-65" dirty="0">
                <a:solidFill>
                  <a:srgbClr val="FFFFFF"/>
                </a:solidFill>
                <a:latin typeface="Arial"/>
                <a:cs typeface="Arial"/>
              </a:rPr>
              <a:t> </a:t>
            </a:r>
            <a:r>
              <a:rPr sz="1600" b="1" spc="-70" dirty="0">
                <a:solidFill>
                  <a:srgbClr val="FFFFFF"/>
                </a:solidFill>
                <a:latin typeface="Arial"/>
                <a:cs typeface="Arial"/>
              </a:rPr>
              <a:t>Recommendation</a:t>
            </a:r>
            <a:endParaRPr sz="1600">
              <a:latin typeface="Arial"/>
              <a:cs typeface="Arial"/>
            </a:endParaRPr>
          </a:p>
        </p:txBody>
      </p:sp>
      <p:pic>
        <p:nvPicPr>
          <p:cNvPr id="6" name="object 6"/>
          <p:cNvPicPr/>
          <p:nvPr/>
        </p:nvPicPr>
        <p:blipFill>
          <a:blip r:embed="rId3" cstate="print"/>
          <a:stretch>
            <a:fillRect/>
          </a:stretch>
        </p:blipFill>
        <p:spPr>
          <a:xfrm>
            <a:off x="9662159" y="5455920"/>
            <a:ext cx="1828800" cy="908304"/>
          </a:xfrm>
          <a:prstGeom prst="rect">
            <a:avLst/>
          </a:prstGeom>
        </p:spPr>
      </p:pic>
      <p:grpSp>
        <p:nvGrpSpPr>
          <p:cNvPr id="7" name="object 7"/>
          <p:cNvGrpSpPr/>
          <p:nvPr/>
        </p:nvGrpSpPr>
        <p:grpSpPr>
          <a:xfrm>
            <a:off x="780287" y="4608576"/>
            <a:ext cx="5944870" cy="2249805"/>
            <a:chOff x="780287" y="4608576"/>
            <a:chExt cx="5944870" cy="2249805"/>
          </a:xfrm>
        </p:grpSpPr>
        <p:sp>
          <p:nvSpPr>
            <p:cNvPr id="8" name="object 8"/>
            <p:cNvSpPr/>
            <p:nvPr/>
          </p:nvSpPr>
          <p:spPr>
            <a:xfrm>
              <a:off x="5297423" y="5577840"/>
              <a:ext cx="1237615" cy="917575"/>
            </a:xfrm>
            <a:custGeom>
              <a:avLst/>
              <a:gdLst/>
              <a:ahLst/>
              <a:cxnLst/>
              <a:rect l="l" t="t" r="r" b="b"/>
              <a:pathLst>
                <a:path w="1237615" h="917575">
                  <a:moveTo>
                    <a:pt x="1237487" y="0"/>
                  </a:moveTo>
                  <a:lnTo>
                    <a:pt x="0" y="0"/>
                  </a:lnTo>
                  <a:lnTo>
                    <a:pt x="0" y="917448"/>
                  </a:lnTo>
                  <a:lnTo>
                    <a:pt x="1237487" y="917448"/>
                  </a:lnTo>
                  <a:lnTo>
                    <a:pt x="1237487" y="0"/>
                  </a:lnTo>
                  <a:close/>
                </a:path>
              </a:pathLst>
            </a:custGeom>
            <a:solidFill>
              <a:srgbClr val="C1B5B5"/>
            </a:solidFill>
          </p:spPr>
          <p:txBody>
            <a:bodyPr wrap="square" lIns="0" tIns="0" rIns="0" bIns="0" rtlCol="0"/>
            <a:lstStyle/>
            <a:p>
              <a:endParaRPr/>
            </a:p>
          </p:txBody>
        </p:sp>
        <p:pic>
          <p:nvPicPr>
            <p:cNvPr id="9" name="object 9"/>
            <p:cNvPicPr/>
            <p:nvPr/>
          </p:nvPicPr>
          <p:blipFill>
            <a:blip r:embed="rId4" cstate="print"/>
            <a:stretch>
              <a:fillRect/>
            </a:stretch>
          </p:blipFill>
          <p:spPr>
            <a:xfrm>
              <a:off x="5370576" y="5512943"/>
              <a:ext cx="1354201" cy="1345057"/>
            </a:xfrm>
            <a:prstGeom prst="rect">
              <a:avLst/>
            </a:prstGeom>
          </p:spPr>
        </p:pic>
        <p:sp>
          <p:nvSpPr>
            <p:cNvPr id="10" name="object 10"/>
            <p:cNvSpPr/>
            <p:nvPr/>
          </p:nvSpPr>
          <p:spPr>
            <a:xfrm>
              <a:off x="5505322" y="5654979"/>
              <a:ext cx="778510" cy="770255"/>
            </a:xfrm>
            <a:custGeom>
              <a:avLst/>
              <a:gdLst/>
              <a:ahLst/>
              <a:cxnLst/>
              <a:rect l="l" t="t" r="r" b="b"/>
              <a:pathLst>
                <a:path w="778510" h="770254">
                  <a:moveTo>
                    <a:pt x="116586" y="0"/>
                  </a:moveTo>
                  <a:lnTo>
                    <a:pt x="0" y="118402"/>
                  </a:lnTo>
                  <a:lnTo>
                    <a:pt x="661924" y="769823"/>
                  </a:lnTo>
                  <a:lnTo>
                    <a:pt x="778382" y="651421"/>
                  </a:lnTo>
                  <a:lnTo>
                    <a:pt x="116586" y="0"/>
                  </a:lnTo>
                  <a:close/>
                </a:path>
              </a:pathLst>
            </a:custGeom>
            <a:solidFill>
              <a:srgbClr val="FFFFFF"/>
            </a:solidFill>
          </p:spPr>
          <p:txBody>
            <a:bodyPr wrap="square" lIns="0" tIns="0" rIns="0" bIns="0" rtlCol="0"/>
            <a:lstStyle/>
            <a:p>
              <a:endParaRPr/>
            </a:p>
          </p:txBody>
        </p:sp>
        <p:pic>
          <p:nvPicPr>
            <p:cNvPr id="11" name="object 11"/>
            <p:cNvPicPr/>
            <p:nvPr/>
          </p:nvPicPr>
          <p:blipFill>
            <a:blip r:embed="rId5" cstate="print"/>
            <a:stretch>
              <a:fillRect/>
            </a:stretch>
          </p:blipFill>
          <p:spPr>
            <a:xfrm>
              <a:off x="780287" y="4608576"/>
              <a:ext cx="2699004" cy="969264"/>
            </a:xfrm>
            <a:prstGeom prst="rect">
              <a:avLst/>
            </a:prstGeom>
          </p:spPr>
        </p:pic>
        <p:pic>
          <p:nvPicPr>
            <p:cNvPr id="12" name="object 12"/>
            <p:cNvPicPr/>
            <p:nvPr/>
          </p:nvPicPr>
          <p:blipFill>
            <a:blip r:embed="rId6" cstate="print"/>
            <a:stretch>
              <a:fillRect/>
            </a:stretch>
          </p:blipFill>
          <p:spPr>
            <a:xfrm>
              <a:off x="897635" y="4751832"/>
              <a:ext cx="2464308" cy="627888"/>
            </a:xfrm>
            <a:prstGeom prst="rect">
              <a:avLst/>
            </a:prstGeom>
          </p:spPr>
        </p:pic>
      </p:grpSp>
      <p:sp>
        <p:nvSpPr>
          <p:cNvPr id="13" name="object 13"/>
          <p:cNvSpPr txBox="1"/>
          <p:nvPr/>
        </p:nvSpPr>
        <p:spPr>
          <a:xfrm>
            <a:off x="781812" y="5582411"/>
            <a:ext cx="4516120" cy="913130"/>
          </a:xfrm>
          <a:prstGeom prst="rect">
            <a:avLst/>
          </a:prstGeom>
          <a:solidFill>
            <a:srgbClr val="FFFFFF"/>
          </a:solidFill>
        </p:spPr>
        <p:txBody>
          <a:bodyPr vert="horz" wrap="square" lIns="0" tIns="121920" rIns="0" bIns="0" rtlCol="0">
            <a:spAutoFit/>
          </a:bodyPr>
          <a:lstStyle/>
          <a:p>
            <a:pPr marL="156210">
              <a:lnSpc>
                <a:spcPct val="100000"/>
              </a:lnSpc>
              <a:spcBef>
                <a:spcPts val="960"/>
              </a:spcBef>
            </a:pPr>
            <a:r>
              <a:rPr sz="1400" b="1" spc="-65" dirty="0">
                <a:solidFill>
                  <a:srgbClr val="176997"/>
                </a:solidFill>
                <a:latin typeface="Arial"/>
                <a:cs typeface="Arial"/>
              </a:rPr>
              <a:t>Presented </a:t>
            </a:r>
            <a:r>
              <a:rPr sz="1400" b="1" spc="-135" dirty="0">
                <a:solidFill>
                  <a:srgbClr val="176997"/>
                </a:solidFill>
                <a:latin typeface="Arial"/>
                <a:cs typeface="Arial"/>
              </a:rPr>
              <a:t>by</a:t>
            </a:r>
            <a:r>
              <a:rPr sz="1400" b="1" spc="-20" dirty="0">
                <a:solidFill>
                  <a:srgbClr val="176997"/>
                </a:solidFill>
                <a:latin typeface="Arial"/>
                <a:cs typeface="Arial"/>
              </a:rPr>
              <a:t> </a:t>
            </a:r>
            <a:r>
              <a:rPr sz="1400" b="1" spc="-100" dirty="0">
                <a:solidFill>
                  <a:srgbClr val="176997"/>
                </a:solidFill>
                <a:latin typeface="Arial"/>
                <a:cs typeface="Arial"/>
              </a:rPr>
              <a:t>Ashley</a:t>
            </a:r>
            <a:r>
              <a:rPr sz="1400" b="1" spc="-20" dirty="0">
                <a:solidFill>
                  <a:srgbClr val="176997"/>
                </a:solidFill>
                <a:latin typeface="Arial"/>
                <a:cs typeface="Arial"/>
              </a:rPr>
              <a:t> </a:t>
            </a:r>
            <a:r>
              <a:rPr sz="1400" b="1" spc="-10" dirty="0">
                <a:solidFill>
                  <a:srgbClr val="176997"/>
                </a:solidFill>
                <a:latin typeface="Arial"/>
                <a:cs typeface="Arial"/>
              </a:rPr>
              <a:t>Seelig</a:t>
            </a:r>
            <a:endParaRPr sz="1400">
              <a:latin typeface="Arial"/>
              <a:cs typeface="Arial"/>
            </a:endParaRPr>
          </a:p>
          <a:p>
            <a:pPr marL="156210">
              <a:lnSpc>
                <a:spcPct val="100000"/>
              </a:lnSpc>
              <a:spcBef>
                <a:spcPts val="5"/>
              </a:spcBef>
            </a:pPr>
            <a:r>
              <a:rPr sz="1400" b="1" spc="-40" dirty="0">
                <a:solidFill>
                  <a:srgbClr val="176997"/>
                </a:solidFill>
                <a:latin typeface="Arial"/>
                <a:cs typeface="Arial"/>
              </a:rPr>
              <a:t>Multi-</a:t>
            </a:r>
            <a:r>
              <a:rPr sz="1400" b="1" spc="-30" dirty="0">
                <a:solidFill>
                  <a:srgbClr val="176997"/>
                </a:solidFill>
                <a:latin typeface="Arial"/>
                <a:cs typeface="Arial"/>
              </a:rPr>
              <a:t>Media</a:t>
            </a:r>
            <a:r>
              <a:rPr sz="1400" b="1" spc="-5" dirty="0">
                <a:solidFill>
                  <a:srgbClr val="176997"/>
                </a:solidFill>
                <a:latin typeface="Arial"/>
                <a:cs typeface="Arial"/>
              </a:rPr>
              <a:t> </a:t>
            </a:r>
            <a:r>
              <a:rPr sz="1400" b="1" spc="-35" dirty="0">
                <a:solidFill>
                  <a:srgbClr val="176997"/>
                </a:solidFill>
                <a:latin typeface="Arial"/>
                <a:cs typeface="Arial"/>
              </a:rPr>
              <a:t>Marketing</a:t>
            </a:r>
            <a:r>
              <a:rPr sz="1400" b="1" spc="-15" dirty="0">
                <a:solidFill>
                  <a:srgbClr val="176997"/>
                </a:solidFill>
                <a:latin typeface="Arial"/>
                <a:cs typeface="Arial"/>
              </a:rPr>
              <a:t> </a:t>
            </a:r>
            <a:r>
              <a:rPr sz="1400" b="1" spc="-10" dirty="0">
                <a:solidFill>
                  <a:srgbClr val="176997"/>
                </a:solidFill>
                <a:latin typeface="Arial"/>
                <a:cs typeface="Arial"/>
              </a:rPr>
              <a:t>Consultant</a:t>
            </a:r>
            <a:endParaRPr sz="1400">
              <a:latin typeface="Arial"/>
              <a:cs typeface="Arial"/>
            </a:endParaRPr>
          </a:p>
          <a:p>
            <a:pPr marL="156210">
              <a:lnSpc>
                <a:spcPct val="100000"/>
              </a:lnSpc>
            </a:pPr>
            <a:r>
              <a:rPr sz="1400" b="1" spc="-70" dirty="0">
                <a:solidFill>
                  <a:srgbClr val="176997"/>
                </a:solidFill>
                <a:latin typeface="Arial"/>
                <a:cs typeface="Arial"/>
              </a:rPr>
              <a:t>Cell:</a:t>
            </a:r>
            <a:r>
              <a:rPr sz="1400" b="1" spc="35" dirty="0">
                <a:solidFill>
                  <a:srgbClr val="176997"/>
                </a:solidFill>
                <a:latin typeface="Arial"/>
                <a:cs typeface="Arial"/>
              </a:rPr>
              <a:t> </a:t>
            </a:r>
            <a:r>
              <a:rPr sz="1400" b="1" dirty="0">
                <a:solidFill>
                  <a:srgbClr val="176997"/>
                </a:solidFill>
                <a:latin typeface="Arial"/>
                <a:cs typeface="Arial"/>
              </a:rPr>
              <a:t>979-220-5215</a:t>
            </a:r>
            <a:r>
              <a:rPr sz="1400" b="1" spc="10" dirty="0">
                <a:solidFill>
                  <a:srgbClr val="176997"/>
                </a:solidFill>
                <a:latin typeface="Arial"/>
                <a:cs typeface="Arial"/>
              </a:rPr>
              <a:t> </a:t>
            </a:r>
            <a:r>
              <a:rPr sz="1400" b="1" dirty="0">
                <a:solidFill>
                  <a:srgbClr val="176997"/>
                </a:solidFill>
                <a:latin typeface="Arial"/>
                <a:cs typeface="Arial"/>
              </a:rPr>
              <a:t>I</a:t>
            </a:r>
            <a:r>
              <a:rPr sz="1400" b="1" spc="20" dirty="0">
                <a:solidFill>
                  <a:srgbClr val="176997"/>
                </a:solidFill>
                <a:latin typeface="Arial"/>
                <a:cs typeface="Arial"/>
              </a:rPr>
              <a:t> </a:t>
            </a:r>
            <a:r>
              <a:rPr sz="1400" b="1" spc="-75" dirty="0">
                <a:solidFill>
                  <a:srgbClr val="176997"/>
                </a:solidFill>
                <a:latin typeface="Arial"/>
                <a:cs typeface="Arial"/>
              </a:rPr>
              <a:t>Email:</a:t>
            </a:r>
            <a:r>
              <a:rPr sz="1400" b="1" spc="45" dirty="0">
                <a:solidFill>
                  <a:srgbClr val="176997"/>
                </a:solidFill>
                <a:latin typeface="Arial"/>
                <a:cs typeface="Arial"/>
              </a:rPr>
              <a:t> </a:t>
            </a:r>
            <a:r>
              <a:rPr sz="1400" b="1" spc="-35" dirty="0">
                <a:solidFill>
                  <a:srgbClr val="176997"/>
                </a:solidFill>
                <a:latin typeface="Arial"/>
                <a:cs typeface="Arial"/>
                <a:hlinkClick r:id="rId7"/>
              </a:rPr>
              <a:t>ashley.seelig@gray.tv</a:t>
            </a:r>
            <a:endParaRPr sz="1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sp>
          <p:nvSpPr>
            <p:cNvPr id="4" name="object 4"/>
            <p:cNvSpPr/>
            <p:nvPr/>
          </p:nvSpPr>
          <p:spPr>
            <a:xfrm>
              <a:off x="0" y="0"/>
              <a:ext cx="12192000" cy="6858000"/>
            </a:xfrm>
            <a:custGeom>
              <a:avLst/>
              <a:gdLst/>
              <a:ahLst/>
              <a:cxnLst/>
              <a:rect l="l" t="t" r="r" b="b"/>
              <a:pathLst>
                <a:path w="12192000" h="6858000">
                  <a:moveTo>
                    <a:pt x="15240" y="0"/>
                  </a:moveTo>
                  <a:lnTo>
                    <a:pt x="0" y="0"/>
                  </a:lnTo>
                  <a:lnTo>
                    <a:pt x="0" y="6858000"/>
                  </a:lnTo>
                  <a:lnTo>
                    <a:pt x="15240" y="6858000"/>
                  </a:lnTo>
                  <a:lnTo>
                    <a:pt x="15240" y="0"/>
                  </a:lnTo>
                  <a:close/>
                </a:path>
                <a:path w="12192000" h="6858000">
                  <a:moveTo>
                    <a:pt x="12192000" y="0"/>
                  </a:moveTo>
                  <a:lnTo>
                    <a:pt x="1392936" y="0"/>
                  </a:lnTo>
                  <a:lnTo>
                    <a:pt x="1392936" y="6858000"/>
                  </a:lnTo>
                  <a:lnTo>
                    <a:pt x="12192000" y="6858000"/>
                  </a:lnTo>
                  <a:lnTo>
                    <a:pt x="12192000" y="0"/>
                  </a:lnTo>
                  <a:close/>
                </a:path>
              </a:pathLst>
            </a:custGeom>
            <a:solidFill>
              <a:srgbClr val="000000">
                <a:alpha val="39999"/>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584959" cy="6858000"/>
            </a:xfrm>
            <a:prstGeom prst="rect">
              <a:avLst/>
            </a:prstGeom>
          </p:spPr>
        </p:pic>
      </p:grpSp>
      <p:sp>
        <p:nvSpPr>
          <p:cNvPr id="6" name="object 6"/>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7" name="object 7"/>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8" name="object 8"/>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9" name="object 9"/>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10" name="object 10"/>
          <p:cNvGrpSpPr/>
          <p:nvPr/>
        </p:nvGrpSpPr>
        <p:grpSpPr>
          <a:xfrm>
            <a:off x="1670304" y="830580"/>
            <a:ext cx="10349865" cy="5908675"/>
            <a:chOff x="1670304" y="830580"/>
            <a:chExt cx="10349865" cy="5908675"/>
          </a:xfrm>
        </p:grpSpPr>
        <p:sp>
          <p:nvSpPr>
            <p:cNvPr id="11" name="object 11"/>
            <p:cNvSpPr/>
            <p:nvPr/>
          </p:nvSpPr>
          <p:spPr>
            <a:xfrm>
              <a:off x="11370563"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sp>
          <p:nvSpPr>
            <p:cNvPr id="12" name="object 12"/>
            <p:cNvSpPr/>
            <p:nvPr/>
          </p:nvSpPr>
          <p:spPr>
            <a:xfrm>
              <a:off x="11526011" y="6239256"/>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sp>
          <p:nvSpPr>
            <p:cNvPr id="13" name="object 13"/>
            <p:cNvSpPr/>
            <p:nvPr/>
          </p:nvSpPr>
          <p:spPr>
            <a:xfrm>
              <a:off x="11370563"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sp>
          <p:nvSpPr>
            <p:cNvPr id="14" name="object 14"/>
            <p:cNvSpPr/>
            <p:nvPr/>
          </p:nvSpPr>
          <p:spPr>
            <a:xfrm>
              <a:off x="11526011" y="6239256"/>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sp>
          <p:nvSpPr>
            <p:cNvPr id="15" name="object 15"/>
            <p:cNvSpPr/>
            <p:nvPr/>
          </p:nvSpPr>
          <p:spPr>
            <a:xfrm>
              <a:off x="1670304" y="830580"/>
              <a:ext cx="4131945" cy="1311910"/>
            </a:xfrm>
            <a:custGeom>
              <a:avLst/>
              <a:gdLst/>
              <a:ahLst/>
              <a:cxnLst/>
              <a:rect l="l" t="t" r="r" b="b"/>
              <a:pathLst>
                <a:path w="4131945" h="1311910">
                  <a:moveTo>
                    <a:pt x="4131563" y="0"/>
                  </a:moveTo>
                  <a:lnTo>
                    <a:pt x="0" y="0"/>
                  </a:lnTo>
                  <a:lnTo>
                    <a:pt x="0" y="1296670"/>
                  </a:lnTo>
                  <a:lnTo>
                    <a:pt x="4131563" y="1311783"/>
                  </a:lnTo>
                  <a:lnTo>
                    <a:pt x="4131563" y="0"/>
                  </a:lnTo>
                  <a:close/>
                </a:path>
              </a:pathLst>
            </a:custGeom>
            <a:solidFill>
              <a:srgbClr val="089BD6"/>
            </a:solidFill>
          </p:spPr>
          <p:txBody>
            <a:bodyPr wrap="square" lIns="0" tIns="0" rIns="0" bIns="0" rtlCol="0"/>
            <a:lstStyle/>
            <a:p>
              <a:endParaRPr/>
            </a:p>
          </p:txBody>
        </p:sp>
        <p:sp>
          <p:nvSpPr>
            <p:cNvPr id="16" name="object 16"/>
            <p:cNvSpPr/>
            <p:nvPr/>
          </p:nvSpPr>
          <p:spPr>
            <a:xfrm>
              <a:off x="5801868" y="830580"/>
              <a:ext cx="883919" cy="1884045"/>
            </a:xfrm>
            <a:custGeom>
              <a:avLst/>
              <a:gdLst/>
              <a:ahLst/>
              <a:cxnLst/>
              <a:rect l="l" t="t" r="r" b="b"/>
              <a:pathLst>
                <a:path w="883920" h="1884045">
                  <a:moveTo>
                    <a:pt x="0" y="0"/>
                  </a:moveTo>
                  <a:lnTo>
                    <a:pt x="0" y="1311783"/>
                  </a:lnTo>
                  <a:lnTo>
                    <a:pt x="862964" y="1883537"/>
                  </a:lnTo>
                  <a:lnTo>
                    <a:pt x="883792" y="1883537"/>
                  </a:lnTo>
                  <a:lnTo>
                    <a:pt x="883792" y="1250569"/>
                  </a:lnTo>
                  <a:lnTo>
                    <a:pt x="0" y="0"/>
                  </a:lnTo>
                  <a:close/>
                </a:path>
              </a:pathLst>
            </a:custGeom>
            <a:solidFill>
              <a:srgbClr val="0881AC"/>
            </a:solidFill>
          </p:spPr>
          <p:txBody>
            <a:bodyPr wrap="square" lIns="0" tIns="0" rIns="0" bIns="0" rtlCol="0"/>
            <a:lstStyle/>
            <a:p>
              <a:endParaRPr/>
            </a:p>
          </p:txBody>
        </p:sp>
        <p:sp>
          <p:nvSpPr>
            <p:cNvPr id="17" name="object 17"/>
            <p:cNvSpPr/>
            <p:nvPr/>
          </p:nvSpPr>
          <p:spPr>
            <a:xfrm>
              <a:off x="6685788" y="1723644"/>
              <a:ext cx="1089660" cy="990600"/>
            </a:xfrm>
            <a:custGeom>
              <a:avLst/>
              <a:gdLst/>
              <a:ahLst/>
              <a:cxnLst/>
              <a:rect l="l" t="t" r="r" b="b"/>
              <a:pathLst>
                <a:path w="1089659" h="990600">
                  <a:moveTo>
                    <a:pt x="387603" y="0"/>
                  </a:moveTo>
                  <a:lnTo>
                    <a:pt x="387603" y="357377"/>
                  </a:lnTo>
                  <a:lnTo>
                    <a:pt x="0" y="357377"/>
                  </a:lnTo>
                  <a:lnTo>
                    <a:pt x="0" y="990600"/>
                  </a:lnTo>
                  <a:lnTo>
                    <a:pt x="1089532" y="990600"/>
                  </a:lnTo>
                  <a:lnTo>
                    <a:pt x="387603" y="0"/>
                  </a:lnTo>
                  <a:close/>
                </a:path>
              </a:pathLst>
            </a:custGeom>
            <a:solidFill>
              <a:srgbClr val="089BD6"/>
            </a:solidFill>
          </p:spPr>
          <p:txBody>
            <a:bodyPr wrap="square" lIns="0" tIns="0" rIns="0" bIns="0" rtlCol="0"/>
            <a:lstStyle/>
            <a:p>
              <a:endParaRPr/>
            </a:p>
          </p:txBody>
        </p:sp>
        <p:sp>
          <p:nvSpPr>
            <p:cNvPr id="18" name="object 18"/>
            <p:cNvSpPr/>
            <p:nvPr/>
          </p:nvSpPr>
          <p:spPr>
            <a:xfrm>
              <a:off x="5801868" y="2264663"/>
              <a:ext cx="883919" cy="1283335"/>
            </a:xfrm>
            <a:custGeom>
              <a:avLst/>
              <a:gdLst/>
              <a:ahLst/>
              <a:cxnLst/>
              <a:rect l="l" t="t" r="r" b="b"/>
              <a:pathLst>
                <a:path w="883920" h="1283335">
                  <a:moveTo>
                    <a:pt x="0" y="0"/>
                  </a:moveTo>
                  <a:lnTo>
                    <a:pt x="0" y="1282827"/>
                  </a:lnTo>
                  <a:lnTo>
                    <a:pt x="883792" y="1282827"/>
                  </a:lnTo>
                  <a:lnTo>
                    <a:pt x="883792" y="572388"/>
                  </a:lnTo>
                  <a:lnTo>
                    <a:pt x="862964" y="572388"/>
                  </a:lnTo>
                  <a:lnTo>
                    <a:pt x="0" y="0"/>
                  </a:lnTo>
                  <a:close/>
                </a:path>
              </a:pathLst>
            </a:custGeom>
            <a:solidFill>
              <a:srgbClr val="015285"/>
            </a:solidFill>
          </p:spPr>
          <p:txBody>
            <a:bodyPr wrap="square" lIns="0" tIns="0" rIns="0" bIns="0" rtlCol="0"/>
            <a:lstStyle/>
            <a:p>
              <a:endParaRPr/>
            </a:p>
          </p:txBody>
        </p:sp>
        <p:sp>
          <p:nvSpPr>
            <p:cNvPr id="19" name="object 19"/>
            <p:cNvSpPr/>
            <p:nvPr/>
          </p:nvSpPr>
          <p:spPr>
            <a:xfrm>
              <a:off x="1670304" y="2255519"/>
              <a:ext cx="6670675" cy="1292860"/>
            </a:xfrm>
            <a:custGeom>
              <a:avLst/>
              <a:gdLst/>
              <a:ahLst/>
              <a:cxnLst/>
              <a:rect l="l" t="t" r="r" b="b"/>
              <a:pathLst>
                <a:path w="6670675" h="1292860">
                  <a:moveTo>
                    <a:pt x="4131564" y="10160"/>
                  </a:moveTo>
                  <a:lnTo>
                    <a:pt x="0" y="0"/>
                  </a:lnTo>
                  <a:lnTo>
                    <a:pt x="0" y="1292098"/>
                  </a:lnTo>
                  <a:lnTo>
                    <a:pt x="4131564" y="1292098"/>
                  </a:lnTo>
                  <a:lnTo>
                    <a:pt x="4131564" y="10160"/>
                  </a:lnTo>
                  <a:close/>
                </a:path>
                <a:path w="6670675" h="1292860">
                  <a:moveTo>
                    <a:pt x="6670294" y="1292237"/>
                  </a:moveTo>
                  <a:lnTo>
                    <a:pt x="6171819" y="582168"/>
                  </a:lnTo>
                  <a:lnTo>
                    <a:pt x="5015484" y="582168"/>
                  </a:lnTo>
                  <a:lnTo>
                    <a:pt x="5015484" y="1292237"/>
                  </a:lnTo>
                  <a:lnTo>
                    <a:pt x="6670294" y="1292237"/>
                  </a:lnTo>
                  <a:close/>
                </a:path>
              </a:pathLst>
            </a:custGeom>
            <a:solidFill>
              <a:srgbClr val="015EA8"/>
            </a:solidFill>
          </p:spPr>
          <p:txBody>
            <a:bodyPr wrap="square" lIns="0" tIns="0" rIns="0" bIns="0" rtlCol="0"/>
            <a:lstStyle/>
            <a:p>
              <a:endParaRPr/>
            </a:p>
          </p:txBody>
        </p:sp>
        <p:sp>
          <p:nvSpPr>
            <p:cNvPr id="20" name="object 20"/>
            <p:cNvSpPr/>
            <p:nvPr/>
          </p:nvSpPr>
          <p:spPr>
            <a:xfrm>
              <a:off x="6685788" y="3669791"/>
              <a:ext cx="1654810" cy="608330"/>
            </a:xfrm>
            <a:custGeom>
              <a:avLst/>
              <a:gdLst/>
              <a:ahLst/>
              <a:cxnLst/>
              <a:rect l="l" t="t" r="r" b="b"/>
              <a:pathLst>
                <a:path w="1654809" h="608329">
                  <a:moveTo>
                    <a:pt x="1654809" y="0"/>
                  </a:moveTo>
                  <a:lnTo>
                    <a:pt x="0" y="0"/>
                  </a:lnTo>
                  <a:lnTo>
                    <a:pt x="0" y="608075"/>
                  </a:lnTo>
                  <a:lnTo>
                    <a:pt x="1226946" y="608075"/>
                  </a:lnTo>
                  <a:lnTo>
                    <a:pt x="1654809" y="0"/>
                  </a:lnTo>
                  <a:close/>
                </a:path>
              </a:pathLst>
            </a:custGeom>
            <a:solidFill>
              <a:srgbClr val="FDC327"/>
            </a:solidFill>
          </p:spPr>
          <p:txBody>
            <a:bodyPr wrap="square" lIns="0" tIns="0" rIns="0" bIns="0" rtlCol="0"/>
            <a:lstStyle/>
            <a:p>
              <a:endParaRPr/>
            </a:p>
          </p:txBody>
        </p:sp>
        <p:sp>
          <p:nvSpPr>
            <p:cNvPr id="21" name="object 21"/>
            <p:cNvSpPr/>
            <p:nvPr/>
          </p:nvSpPr>
          <p:spPr>
            <a:xfrm>
              <a:off x="5801868" y="3669791"/>
              <a:ext cx="883919" cy="1184275"/>
            </a:xfrm>
            <a:custGeom>
              <a:avLst/>
              <a:gdLst/>
              <a:ahLst/>
              <a:cxnLst/>
              <a:rect l="l" t="t" r="r" b="b"/>
              <a:pathLst>
                <a:path w="883920" h="1184275">
                  <a:moveTo>
                    <a:pt x="883792" y="0"/>
                  </a:moveTo>
                  <a:lnTo>
                    <a:pt x="0" y="0"/>
                  </a:lnTo>
                  <a:lnTo>
                    <a:pt x="0" y="1184020"/>
                  </a:lnTo>
                  <a:lnTo>
                    <a:pt x="862964" y="607313"/>
                  </a:lnTo>
                  <a:lnTo>
                    <a:pt x="883792" y="607313"/>
                  </a:lnTo>
                  <a:lnTo>
                    <a:pt x="883792" y="0"/>
                  </a:lnTo>
                  <a:close/>
                </a:path>
              </a:pathLst>
            </a:custGeom>
            <a:solidFill>
              <a:srgbClr val="DFA327"/>
            </a:solidFill>
          </p:spPr>
          <p:txBody>
            <a:bodyPr wrap="square" lIns="0" tIns="0" rIns="0" bIns="0" rtlCol="0"/>
            <a:lstStyle/>
            <a:p>
              <a:endParaRPr/>
            </a:p>
          </p:txBody>
        </p:sp>
        <p:sp>
          <p:nvSpPr>
            <p:cNvPr id="22" name="object 22"/>
            <p:cNvSpPr/>
            <p:nvPr/>
          </p:nvSpPr>
          <p:spPr>
            <a:xfrm>
              <a:off x="5801868" y="4404359"/>
              <a:ext cx="2044064" cy="1812289"/>
            </a:xfrm>
            <a:custGeom>
              <a:avLst/>
              <a:gdLst/>
              <a:ahLst/>
              <a:cxnLst/>
              <a:rect l="l" t="t" r="r" b="b"/>
              <a:pathLst>
                <a:path w="2044065" h="1812289">
                  <a:moveTo>
                    <a:pt x="883793" y="0"/>
                  </a:moveTo>
                  <a:lnTo>
                    <a:pt x="862965" y="0"/>
                  </a:lnTo>
                  <a:lnTo>
                    <a:pt x="0" y="572262"/>
                  </a:lnTo>
                  <a:lnTo>
                    <a:pt x="0" y="1811909"/>
                  </a:lnTo>
                  <a:lnTo>
                    <a:pt x="883793" y="735711"/>
                  </a:lnTo>
                  <a:lnTo>
                    <a:pt x="883793" y="0"/>
                  </a:lnTo>
                  <a:close/>
                </a:path>
                <a:path w="2044065" h="1812289">
                  <a:moveTo>
                    <a:pt x="2043557" y="0"/>
                  </a:moveTo>
                  <a:lnTo>
                    <a:pt x="883920" y="0"/>
                  </a:lnTo>
                  <a:lnTo>
                    <a:pt x="883920" y="736219"/>
                  </a:lnTo>
                  <a:lnTo>
                    <a:pt x="1271397" y="736219"/>
                  </a:lnTo>
                  <a:lnTo>
                    <a:pt x="1271397" y="1094105"/>
                  </a:lnTo>
                  <a:lnTo>
                    <a:pt x="2043557" y="0"/>
                  </a:lnTo>
                  <a:close/>
                </a:path>
              </a:pathLst>
            </a:custGeom>
            <a:solidFill>
              <a:srgbClr val="22789F"/>
            </a:solidFill>
          </p:spPr>
          <p:txBody>
            <a:bodyPr wrap="square" lIns="0" tIns="0" rIns="0" bIns="0" rtlCol="0"/>
            <a:lstStyle/>
            <a:p>
              <a:endParaRPr/>
            </a:p>
          </p:txBody>
        </p:sp>
      </p:grpSp>
      <p:sp>
        <p:nvSpPr>
          <p:cNvPr id="23" name="object 23"/>
          <p:cNvSpPr txBox="1">
            <a:spLocks noGrp="1"/>
          </p:cNvSpPr>
          <p:nvPr>
            <p:ph type="title"/>
          </p:nvPr>
        </p:nvSpPr>
        <p:spPr>
          <a:xfrm>
            <a:off x="1814829" y="845641"/>
            <a:ext cx="2870835" cy="483234"/>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F1F1F1"/>
                </a:solidFill>
              </a:rPr>
              <a:t>Gray</a:t>
            </a:r>
            <a:r>
              <a:rPr sz="3000" b="1" spc="-130" dirty="0">
                <a:solidFill>
                  <a:srgbClr val="F1F1F1"/>
                </a:solidFill>
              </a:rPr>
              <a:t> </a:t>
            </a:r>
            <a:r>
              <a:rPr sz="3000" b="1" spc="-25" dirty="0">
                <a:solidFill>
                  <a:srgbClr val="F1F1F1"/>
                </a:solidFill>
              </a:rPr>
              <a:t>Digital</a:t>
            </a:r>
            <a:r>
              <a:rPr sz="3000" b="1" spc="-125" dirty="0">
                <a:solidFill>
                  <a:srgbClr val="F1F1F1"/>
                </a:solidFill>
              </a:rPr>
              <a:t> </a:t>
            </a:r>
            <a:r>
              <a:rPr sz="3000" b="1" spc="-75" dirty="0">
                <a:solidFill>
                  <a:srgbClr val="F1F1F1"/>
                </a:solidFill>
              </a:rPr>
              <a:t>Media</a:t>
            </a:r>
            <a:endParaRPr sz="3000"/>
          </a:p>
        </p:txBody>
      </p:sp>
      <p:sp>
        <p:nvSpPr>
          <p:cNvPr id="24" name="object 24"/>
          <p:cNvSpPr txBox="1"/>
          <p:nvPr/>
        </p:nvSpPr>
        <p:spPr>
          <a:xfrm>
            <a:off x="1814829" y="1384172"/>
            <a:ext cx="2664460" cy="749935"/>
          </a:xfrm>
          <a:prstGeom prst="rect">
            <a:avLst/>
          </a:prstGeom>
        </p:spPr>
        <p:txBody>
          <a:bodyPr vert="horz" wrap="square" lIns="0" tIns="8890" rIns="0" bIns="0" rtlCol="0">
            <a:spAutoFit/>
          </a:bodyPr>
          <a:lstStyle/>
          <a:p>
            <a:pPr marL="12700" marR="5080" algn="just">
              <a:lnSpc>
                <a:spcPct val="102600"/>
              </a:lnSpc>
              <a:spcBef>
                <a:spcPts val="70"/>
              </a:spcBef>
            </a:pPr>
            <a:r>
              <a:rPr sz="1550" spc="-30" dirty="0">
                <a:solidFill>
                  <a:srgbClr val="F1F1F1"/>
                </a:solidFill>
                <a:latin typeface="Calibri"/>
                <a:cs typeface="Calibri"/>
              </a:rPr>
              <a:t>We</a:t>
            </a:r>
            <a:r>
              <a:rPr sz="1550" spc="55" dirty="0">
                <a:solidFill>
                  <a:srgbClr val="F1F1F1"/>
                </a:solidFill>
                <a:latin typeface="Calibri"/>
                <a:cs typeface="Calibri"/>
              </a:rPr>
              <a:t> </a:t>
            </a:r>
            <a:r>
              <a:rPr sz="1550" dirty="0">
                <a:solidFill>
                  <a:srgbClr val="F1F1F1"/>
                </a:solidFill>
                <a:latin typeface="Calibri"/>
                <a:cs typeface="Calibri"/>
              </a:rPr>
              <a:t>bring</a:t>
            </a:r>
            <a:r>
              <a:rPr sz="1550" spc="305" dirty="0">
                <a:solidFill>
                  <a:srgbClr val="F1F1F1"/>
                </a:solidFill>
                <a:latin typeface="Calibri"/>
                <a:cs typeface="Calibri"/>
              </a:rPr>
              <a:t> </a:t>
            </a:r>
            <a:r>
              <a:rPr sz="1550" dirty="0">
                <a:solidFill>
                  <a:srgbClr val="F1F1F1"/>
                </a:solidFill>
                <a:latin typeface="Calibri"/>
                <a:cs typeface="Calibri"/>
              </a:rPr>
              <a:t>national</a:t>
            </a:r>
            <a:r>
              <a:rPr sz="1550" spc="60" dirty="0">
                <a:solidFill>
                  <a:srgbClr val="F1F1F1"/>
                </a:solidFill>
                <a:latin typeface="Calibri"/>
                <a:cs typeface="Calibri"/>
              </a:rPr>
              <a:t> </a:t>
            </a:r>
            <a:r>
              <a:rPr sz="1550" dirty="0">
                <a:solidFill>
                  <a:srgbClr val="F1F1F1"/>
                </a:solidFill>
                <a:latin typeface="Calibri"/>
                <a:cs typeface="Calibri"/>
              </a:rPr>
              <a:t>quality</a:t>
            </a:r>
            <a:r>
              <a:rPr sz="1550" spc="65" dirty="0">
                <a:solidFill>
                  <a:srgbClr val="F1F1F1"/>
                </a:solidFill>
                <a:latin typeface="Calibri"/>
                <a:cs typeface="Calibri"/>
              </a:rPr>
              <a:t> </a:t>
            </a:r>
            <a:r>
              <a:rPr sz="1550" spc="-10" dirty="0">
                <a:solidFill>
                  <a:srgbClr val="F1F1F1"/>
                </a:solidFill>
                <a:latin typeface="Calibri"/>
                <a:cs typeface="Calibri"/>
              </a:rPr>
              <a:t>digital </a:t>
            </a:r>
            <a:r>
              <a:rPr sz="1550" dirty="0">
                <a:solidFill>
                  <a:srgbClr val="F1F1F1"/>
                </a:solidFill>
                <a:latin typeface="Calibri"/>
                <a:cs typeface="Calibri"/>
              </a:rPr>
              <a:t>marketing</a:t>
            </a:r>
            <a:r>
              <a:rPr sz="1550" spc="420" dirty="0">
                <a:solidFill>
                  <a:srgbClr val="F1F1F1"/>
                </a:solidFill>
                <a:latin typeface="Calibri"/>
                <a:cs typeface="Calibri"/>
              </a:rPr>
              <a:t> </a:t>
            </a:r>
            <a:r>
              <a:rPr sz="1550" spc="55" dirty="0">
                <a:solidFill>
                  <a:srgbClr val="F1F1F1"/>
                </a:solidFill>
                <a:latin typeface="Calibri"/>
                <a:cs typeface="Calibri"/>
              </a:rPr>
              <a:t>services</a:t>
            </a:r>
            <a:r>
              <a:rPr sz="1550" spc="-5" dirty="0">
                <a:solidFill>
                  <a:srgbClr val="F1F1F1"/>
                </a:solidFill>
                <a:latin typeface="Calibri"/>
                <a:cs typeface="Calibri"/>
              </a:rPr>
              <a:t> </a:t>
            </a:r>
            <a:r>
              <a:rPr sz="1550" dirty="0">
                <a:solidFill>
                  <a:srgbClr val="F1F1F1"/>
                </a:solidFill>
                <a:latin typeface="Calibri"/>
                <a:cs typeface="Calibri"/>
              </a:rPr>
              <a:t>to</a:t>
            </a:r>
            <a:r>
              <a:rPr sz="1550" spc="55" dirty="0">
                <a:solidFill>
                  <a:srgbClr val="F1F1F1"/>
                </a:solidFill>
                <a:latin typeface="Calibri"/>
                <a:cs typeface="Calibri"/>
              </a:rPr>
              <a:t> </a:t>
            </a:r>
            <a:r>
              <a:rPr sz="1550" dirty="0">
                <a:solidFill>
                  <a:srgbClr val="F1F1F1"/>
                </a:solidFill>
                <a:latin typeface="Calibri"/>
                <a:cs typeface="Calibri"/>
              </a:rPr>
              <a:t>the</a:t>
            </a:r>
            <a:r>
              <a:rPr sz="1550" spc="40" dirty="0">
                <a:solidFill>
                  <a:srgbClr val="F1F1F1"/>
                </a:solidFill>
                <a:latin typeface="Calibri"/>
                <a:cs typeface="Calibri"/>
              </a:rPr>
              <a:t> </a:t>
            </a:r>
            <a:r>
              <a:rPr sz="1550" spc="-20" dirty="0">
                <a:solidFill>
                  <a:srgbClr val="F1F1F1"/>
                </a:solidFill>
                <a:latin typeface="Calibri"/>
                <a:cs typeface="Calibri"/>
              </a:rPr>
              <a:t>local </a:t>
            </a:r>
            <a:r>
              <a:rPr sz="1550" spc="-10" dirty="0">
                <a:solidFill>
                  <a:srgbClr val="F1F1F1"/>
                </a:solidFill>
                <a:latin typeface="Calibri"/>
                <a:cs typeface="Calibri"/>
              </a:rPr>
              <a:t>marketplace.</a:t>
            </a:r>
            <a:endParaRPr sz="1550">
              <a:latin typeface="Calibri"/>
              <a:cs typeface="Calibri"/>
            </a:endParaRPr>
          </a:p>
        </p:txBody>
      </p:sp>
      <p:sp>
        <p:nvSpPr>
          <p:cNvPr id="25" name="object 25"/>
          <p:cNvSpPr txBox="1"/>
          <p:nvPr/>
        </p:nvSpPr>
        <p:spPr>
          <a:xfrm>
            <a:off x="1831339" y="2224757"/>
            <a:ext cx="2584450" cy="1333500"/>
          </a:xfrm>
          <a:prstGeom prst="rect">
            <a:avLst/>
          </a:prstGeom>
        </p:spPr>
        <p:txBody>
          <a:bodyPr vert="horz" wrap="square" lIns="0" tIns="93980" rIns="0" bIns="0" rtlCol="0">
            <a:spAutoFit/>
          </a:bodyPr>
          <a:lstStyle/>
          <a:p>
            <a:pPr marL="12700">
              <a:lnSpc>
                <a:spcPct val="100000"/>
              </a:lnSpc>
              <a:spcBef>
                <a:spcPts val="740"/>
              </a:spcBef>
            </a:pPr>
            <a:r>
              <a:rPr sz="3000" b="1" spc="-10" dirty="0">
                <a:solidFill>
                  <a:srgbClr val="FFFFFF"/>
                </a:solidFill>
                <a:latin typeface="Calibri"/>
                <a:cs typeface="Calibri"/>
              </a:rPr>
              <a:t>Expertise</a:t>
            </a:r>
            <a:endParaRPr sz="3000">
              <a:latin typeface="Calibri"/>
              <a:cs typeface="Calibri"/>
            </a:endParaRPr>
          </a:p>
          <a:p>
            <a:pPr marL="12700" marR="5080">
              <a:lnSpc>
                <a:spcPts val="1910"/>
              </a:lnSpc>
              <a:spcBef>
                <a:spcPts val="380"/>
              </a:spcBef>
            </a:pPr>
            <a:r>
              <a:rPr sz="1550" dirty="0">
                <a:solidFill>
                  <a:srgbClr val="FFFFFF"/>
                </a:solidFill>
                <a:latin typeface="Calibri"/>
                <a:cs typeface="Calibri"/>
              </a:rPr>
              <a:t>Our</a:t>
            </a:r>
            <a:r>
              <a:rPr sz="1550" spc="30" dirty="0">
                <a:solidFill>
                  <a:srgbClr val="FFFFFF"/>
                </a:solidFill>
                <a:latin typeface="Calibri"/>
                <a:cs typeface="Calibri"/>
              </a:rPr>
              <a:t> </a:t>
            </a:r>
            <a:r>
              <a:rPr sz="1550" dirty="0">
                <a:solidFill>
                  <a:srgbClr val="FFFFFF"/>
                </a:solidFill>
                <a:latin typeface="Calibri"/>
                <a:cs typeface="Calibri"/>
              </a:rPr>
              <a:t>certified</a:t>
            </a:r>
            <a:r>
              <a:rPr sz="1550" spc="55" dirty="0">
                <a:solidFill>
                  <a:srgbClr val="FFFFFF"/>
                </a:solidFill>
                <a:latin typeface="Calibri"/>
                <a:cs typeface="Calibri"/>
              </a:rPr>
              <a:t> </a:t>
            </a:r>
            <a:r>
              <a:rPr sz="1550" spc="50" dirty="0">
                <a:solidFill>
                  <a:srgbClr val="FFFFFF"/>
                </a:solidFill>
                <a:latin typeface="Calibri"/>
                <a:cs typeface="Calibri"/>
              </a:rPr>
              <a:t>specialists</a:t>
            </a:r>
            <a:r>
              <a:rPr sz="1550" spc="25" dirty="0">
                <a:solidFill>
                  <a:srgbClr val="FFFFFF"/>
                </a:solidFill>
                <a:latin typeface="Calibri"/>
                <a:cs typeface="Calibri"/>
              </a:rPr>
              <a:t> </a:t>
            </a:r>
            <a:r>
              <a:rPr sz="1550" spc="-25" dirty="0">
                <a:solidFill>
                  <a:srgbClr val="FFFFFF"/>
                </a:solidFill>
                <a:latin typeface="Calibri"/>
                <a:cs typeface="Calibri"/>
              </a:rPr>
              <a:t>are </a:t>
            </a:r>
            <a:r>
              <a:rPr sz="1650" b="1" i="1" spc="-30" dirty="0">
                <a:solidFill>
                  <a:srgbClr val="FFFFFF"/>
                </a:solidFill>
                <a:latin typeface="Calibri"/>
                <a:cs typeface="Calibri"/>
              </a:rPr>
              <a:t>Facebook</a:t>
            </a:r>
            <a:r>
              <a:rPr sz="1650" b="1" i="1" spc="-65" dirty="0">
                <a:solidFill>
                  <a:srgbClr val="FFFFFF"/>
                </a:solidFill>
                <a:latin typeface="Calibri"/>
                <a:cs typeface="Calibri"/>
              </a:rPr>
              <a:t> </a:t>
            </a:r>
            <a:r>
              <a:rPr sz="1650" b="1" i="1" dirty="0">
                <a:solidFill>
                  <a:srgbClr val="FFFFFF"/>
                </a:solidFill>
                <a:latin typeface="Calibri"/>
                <a:cs typeface="Calibri"/>
              </a:rPr>
              <a:t>and</a:t>
            </a:r>
            <a:r>
              <a:rPr sz="1650" b="1" i="1" spc="185" dirty="0">
                <a:solidFill>
                  <a:srgbClr val="FFFFFF"/>
                </a:solidFill>
                <a:latin typeface="Calibri"/>
                <a:cs typeface="Calibri"/>
              </a:rPr>
              <a:t> </a:t>
            </a:r>
            <a:r>
              <a:rPr sz="1650" b="1" i="1" spc="-65" dirty="0">
                <a:solidFill>
                  <a:srgbClr val="FFFFFF"/>
                </a:solidFill>
                <a:latin typeface="Calibri"/>
                <a:cs typeface="Calibri"/>
              </a:rPr>
              <a:t>Google</a:t>
            </a:r>
            <a:r>
              <a:rPr sz="1650" b="1" i="1" spc="-80" dirty="0">
                <a:solidFill>
                  <a:srgbClr val="FFFFFF"/>
                </a:solidFill>
                <a:latin typeface="Calibri"/>
                <a:cs typeface="Calibri"/>
              </a:rPr>
              <a:t> </a:t>
            </a:r>
            <a:r>
              <a:rPr sz="1650" b="1" i="1" spc="-10" dirty="0">
                <a:solidFill>
                  <a:srgbClr val="FFFFFF"/>
                </a:solidFill>
                <a:latin typeface="Calibri"/>
                <a:cs typeface="Calibri"/>
              </a:rPr>
              <a:t>Premier partners.</a:t>
            </a:r>
            <a:endParaRPr sz="1650">
              <a:latin typeface="Calibri"/>
              <a:cs typeface="Calibri"/>
            </a:endParaRPr>
          </a:p>
        </p:txBody>
      </p:sp>
      <p:sp>
        <p:nvSpPr>
          <p:cNvPr id="26" name="object 26"/>
          <p:cNvSpPr txBox="1"/>
          <p:nvPr/>
        </p:nvSpPr>
        <p:spPr>
          <a:xfrm>
            <a:off x="1670304" y="3669791"/>
            <a:ext cx="4131945" cy="1194435"/>
          </a:xfrm>
          <a:prstGeom prst="rect">
            <a:avLst/>
          </a:prstGeom>
          <a:solidFill>
            <a:srgbClr val="FDC327"/>
          </a:solidFill>
        </p:spPr>
        <p:txBody>
          <a:bodyPr vert="horz" wrap="square" lIns="0" tIns="0" rIns="0" bIns="0" rtlCol="0">
            <a:spAutoFit/>
          </a:bodyPr>
          <a:lstStyle/>
          <a:p>
            <a:pPr marL="126364">
              <a:lnSpc>
                <a:spcPts val="3180"/>
              </a:lnSpc>
            </a:pPr>
            <a:r>
              <a:rPr sz="3000" b="1" spc="-10" dirty="0">
                <a:solidFill>
                  <a:srgbClr val="FFFFFF"/>
                </a:solidFill>
                <a:latin typeface="Calibri"/>
                <a:cs typeface="Calibri"/>
              </a:rPr>
              <a:t>Review</a:t>
            </a:r>
            <a:endParaRPr sz="3000">
              <a:latin typeface="Calibri"/>
              <a:cs typeface="Calibri"/>
            </a:endParaRPr>
          </a:p>
          <a:p>
            <a:pPr marL="126364" marR="811530">
              <a:lnSpc>
                <a:spcPct val="102299"/>
              </a:lnSpc>
              <a:spcBef>
                <a:spcPts val="300"/>
              </a:spcBef>
            </a:pPr>
            <a:r>
              <a:rPr sz="1550" dirty="0">
                <a:solidFill>
                  <a:srgbClr val="FFFFFF"/>
                </a:solidFill>
                <a:latin typeface="Calibri"/>
                <a:cs typeface="Calibri"/>
              </a:rPr>
              <a:t>Live</a:t>
            </a:r>
            <a:r>
              <a:rPr sz="1550" spc="60" dirty="0">
                <a:solidFill>
                  <a:srgbClr val="FFFFFF"/>
                </a:solidFill>
                <a:latin typeface="Calibri"/>
                <a:cs typeface="Calibri"/>
              </a:rPr>
              <a:t> </a:t>
            </a:r>
            <a:r>
              <a:rPr sz="1550" dirty="0">
                <a:solidFill>
                  <a:srgbClr val="FFFFFF"/>
                </a:solidFill>
                <a:latin typeface="Calibri"/>
                <a:cs typeface="Calibri"/>
              </a:rPr>
              <a:t>and</a:t>
            </a:r>
            <a:r>
              <a:rPr sz="1550" spc="55" dirty="0">
                <a:solidFill>
                  <a:srgbClr val="FFFFFF"/>
                </a:solidFill>
                <a:latin typeface="Calibri"/>
                <a:cs typeface="Calibri"/>
              </a:rPr>
              <a:t> </a:t>
            </a:r>
            <a:r>
              <a:rPr sz="1550" dirty="0">
                <a:solidFill>
                  <a:srgbClr val="FFFFFF"/>
                </a:solidFill>
                <a:latin typeface="Calibri"/>
                <a:cs typeface="Calibri"/>
              </a:rPr>
              <a:t>narrative</a:t>
            </a:r>
            <a:r>
              <a:rPr sz="1550" spc="95" dirty="0">
                <a:solidFill>
                  <a:srgbClr val="FFFFFF"/>
                </a:solidFill>
                <a:latin typeface="Calibri"/>
                <a:cs typeface="Calibri"/>
              </a:rPr>
              <a:t> </a:t>
            </a:r>
            <a:r>
              <a:rPr sz="1550" dirty="0">
                <a:solidFill>
                  <a:srgbClr val="FFFFFF"/>
                </a:solidFill>
                <a:latin typeface="Calibri"/>
                <a:cs typeface="Calibri"/>
              </a:rPr>
              <a:t>reporting</a:t>
            </a:r>
            <a:r>
              <a:rPr sz="1550" spc="90" dirty="0">
                <a:solidFill>
                  <a:srgbClr val="FFFFFF"/>
                </a:solidFill>
                <a:latin typeface="Calibri"/>
                <a:cs typeface="Calibri"/>
              </a:rPr>
              <a:t> </a:t>
            </a:r>
            <a:r>
              <a:rPr sz="1550" spc="50" dirty="0">
                <a:solidFill>
                  <a:srgbClr val="FFFFFF"/>
                </a:solidFill>
                <a:latin typeface="Calibri"/>
                <a:cs typeface="Calibri"/>
              </a:rPr>
              <a:t>gives</a:t>
            </a:r>
            <a:r>
              <a:rPr sz="1550" spc="65" dirty="0">
                <a:solidFill>
                  <a:srgbClr val="FFFFFF"/>
                </a:solidFill>
                <a:latin typeface="Calibri"/>
                <a:cs typeface="Calibri"/>
              </a:rPr>
              <a:t> </a:t>
            </a:r>
            <a:r>
              <a:rPr sz="1550" spc="-25" dirty="0">
                <a:solidFill>
                  <a:srgbClr val="FFFFFF"/>
                </a:solidFill>
                <a:latin typeface="Calibri"/>
                <a:cs typeface="Calibri"/>
              </a:rPr>
              <a:t>you </a:t>
            </a:r>
            <a:r>
              <a:rPr sz="1550" dirty="0">
                <a:solidFill>
                  <a:srgbClr val="FFFFFF"/>
                </a:solidFill>
                <a:latin typeface="Calibri"/>
                <a:cs typeface="Calibri"/>
              </a:rPr>
              <a:t>constant</a:t>
            </a:r>
            <a:r>
              <a:rPr sz="1550" spc="484" dirty="0">
                <a:solidFill>
                  <a:srgbClr val="FFFFFF"/>
                </a:solidFill>
                <a:latin typeface="Calibri"/>
                <a:cs typeface="Calibri"/>
              </a:rPr>
              <a:t> </a:t>
            </a:r>
            <a:r>
              <a:rPr sz="1550" dirty="0">
                <a:solidFill>
                  <a:srgbClr val="FFFFFF"/>
                </a:solidFill>
                <a:latin typeface="Calibri"/>
                <a:cs typeface="Calibri"/>
              </a:rPr>
              <a:t>and detailed</a:t>
            </a:r>
            <a:r>
              <a:rPr sz="1550" spc="15" dirty="0">
                <a:solidFill>
                  <a:srgbClr val="FFFFFF"/>
                </a:solidFill>
                <a:latin typeface="Calibri"/>
                <a:cs typeface="Calibri"/>
              </a:rPr>
              <a:t> </a:t>
            </a:r>
            <a:r>
              <a:rPr sz="1550" dirty="0">
                <a:solidFill>
                  <a:srgbClr val="FFFFFF"/>
                </a:solidFill>
                <a:latin typeface="Calibri"/>
                <a:cs typeface="Calibri"/>
              </a:rPr>
              <a:t>updates</a:t>
            </a:r>
            <a:r>
              <a:rPr sz="1550" spc="-5" dirty="0">
                <a:solidFill>
                  <a:srgbClr val="FFFFFF"/>
                </a:solidFill>
                <a:latin typeface="Calibri"/>
                <a:cs typeface="Calibri"/>
              </a:rPr>
              <a:t> </a:t>
            </a:r>
            <a:r>
              <a:rPr sz="1550" dirty="0">
                <a:solidFill>
                  <a:srgbClr val="FFFFFF"/>
                </a:solidFill>
                <a:latin typeface="Calibri"/>
                <a:cs typeface="Calibri"/>
              </a:rPr>
              <a:t>on</a:t>
            </a:r>
            <a:r>
              <a:rPr sz="1550" spc="15" dirty="0">
                <a:solidFill>
                  <a:srgbClr val="FFFFFF"/>
                </a:solidFill>
                <a:latin typeface="Calibri"/>
                <a:cs typeface="Calibri"/>
              </a:rPr>
              <a:t> </a:t>
            </a:r>
            <a:r>
              <a:rPr sz="1550" spc="-20" dirty="0">
                <a:solidFill>
                  <a:srgbClr val="FFFFFF"/>
                </a:solidFill>
                <a:latin typeface="Calibri"/>
                <a:cs typeface="Calibri"/>
              </a:rPr>
              <a:t>your </a:t>
            </a:r>
            <a:r>
              <a:rPr sz="1550" spc="-10" dirty="0">
                <a:solidFill>
                  <a:srgbClr val="FFFFFF"/>
                </a:solidFill>
                <a:latin typeface="Calibri"/>
                <a:cs typeface="Calibri"/>
              </a:rPr>
              <a:t>campaign.</a:t>
            </a:r>
            <a:endParaRPr sz="1550">
              <a:latin typeface="Calibri"/>
              <a:cs typeface="Calibri"/>
            </a:endParaRPr>
          </a:p>
        </p:txBody>
      </p:sp>
      <p:sp>
        <p:nvSpPr>
          <p:cNvPr id="27" name="object 27"/>
          <p:cNvSpPr txBox="1"/>
          <p:nvPr/>
        </p:nvSpPr>
        <p:spPr>
          <a:xfrm>
            <a:off x="1670304" y="4977384"/>
            <a:ext cx="4131945" cy="1238885"/>
          </a:xfrm>
          <a:prstGeom prst="rect">
            <a:avLst/>
          </a:prstGeom>
          <a:solidFill>
            <a:srgbClr val="22789F"/>
          </a:solidFill>
        </p:spPr>
        <p:txBody>
          <a:bodyPr vert="horz" wrap="square" lIns="0" tIns="35560" rIns="0" bIns="0" rtlCol="0">
            <a:spAutoFit/>
          </a:bodyPr>
          <a:lstStyle/>
          <a:p>
            <a:pPr marL="107950">
              <a:lnSpc>
                <a:spcPct val="100000"/>
              </a:lnSpc>
              <a:spcBef>
                <a:spcPts val="280"/>
              </a:spcBef>
            </a:pPr>
            <a:r>
              <a:rPr sz="3000" b="1" spc="-10" dirty="0">
                <a:solidFill>
                  <a:srgbClr val="FFFFFF"/>
                </a:solidFill>
                <a:latin typeface="Calibri"/>
                <a:cs typeface="Calibri"/>
              </a:rPr>
              <a:t>Conversions</a:t>
            </a:r>
            <a:endParaRPr sz="3000">
              <a:latin typeface="Calibri"/>
              <a:cs typeface="Calibri"/>
            </a:endParaRPr>
          </a:p>
          <a:p>
            <a:pPr marL="107950" marR="1139825">
              <a:lnSpc>
                <a:spcPct val="101899"/>
              </a:lnSpc>
              <a:spcBef>
                <a:spcPts val="315"/>
              </a:spcBef>
            </a:pPr>
            <a:r>
              <a:rPr sz="1550" dirty="0">
                <a:solidFill>
                  <a:srgbClr val="FFFFFF"/>
                </a:solidFill>
                <a:latin typeface="Calibri"/>
                <a:cs typeface="Calibri"/>
              </a:rPr>
              <a:t>Transparency,</a:t>
            </a:r>
            <a:r>
              <a:rPr sz="1550" spc="215" dirty="0">
                <a:solidFill>
                  <a:srgbClr val="FFFFFF"/>
                </a:solidFill>
                <a:latin typeface="Calibri"/>
                <a:cs typeface="Calibri"/>
              </a:rPr>
              <a:t> </a:t>
            </a:r>
            <a:r>
              <a:rPr sz="1550" dirty="0">
                <a:solidFill>
                  <a:srgbClr val="FFFFFF"/>
                </a:solidFill>
                <a:latin typeface="Calibri"/>
                <a:cs typeface="Calibri"/>
              </a:rPr>
              <a:t>expertise</a:t>
            </a:r>
            <a:r>
              <a:rPr sz="1550" spc="195" dirty="0">
                <a:solidFill>
                  <a:srgbClr val="FFFFFF"/>
                </a:solidFill>
                <a:latin typeface="Calibri"/>
                <a:cs typeface="Calibri"/>
              </a:rPr>
              <a:t> </a:t>
            </a:r>
            <a:r>
              <a:rPr sz="1550" spc="-25" dirty="0">
                <a:solidFill>
                  <a:srgbClr val="FFFFFF"/>
                </a:solidFill>
                <a:latin typeface="Calibri"/>
                <a:cs typeface="Calibri"/>
              </a:rPr>
              <a:t>and </a:t>
            </a:r>
            <a:r>
              <a:rPr sz="1550" dirty="0">
                <a:solidFill>
                  <a:srgbClr val="FFFFFF"/>
                </a:solidFill>
                <a:latin typeface="Calibri"/>
                <a:cs typeface="Calibri"/>
              </a:rPr>
              <a:t>optimizations</a:t>
            </a:r>
            <a:r>
              <a:rPr sz="1550" spc="80" dirty="0">
                <a:solidFill>
                  <a:srgbClr val="FFFFFF"/>
                </a:solidFill>
                <a:latin typeface="Calibri"/>
                <a:cs typeface="Calibri"/>
              </a:rPr>
              <a:t>  </a:t>
            </a:r>
            <a:r>
              <a:rPr sz="1550" dirty="0">
                <a:solidFill>
                  <a:srgbClr val="FFFFFF"/>
                </a:solidFill>
                <a:latin typeface="Calibri"/>
                <a:cs typeface="Calibri"/>
              </a:rPr>
              <a:t>that</a:t>
            </a:r>
            <a:r>
              <a:rPr sz="1550" spc="65" dirty="0">
                <a:solidFill>
                  <a:srgbClr val="FFFFFF"/>
                </a:solidFill>
                <a:latin typeface="Calibri"/>
                <a:cs typeface="Calibri"/>
              </a:rPr>
              <a:t> </a:t>
            </a:r>
            <a:r>
              <a:rPr sz="1550" dirty="0">
                <a:solidFill>
                  <a:srgbClr val="FFFFFF"/>
                </a:solidFill>
                <a:latin typeface="Calibri"/>
                <a:cs typeface="Calibri"/>
              </a:rPr>
              <a:t>impact</a:t>
            </a:r>
            <a:r>
              <a:rPr sz="1550" spc="75" dirty="0">
                <a:solidFill>
                  <a:srgbClr val="FFFFFF"/>
                </a:solidFill>
                <a:latin typeface="Calibri"/>
                <a:cs typeface="Calibri"/>
              </a:rPr>
              <a:t> </a:t>
            </a:r>
            <a:r>
              <a:rPr sz="1550" dirty="0">
                <a:solidFill>
                  <a:srgbClr val="FFFFFF"/>
                </a:solidFill>
                <a:latin typeface="Calibri"/>
                <a:cs typeface="Calibri"/>
              </a:rPr>
              <a:t>your</a:t>
            </a:r>
            <a:r>
              <a:rPr sz="1550" spc="-145" dirty="0">
                <a:solidFill>
                  <a:srgbClr val="FFFFFF"/>
                </a:solidFill>
                <a:latin typeface="Calibri"/>
                <a:cs typeface="Calibri"/>
              </a:rPr>
              <a:t> </a:t>
            </a:r>
            <a:r>
              <a:rPr sz="1550" spc="-25" dirty="0">
                <a:solidFill>
                  <a:srgbClr val="FFFFFF"/>
                </a:solidFill>
                <a:latin typeface="Calibri"/>
                <a:cs typeface="Calibri"/>
              </a:rPr>
              <a:t>ROI</a:t>
            </a:r>
            <a:endParaRPr sz="1550">
              <a:latin typeface="Calibri"/>
              <a:cs typeface="Calibri"/>
            </a:endParaRPr>
          </a:p>
        </p:txBody>
      </p:sp>
      <p:grpSp>
        <p:nvGrpSpPr>
          <p:cNvPr id="28" name="object 28"/>
          <p:cNvGrpSpPr/>
          <p:nvPr/>
        </p:nvGrpSpPr>
        <p:grpSpPr>
          <a:xfrm>
            <a:off x="8442706" y="1257046"/>
            <a:ext cx="3545840" cy="3870325"/>
            <a:chOff x="8442706" y="1257046"/>
            <a:chExt cx="3545840" cy="3870325"/>
          </a:xfrm>
        </p:grpSpPr>
        <p:sp>
          <p:nvSpPr>
            <p:cNvPr id="29" name="object 29"/>
            <p:cNvSpPr/>
            <p:nvPr/>
          </p:nvSpPr>
          <p:spPr>
            <a:xfrm>
              <a:off x="8449056" y="1263396"/>
              <a:ext cx="3533140" cy="3857625"/>
            </a:xfrm>
            <a:custGeom>
              <a:avLst/>
              <a:gdLst/>
              <a:ahLst/>
              <a:cxnLst/>
              <a:rect l="l" t="t" r="r" b="b"/>
              <a:pathLst>
                <a:path w="3533140" h="3857625">
                  <a:moveTo>
                    <a:pt x="3532632" y="0"/>
                  </a:moveTo>
                  <a:lnTo>
                    <a:pt x="0" y="0"/>
                  </a:lnTo>
                  <a:lnTo>
                    <a:pt x="0" y="3857244"/>
                  </a:lnTo>
                  <a:lnTo>
                    <a:pt x="3532632" y="3857244"/>
                  </a:lnTo>
                  <a:lnTo>
                    <a:pt x="3532632" y="0"/>
                  </a:lnTo>
                  <a:close/>
                </a:path>
              </a:pathLst>
            </a:custGeom>
            <a:solidFill>
              <a:srgbClr val="FFFFFF"/>
            </a:solidFill>
          </p:spPr>
          <p:txBody>
            <a:bodyPr wrap="square" lIns="0" tIns="0" rIns="0" bIns="0" rtlCol="0"/>
            <a:lstStyle/>
            <a:p>
              <a:endParaRPr/>
            </a:p>
          </p:txBody>
        </p:sp>
        <p:sp>
          <p:nvSpPr>
            <p:cNvPr id="30" name="object 30"/>
            <p:cNvSpPr/>
            <p:nvPr/>
          </p:nvSpPr>
          <p:spPr>
            <a:xfrm>
              <a:off x="8449056" y="1263396"/>
              <a:ext cx="3533140" cy="3857625"/>
            </a:xfrm>
            <a:custGeom>
              <a:avLst/>
              <a:gdLst/>
              <a:ahLst/>
              <a:cxnLst/>
              <a:rect l="l" t="t" r="r" b="b"/>
              <a:pathLst>
                <a:path w="3533140" h="3857625">
                  <a:moveTo>
                    <a:pt x="0" y="3857244"/>
                  </a:moveTo>
                  <a:lnTo>
                    <a:pt x="3532632" y="3857244"/>
                  </a:lnTo>
                  <a:lnTo>
                    <a:pt x="3532632" y="0"/>
                  </a:lnTo>
                  <a:lnTo>
                    <a:pt x="0" y="0"/>
                  </a:lnTo>
                  <a:lnTo>
                    <a:pt x="0" y="3857244"/>
                  </a:lnTo>
                  <a:close/>
                </a:path>
              </a:pathLst>
            </a:custGeom>
            <a:ln w="12699">
              <a:solidFill>
                <a:srgbClr val="619DD1"/>
              </a:solidFill>
            </a:ln>
          </p:spPr>
          <p:txBody>
            <a:bodyPr wrap="square" lIns="0" tIns="0" rIns="0" bIns="0" rtlCol="0"/>
            <a:lstStyle/>
            <a:p>
              <a:endParaRPr/>
            </a:p>
          </p:txBody>
        </p:sp>
      </p:grpSp>
      <p:sp>
        <p:nvSpPr>
          <p:cNvPr id="31" name="object 31"/>
          <p:cNvSpPr txBox="1"/>
          <p:nvPr/>
        </p:nvSpPr>
        <p:spPr>
          <a:xfrm>
            <a:off x="8444610" y="1096000"/>
            <a:ext cx="3526154" cy="2427605"/>
          </a:xfrm>
          <a:prstGeom prst="rect">
            <a:avLst/>
          </a:prstGeom>
        </p:spPr>
        <p:txBody>
          <a:bodyPr vert="horz" wrap="square" lIns="0" tIns="323850" rIns="0" bIns="0" rtlCol="0">
            <a:spAutoFit/>
          </a:bodyPr>
          <a:lstStyle/>
          <a:p>
            <a:pPr marL="12700">
              <a:lnSpc>
                <a:spcPct val="100000"/>
              </a:lnSpc>
              <a:spcBef>
                <a:spcPts val="2550"/>
              </a:spcBef>
            </a:pPr>
            <a:r>
              <a:rPr sz="5700" i="1" spc="-120" dirty="0">
                <a:solidFill>
                  <a:srgbClr val="089BD6"/>
                </a:solidFill>
                <a:latin typeface="Calibri"/>
                <a:cs typeface="Calibri"/>
              </a:rPr>
              <a:t>Who</a:t>
            </a:r>
            <a:r>
              <a:rPr sz="5700" i="1" spc="-355" dirty="0">
                <a:solidFill>
                  <a:srgbClr val="089BD6"/>
                </a:solidFill>
                <a:latin typeface="Calibri"/>
                <a:cs typeface="Calibri"/>
              </a:rPr>
              <a:t> </a:t>
            </a:r>
            <a:r>
              <a:rPr sz="5700" spc="-195" dirty="0">
                <a:solidFill>
                  <a:srgbClr val="015EA8"/>
                </a:solidFill>
                <a:latin typeface="Calibri"/>
                <a:cs typeface="Calibri"/>
              </a:rPr>
              <a:t>We</a:t>
            </a:r>
            <a:r>
              <a:rPr sz="5700" spc="-730" dirty="0">
                <a:solidFill>
                  <a:srgbClr val="015EA8"/>
                </a:solidFill>
                <a:latin typeface="Calibri"/>
                <a:cs typeface="Calibri"/>
              </a:rPr>
              <a:t> </a:t>
            </a:r>
            <a:r>
              <a:rPr sz="5700" spc="-35" dirty="0">
                <a:solidFill>
                  <a:srgbClr val="015EA8"/>
                </a:solidFill>
                <a:latin typeface="Calibri"/>
                <a:cs typeface="Calibri"/>
              </a:rPr>
              <a:t>Are</a:t>
            </a:r>
            <a:endParaRPr sz="5700">
              <a:latin typeface="Calibri"/>
              <a:cs typeface="Calibri"/>
            </a:endParaRPr>
          </a:p>
          <a:p>
            <a:pPr marL="128270" marR="54610" indent="635" algn="ctr">
              <a:lnSpc>
                <a:spcPct val="102699"/>
              </a:lnSpc>
              <a:spcBef>
                <a:spcPts val="630"/>
              </a:spcBef>
            </a:pPr>
            <a:r>
              <a:rPr sz="1450" dirty="0">
                <a:solidFill>
                  <a:srgbClr val="525252"/>
                </a:solidFill>
                <a:latin typeface="Calibri"/>
                <a:cs typeface="Calibri"/>
              </a:rPr>
              <a:t>We</a:t>
            </a:r>
            <a:r>
              <a:rPr sz="1450" spc="70" dirty="0">
                <a:solidFill>
                  <a:srgbClr val="525252"/>
                </a:solidFill>
                <a:latin typeface="Calibri"/>
                <a:cs typeface="Calibri"/>
              </a:rPr>
              <a:t> </a:t>
            </a:r>
            <a:r>
              <a:rPr sz="1450" dirty="0">
                <a:solidFill>
                  <a:srgbClr val="525252"/>
                </a:solidFill>
                <a:latin typeface="Calibri"/>
                <a:cs typeface="Calibri"/>
              </a:rPr>
              <a:t>understand</a:t>
            </a:r>
            <a:r>
              <a:rPr sz="1450" spc="65" dirty="0">
                <a:solidFill>
                  <a:srgbClr val="525252"/>
                </a:solidFill>
                <a:latin typeface="Calibri"/>
                <a:cs typeface="Calibri"/>
              </a:rPr>
              <a:t> </a:t>
            </a:r>
            <a:r>
              <a:rPr sz="1450" dirty="0">
                <a:solidFill>
                  <a:srgbClr val="525252"/>
                </a:solidFill>
                <a:latin typeface="Calibri"/>
                <a:cs typeface="Calibri"/>
              </a:rPr>
              <a:t>and</a:t>
            </a:r>
            <a:r>
              <a:rPr sz="1450" spc="70" dirty="0">
                <a:solidFill>
                  <a:srgbClr val="525252"/>
                </a:solidFill>
                <a:latin typeface="Calibri"/>
                <a:cs typeface="Calibri"/>
              </a:rPr>
              <a:t> </a:t>
            </a:r>
            <a:r>
              <a:rPr sz="1450" dirty="0">
                <a:solidFill>
                  <a:srgbClr val="525252"/>
                </a:solidFill>
                <a:latin typeface="Calibri"/>
                <a:cs typeface="Calibri"/>
              </a:rPr>
              <a:t>appreciate</a:t>
            </a:r>
            <a:r>
              <a:rPr sz="1450" spc="100" dirty="0">
                <a:solidFill>
                  <a:srgbClr val="525252"/>
                </a:solidFill>
                <a:latin typeface="Calibri"/>
                <a:cs typeface="Calibri"/>
              </a:rPr>
              <a:t> </a:t>
            </a:r>
            <a:r>
              <a:rPr sz="1450" spc="-25" dirty="0">
                <a:solidFill>
                  <a:srgbClr val="525252"/>
                </a:solidFill>
                <a:latin typeface="Calibri"/>
                <a:cs typeface="Calibri"/>
              </a:rPr>
              <a:t>the </a:t>
            </a:r>
            <a:r>
              <a:rPr sz="1450" dirty="0">
                <a:solidFill>
                  <a:srgbClr val="525252"/>
                </a:solidFill>
                <a:latin typeface="Calibri"/>
                <a:cs typeface="Calibri"/>
              </a:rPr>
              <a:t>challenges</a:t>
            </a:r>
            <a:r>
              <a:rPr sz="1450" spc="50" dirty="0">
                <a:solidFill>
                  <a:srgbClr val="525252"/>
                </a:solidFill>
                <a:latin typeface="Calibri"/>
                <a:cs typeface="Calibri"/>
              </a:rPr>
              <a:t> </a:t>
            </a:r>
            <a:r>
              <a:rPr sz="1450" dirty="0">
                <a:solidFill>
                  <a:srgbClr val="525252"/>
                </a:solidFill>
                <a:latin typeface="Calibri"/>
                <a:cs typeface="Calibri"/>
              </a:rPr>
              <a:t>in</a:t>
            </a:r>
            <a:r>
              <a:rPr sz="1450" spc="30" dirty="0">
                <a:solidFill>
                  <a:srgbClr val="525252"/>
                </a:solidFill>
                <a:latin typeface="Calibri"/>
                <a:cs typeface="Calibri"/>
              </a:rPr>
              <a:t> </a:t>
            </a:r>
            <a:r>
              <a:rPr sz="1450" dirty="0">
                <a:solidFill>
                  <a:srgbClr val="525252"/>
                </a:solidFill>
                <a:latin typeface="Calibri"/>
                <a:cs typeface="Calibri"/>
              </a:rPr>
              <a:t>running</a:t>
            </a:r>
            <a:r>
              <a:rPr sz="1450" spc="35" dirty="0">
                <a:solidFill>
                  <a:srgbClr val="525252"/>
                </a:solidFill>
                <a:latin typeface="Calibri"/>
                <a:cs typeface="Calibri"/>
              </a:rPr>
              <a:t> </a:t>
            </a:r>
            <a:r>
              <a:rPr sz="1450" dirty="0">
                <a:solidFill>
                  <a:srgbClr val="525252"/>
                </a:solidFill>
                <a:latin typeface="Calibri"/>
                <a:cs typeface="Calibri"/>
              </a:rPr>
              <a:t>a</a:t>
            </a:r>
            <a:r>
              <a:rPr sz="1450" spc="75" dirty="0">
                <a:solidFill>
                  <a:srgbClr val="525252"/>
                </a:solidFill>
                <a:latin typeface="Calibri"/>
                <a:cs typeface="Calibri"/>
              </a:rPr>
              <a:t> </a:t>
            </a:r>
            <a:r>
              <a:rPr sz="1450" dirty="0">
                <a:solidFill>
                  <a:srgbClr val="525252"/>
                </a:solidFill>
                <a:latin typeface="Calibri"/>
                <a:cs typeface="Calibri"/>
              </a:rPr>
              <a:t>local,</a:t>
            </a:r>
            <a:r>
              <a:rPr sz="1450" spc="90" dirty="0">
                <a:solidFill>
                  <a:srgbClr val="525252"/>
                </a:solidFill>
                <a:latin typeface="Calibri"/>
                <a:cs typeface="Calibri"/>
              </a:rPr>
              <a:t> </a:t>
            </a:r>
            <a:r>
              <a:rPr sz="1450" spc="-10" dirty="0">
                <a:solidFill>
                  <a:srgbClr val="525252"/>
                </a:solidFill>
                <a:latin typeface="Calibri"/>
                <a:cs typeface="Calibri"/>
              </a:rPr>
              <a:t>regional, </a:t>
            </a:r>
            <a:r>
              <a:rPr sz="1450" dirty="0">
                <a:solidFill>
                  <a:srgbClr val="525252"/>
                </a:solidFill>
                <a:latin typeface="Calibri"/>
                <a:cs typeface="Calibri"/>
              </a:rPr>
              <a:t>national,</a:t>
            </a:r>
            <a:r>
              <a:rPr sz="1450" spc="55" dirty="0">
                <a:solidFill>
                  <a:srgbClr val="525252"/>
                </a:solidFill>
                <a:latin typeface="Calibri"/>
                <a:cs typeface="Calibri"/>
              </a:rPr>
              <a:t> </a:t>
            </a:r>
            <a:r>
              <a:rPr sz="1450" dirty="0">
                <a:solidFill>
                  <a:srgbClr val="525252"/>
                </a:solidFill>
                <a:latin typeface="Calibri"/>
                <a:cs typeface="Calibri"/>
              </a:rPr>
              <a:t>or</a:t>
            </a:r>
            <a:r>
              <a:rPr sz="1450" spc="45" dirty="0">
                <a:solidFill>
                  <a:srgbClr val="525252"/>
                </a:solidFill>
                <a:latin typeface="Calibri"/>
                <a:cs typeface="Calibri"/>
              </a:rPr>
              <a:t> </a:t>
            </a:r>
            <a:r>
              <a:rPr sz="1450" dirty="0">
                <a:solidFill>
                  <a:srgbClr val="525252"/>
                </a:solidFill>
                <a:latin typeface="Calibri"/>
                <a:cs typeface="Calibri"/>
              </a:rPr>
              <a:t>global</a:t>
            </a:r>
            <a:r>
              <a:rPr sz="1450" spc="70" dirty="0">
                <a:solidFill>
                  <a:srgbClr val="525252"/>
                </a:solidFill>
                <a:latin typeface="Calibri"/>
                <a:cs typeface="Calibri"/>
              </a:rPr>
              <a:t> </a:t>
            </a:r>
            <a:r>
              <a:rPr sz="1450" dirty="0">
                <a:solidFill>
                  <a:srgbClr val="525252"/>
                </a:solidFill>
                <a:latin typeface="Calibri"/>
                <a:cs typeface="Calibri"/>
              </a:rPr>
              <a:t>business</a:t>
            </a:r>
            <a:r>
              <a:rPr sz="1450" spc="5" dirty="0">
                <a:solidFill>
                  <a:srgbClr val="525252"/>
                </a:solidFill>
                <a:latin typeface="Calibri"/>
                <a:cs typeface="Calibri"/>
              </a:rPr>
              <a:t> </a:t>
            </a:r>
            <a:r>
              <a:rPr sz="1450" dirty="0">
                <a:solidFill>
                  <a:srgbClr val="525252"/>
                </a:solidFill>
                <a:latin typeface="Calibri"/>
                <a:cs typeface="Calibri"/>
              </a:rPr>
              <a:t>and</a:t>
            </a:r>
            <a:r>
              <a:rPr sz="1450" spc="40" dirty="0">
                <a:solidFill>
                  <a:srgbClr val="525252"/>
                </a:solidFill>
                <a:latin typeface="Calibri"/>
                <a:cs typeface="Calibri"/>
              </a:rPr>
              <a:t> </a:t>
            </a:r>
            <a:r>
              <a:rPr sz="1450" dirty="0">
                <a:solidFill>
                  <a:srgbClr val="525252"/>
                </a:solidFill>
                <a:latin typeface="Calibri"/>
                <a:cs typeface="Calibri"/>
              </a:rPr>
              <a:t>we</a:t>
            </a:r>
            <a:r>
              <a:rPr sz="1450" spc="60" dirty="0">
                <a:solidFill>
                  <a:srgbClr val="525252"/>
                </a:solidFill>
                <a:latin typeface="Calibri"/>
                <a:cs typeface="Calibri"/>
              </a:rPr>
              <a:t> </a:t>
            </a:r>
            <a:r>
              <a:rPr sz="1450" spc="-20" dirty="0">
                <a:solidFill>
                  <a:srgbClr val="525252"/>
                </a:solidFill>
                <a:latin typeface="Calibri"/>
                <a:cs typeface="Calibri"/>
              </a:rPr>
              <a:t>have </a:t>
            </a:r>
            <a:r>
              <a:rPr sz="1450" dirty="0">
                <a:solidFill>
                  <a:srgbClr val="525252"/>
                </a:solidFill>
                <a:latin typeface="Calibri"/>
                <a:cs typeface="Calibri"/>
              </a:rPr>
              <a:t>designed</a:t>
            </a:r>
            <a:r>
              <a:rPr sz="1450" spc="459" dirty="0">
                <a:solidFill>
                  <a:srgbClr val="525252"/>
                </a:solidFill>
                <a:latin typeface="Calibri"/>
                <a:cs typeface="Calibri"/>
              </a:rPr>
              <a:t> </a:t>
            </a:r>
            <a:r>
              <a:rPr sz="1450" dirty="0">
                <a:solidFill>
                  <a:srgbClr val="525252"/>
                </a:solidFill>
                <a:latin typeface="Calibri"/>
                <a:cs typeface="Calibri"/>
              </a:rPr>
              <a:t>our</a:t>
            </a:r>
            <a:r>
              <a:rPr sz="1450" spc="55" dirty="0">
                <a:solidFill>
                  <a:srgbClr val="525252"/>
                </a:solidFill>
                <a:latin typeface="Calibri"/>
                <a:cs typeface="Calibri"/>
              </a:rPr>
              <a:t> </a:t>
            </a:r>
            <a:r>
              <a:rPr sz="1450" dirty="0">
                <a:solidFill>
                  <a:srgbClr val="525252"/>
                </a:solidFill>
                <a:latin typeface="Calibri"/>
                <a:cs typeface="Calibri"/>
              </a:rPr>
              <a:t>solutions</a:t>
            </a:r>
            <a:r>
              <a:rPr sz="1450" spc="85" dirty="0">
                <a:solidFill>
                  <a:srgbClr val="525252"/>
                </a:solidFill>
                <a:latin typeface="Calibri"/>
                <a:cs typeface="Calibri"/>
              </a:rPr>
              <a:t> </a:t>
            </a:r>
            <a:r>
              <a:rPr sz="1450" dirty="0">
                <a:solidFill>
                  <a:srgbClr val="525252"/>
                </a:solidFill>
                <a:latin typeface="Calibri"/>
                <a:cs typeface="Calibri"/>
              </a:rPr>
              <a:t>to</a:t>
            </a:r>
            <a:r>
              <a:rPr sz="1450" spc="80" dirty="0">
                <a:solidFill>
                  <a:srgbClr val="525252"/>
                </a:solidFill>
                <a:latin typeface="Calibri"/>
                <a:cs typeface="Calibri"/>
              </a:rPr>
              <a:t> </a:t>
            </a:r>
            <a:r>
              <a:rPr sz="1450" dirty="0">
                <a:solidFill>
                  <a:srgbClr val="525252"/>
                </a:solidFill>
                <a:latin typeface="Calibri"/>
                <a:cs typeface="Calibri"/>
              </a:rPr>
              <a:t>deliver</a:t>
            </a:r>
            <a:r>
              <a:rPr sz="1450" spc="95" dirty="0">
                <a:solidFill>
                  <a:srgbClr val="525252"/>
                </a:solidFill>
                <a:latin typeface="Calibri"/>
                <a:cs typeface="Calibri"/>
              </a:rPr>
              <a:t> </a:t>
            </a:r>
            <a:r>
              <a:rPr sz="1450" dirty="0">
                <a:solidFill>
                  <a:srgbClr val="525252"/>
                </a:solidFill>
                <a:latin typeface="Calibri"/>
                <a:cs typeface="Calibri"/>
              </a:rPr>
              <a:t>return</a:t>
            </a:r>
            <a:r>
              <a:rPr sz="1450" spc="30" dirty="0">
                <a:solidFill>
                  <a:srgbClr val="525252"/>
                </a:solidFill>
                <a:latin typeface="Calibri"/>
                <a:cs typeface="Calibri"/>
              </a:rPr>
              <a:t> </a:t>
            </a:r>
            <a:r>
              <a:rPr sz="1450" spc="-25" dirty="0">
                <a:solidFill>
                  <a:srgbClr val="525252"/>
                </a:solidFill>
                <a:latin typeface="Calibri"/>
                <a:cs typeface="Calibri"/>
              </a:rPr>
              <a:t>on </a:t>
            </a:r>
            <a:r>
              <a:rPr sz="1500" dirty="0">
                <a:solidFill>
                  <a:srgbClr val="525252"/>
                </a:solidFill>
                <a:latin typeface="Calibri"/>
                <a:cs typeface="Calibri"/>
              </a:rPr>
              <a:t>your</a:t>
            </a:r>
            <a:r>
              <a:rPr sz="1500" spc="-25" dirty="0">
                <a:solidFill>
                  <a:srgbClr val="525252"/>
                </a:solidFill>
                <a:latin typeface="Calibri"/>
                <a:cs typeface="Calibri"/>
              </a:rPr>
              <a:t> </a:t>
            </a:r>
            <a:r>
              <a:rPr sz="1500" spc="-10" dirty="0">
                <a:solidFill>
                  <a:srgbClr val="525252"/>
                </a:solidFill>
                <a:latin typeface="Calibri"/>
                <a:cs typeface="Calibri"/>
              </a:rPr>
              <a:t>marketing</a:t>
            </a:r>
            <a:r>
              <a:rPr sz="1500" spc="-30" dirty="0">
                <a:solidFill>
                  <a:srgbClr val="525252"/>
                </a:solidFill>
                <a:latin typeface="Calibri"/>
                <a:cs typeface="Calibri"/>
              </a:rPr>
              <a:t> </a:t>
            </a:r>
            <a:r>
              <a:rPr sz="1500" spc="-10" dirty="0">
                <a:solidFill>
                  <a:srgbClr val="525252"/>
                </a:solidFill>
                <a:latin typeface="Calibri"/>
                <a:cs typeface="Calibri"/>
              </a:rPr>
              <a:t>investment.</a:t>
            </a:r>
            <a:endParaRPr sz="1500">
              <a:latin typeface="Calibri"/>
              <a:cs typeface="Calibri"/>
            </a:endParaRPr>
          </a:p>
        </p:txBody>
      </p:sp>
      <p:sp>
        <p:nvSpPr>
          <p:cNvPr id="32" name="object 32"/>
          <p:cNvSpPr txBox="1"/>
          <p:nvPr/>
        </p:nvSpPr>
        <p:spPr>
          <a:xfrm>
            <a:off x="8520810" y="3830828"/>
            <a:ext cx="3439795" cy="1253490"/>
          </a:xfrm>
          <a:prstGeom prst="rect">
            <a:avLst/>
          </a:prstGeom>
        </p:spPr>
        <p:txBody>
          <a:bodyPr vert="horz" wrap="square" lIns="0" tIns="9525" rIns="0" bIns="0" rtlCol="0">
            <a:spAutoFit/>
          </a:bodyPr>
          <a:lstStyle/>
          <a:p>
            <a:pPr marL="12700" marR="5080" algn="ctr">
              <a:lnSpc>
                <a:spcPct val="100899"/>
              </a:lnSpc>
              <a:spcBef>
                <a:spcPts val="75"/>
              </a:spcBef>
            </a:pPr>
            <a:r>
              <a:rPr sz="1600" b="1" dirty="0">
                <a:solidFill>
                  <a:srgbClr val="525252"/>
                </a:solidFill>
                <a:latin typeface="Calibri"/>
                <a:cs typeface="Calibri"/>
              </a:rPr>
              <a:t>From</a:t>
            </a:r>
            <a:r>
              <a:rPr sz="1600" b="1" spc="-15" dirty="0">
                <a:solidFill>
                  <a:srgbClr val="525252"/>
                </a:solidFill>
                <a:latin typeface="Calibri"/>
                <a:cs typeface="Calibri"/>
              </a:rPr>
              <a:t> </a:t>
            </a:r>
            <a:r>
              <a:rPr sz="1600" b="1" dirty="0">
                <a:solidFill>
                  <a:srgbClr val="525252"/>
                </a:solidFill>
                <a:latin typeface="Calibri"/>
                <a:cs typeface="Calibri"/>
              </a:rPr>
              <a:t>the</a:t>
            </a:r>
            <a:r>
              <a:rPr sz="1600" b="1" spc="-20" dirty="0">
                <a:solidFill>
                  <a:srgbClr val="525252"/>
                </a:solidFill>
                <a:latin typeface="Calibri"/>
                <a:cs typeface="Calibri"/>
              </a:rPr>
              <a:t> </a:t>
            </a:r>
            <a:r>
              <a:rPr sz="1600" b="1" dirty="0">
                <a:solidFill>
                  <a:srgbClr val="525252"/>
                </a:solidFill>
                <a:latin typeface="Calibri"/>
                <a:cs typeface="Calibri"/>
              </a:rPr>
              <a:t>top</a:t>
            </a:r>
            <a:r>
              <a:rPr sz="1600" b="1" spc="-30" dirty="0">
                <a:solidFill>
                  <a:srgbClr val="525252"/>
                </a:solidFill>
                <a:latin typeface="Calibri"/>
                <a:cs typeface="Calibri"/>
              </a:rPr>
              <a:t> </a:t>
            </a:r>
            <a:r>
              <a:rPr sz="1600" b="1" dirty="0">
                <a:solidFill>
                  <a:srgbClr val="525252"/>
                </a:solidFill>
                <a:latin typeface="Calibri"/>
                <a:cs typeface="Calibri"/>
              </a:rPr>
              <a:t>of</a:t>
            </a:r>
            <a:r>
              <a:rPr sz="1600" b="1" spc="-25" dirty="0">
                <a:solidFill>
                  <a:srgbClr val="525252"/>
                </a:solidFill>
                <a:latin typeface="Calibri"/>
                <a:cs typeface="Calibri"/>
              </a:rPr>
              <a:t> </a:t>
            </a:r>
            <a:r>
              <a:rPr sz="1600" b="1" dirty="0">
                <a:solidFill>
                  <a:srgbClr val="525252"/>
                </a:solidFill>
                <a:latin typeface="Calibri"/>
                <a:cs typeface="Calibri"/>
              </a:rPr>
              <a:t>the</a:t>
            </a:r>
            <a:r>
              <a:rPr sz="1600" b="1" spc="-20" dirty="0">
                <a:solidFill>
                  <a:srgbClr val="525252"/>
                </a:solidFill>
                <a:latin typeface="Calibri"/>
                <a:cs typeface="Calibri"/>
              </a:rPr>
              <a:t> </a:t>
            </a:r>
            <a:r>
              <a:rPr sz="1600" b="1" dirty="0">
                <a:solidFill>
                  <a:srgbClr val="525252"/>
                </a:solidFill>
                <a:latin typeface="Calibri"/>
                <a:cs typeface="Calibri"/>
              </a:rPr>
              <a:t>consumer</a:t>
            </a:r>
            <a:r>
              <a:rPr sz="1600" b="1" spc="5" dirty="0">
                <a:solidFill>
                  <a:srgbClr val="525252"/>
                </a:solidFill>
                <a:latin typeface="Calibri"/>
                <a:cs typeface="Calibri"/>
              </a:rPr>
              <a:t> </a:t>
            </a:r>
            <a:r>
              <a:rPr sz="1600" b="1" dirty="0">
                <a:solidFill>
                  <a:srgbClr val="525252"/>
                </a:solidFill>
                <a:latin typeface="Calibri"/>
                <a:cs typeface="Calibri"/>
              </a:rPr>
              <a:t>funnel</a:t>
            </a:r>
            <a:r>
              <a:rPr sz="1600" b="1" spc="10" dirty="0">
                <a:solidFill>
                  <a:srgbClr val="525252"/>
                </a:solidFill>
                <a:latin typeface="Calibri"/>
                <a:cs typeface="Calibri"/>
              </a:rPr>
              <a:t> </a:t>
            </a:r>
            <a:r>
              <a:rPr sz="1600" b="1" spc="-25" dirty="0">
                <a:solidFill>
                  <a:srgbClr val="525252"/>
                </a:solidFill>
                <a:latin typeface="Calibri"/>
                <a:cs typeface="Calibri"/>
              </a:rPr>
              <a:t>to </a:t>
            </a:r>
            <a:r>
              <a:rPr sz="1600" b="1" dirty="0">
                <a:solidFill>
                  <a:srgbClr val="525252"/>
                </a:solidFill>
                <a:latin typeface="Calibri"/>
                <a:cs typeface="Calibri"/>
              </a:rPr>
              <a:t>the</a:t>
            </a:r>
            <a:r>
              <a:rPr sz="1600" b="1" spc="-20" dirty="0">
                <a:solidFill>
                  <a:srgbClr val="525252"/>
                </a:solidFill>
                <a:latin typeface="Calibri"/>
                <a:cs typeface="Calibri"/>
              </a:rPr>
              <a:t> </a:t>
            </a:r>
            <a:r>
              <a:rPr sz="1600" b="1" dirty="0">
                <a:solidFill>
                  <a:srgbClr val="525252"/>
                </a:solidFill>
                <a:latin typeface="Calibri"/>
                <a:cs typeface="Calibri"/>
              </a:rPr>
              <a:t>bottom,</a:t>
            </a:r>
            <a:r>
              <a:rPr sz="1600" b="1" spc="-10" dirty="0">
                <a:solidFill>
                  <a:srgbClr val="525252"/>
                </a:solidFill>
                <a:latin typeface="Calibri"/>
                <a:cs typeface="Calibri"/>
              </a:rPr>
              <a:t> </a:t>
            </a:r>
            <a:r>
              <a:rPr sz="1600" b="1" dirty="0">
                <a:solidFill>
                  <a:srgbClr val="525252"/>
                </a:solidFill>
                <a:latin typeface="Calibri"/>
                <a:cs typeface="Calibri"/>
              </a:rPr>
              <a:t>KBTX</a:t>
            </a:r>
            <a:r>
              <a:rPr sz="1600" b="1" spc="-15" dirty="0">
                <a:solidFill>
                  <a:srgbClr val="525252"/>
                </a:solidFill>
                <a:latin typeface="Calibri"/>
                <a:cs typeface="Calibri"/>
              </a:rPr>
              <a:t> </a:t>
            </a:r>
            <a:r>
              <a:rPr sz="1600" b="1" dirty="0">
                <a:solidFill>
                  <a:srgbClr val="525252"/>
                </a:solidFill>
                <a:latin typeface="Calibri"/>
                <a:cs typeface="Calibri"/>
              </a:rPr>
              <a:t>Media</a:t>
            </a:r>
            <a:r>
              <a:rPr sz="1600" b="1" spc="-15" dirty="0">
                <a:solidFill>
                  <a:srgbClr val="525252"/>
                </a:solidFill>
                <a:latin typeface="Calibri"/>
                <a:cs typeface="Calibri"/>
              </a:rPr>
              <a:t> </a:t>
            </a:r>
            <a:r>
              <a:rPr sz="1600" b="1" dirty="0">
                <a:solidFill>
                  <a:srgbClr val="525252"/>
                </a:solidFill>
                <a:latin typeface="Calibri"/>
                <a:cs typeface="Calibri"/>
              </a:rPr>
              <a:t>can</a:t>
            </a:r>
            <a:r>
              <a:rPr sz="1600" b="1" spc="-15" dirty="0">
                <a:solidFill>
                  <a:srgbClr val="525252"/>
                </a:solidFill>
                <a:latin typeface="Calibri"/>
                <a:cs typeface="Calibri"/>
              </a:rPr>
              <a:t> </a:t>
            </a:r>
            <a:r>
              <a:rPr sz="1600" b="1" spc="-10" dirty="0">
                <a:solidFill>
                  <a:srgbClr val="525252"/>
                </a:solidFill>
                <a:latin typeface="Calibri"/>
                <a:cs typeface="Calibri"/>
              </a:rPr>
              <a:t>provide </a:t>
            </a:r>
            <a:r>
              <a:rPr sz="1600" b="1" dirty="0">
                <a:solidFill>
                  <a:srgbClr val="525252"/>
                </a:solidFill>
                <a:latin typeface="Calibri"/>
                <a:cs typeface="Calibri"/>
              </a:rPr>
              <a:t>everything</a:t>
            </a:r>
            <a:r>
              <a:rPr sz="1600" b="1" spc="10" dirty="0">
                <a:solidFill>
                  <a:srgbClr val="525252"/>
                </a:solidFill>
                <a:latin typeface="Calibri"/>
                <a:cs typeface="Calibri"/>
              </a:rPr>
              <a:t> </a:t>
            </a:r>
            <a:r>
              <a:rPr sz="1600" b="1" dirty="0">
                <a:solidFill>
                  <a:srgbClr val="525252"/>
                </a:solidFill>
                <a:latin typeface="Calibri"/>
                <a:cs typeface="Calibri"/>
              </a:rPr>
              <a:t>you</a:t>
            </a:r>
            <a:r>
              <a:rPr sz="1600" b="1" spc="-30" dirty="0">
                <a:solidFill>
                  <a:srgbClr val="525252"/>
                </a:solidFill>
                <a:latin typeface="Calibri"/>
                <a:cs typeface="Calibri"/>
              </a:rPr>
              <a:t> </a:t>
            </a:r>
            <a:r>
              <a:rPr sz="1600" b="1" dirty="0">
                <a:solidFill>
                  <a:srgbClr val="525252"/>
                </a:solidFill>
                <a:latin typeface="Calibri"/>
                <a:cs typeface="Calibri"/>
              </a:rPr>
              <a:t>need</a:t>
            </a:r>
            <a:r>
              <a:rPr sz="1600" b="1" spc="-20" dirty="0">
                <a:solidFill>
                  <a:srgbClr val="525252"/>
                </a:solidFill>
                <a:latin typeface="Calibri"/>
                <a:cs typeface="Calibri"/>
              </a:rPr>
              <a:t> </a:t>
            </a:r>
            <a:r>
              <a:rPr sz="1600" b="1" dirty="0">
                <a:solidFill>
                  <a:srgbClr val="525252"/>
                </a:solidFill>
                <a:latin typeface="Calibri"/>
                <a:cs typeface="Calibri"/>
              </a:rPr>
              <a:t>from</a:t>
            </a:r>
            <a:r>
              <a:rPr sz="1600" b="1" spc="-15" dirty="0">
                <a:solidFill>
                  <a:srgbClr val="525252"/>
                </a:solidFill>
                <a:latin typeface="Calibri"/>
                <a:cs typeface="Calibri"/>
              </a:rPr>
              <a:t> </a:t>
            </a:r>
            <a:r>
              <a:rPr sz="1600" b="1" dirty="0">
                <a:solidFill>
                  <a:srgbClr val="525252"/>
                </a:solidFill>
                <a:latin typeface="Calibri"/>
                <a:cs typeface="Calibri"/>
              </a:rPr>
              <a:t>production</a:t>
            </a:r>
            <a:r>
              <a:rPr sz="1600" b="1" spc="15" dirty="0">
                <a:solidFill>
                  <a:srgbClr val="525252"/>
                </a:solidFill>
                <a:latin typeface="Calibri"/>
                <a:cs typeface="Calibri"/>
              </a:rPr>
              <a:t> </a:t>
            </a:r>
            <a:r>
              <a:rPr sz="1600" b="1" spc="-35" dirty="0">
                <a:solidFill>
                  <a:srgbClr val="525252"/>
                </a:solidFill>
                <a:latin typeface="Calibri"/>
                <a:cs typeface="Calibri"/>
              </a:rPr>
              <a:t>to </a:t>
            </a:r>
            <a:r>
              <a:rPr sz="1600" b="1" dirty="0">
                <a:solidFill>
                  <a:srgbClr val="525252"/>
                </a:solidFill>
                <a:latin typeface="Calibri"/>
                <a:cs typeface="Calibri"/>
              </a:rPr>
              <a:t>holistic</a:t>
            </a:r>
            <a:r>
              <a:rPr sz="1600" b="1" spc="-50" dirty="0">
                <a:solidFill>
                  <a:srgbClr val="525252"/>
                </a:solidFill>
                <a:latin typeface="Calibri"/>
                <a:cs typeface="Calibri"/>
              </a:rPr>
              <a:t> </a:t>
            </a:r>
            <a:r>
              <a:rPr sz="1600" b="1" dirty="0">
                <a:solidFill>
                  <a:srgbClr val="525252"/>
                </a:solidFill>
                <a:latin typeface="Calibri"/>
                <a:cs typeface="Calibri"/>
              </a:rPr>
              <a:t>campaign</a:t>
            </a:r>
            <a:r>
              <a:rPr sz="1600" b="1" spc="-20" dirty="0">
                <a:solidFill>
                  <a:srgbClr val="525252"/>
                </a:solidFill>
                <a:latin typeface="Calibri"/>
                <a:cs typeface="Calibri"/>
              </a:rPr>
              <a:t> </a:t>
            </a:r>
            <a:r>
              <a:rPr sz="1600" b="1" dirty="0">
                <a:solidFill>
                  <a:srgbClr val="525252"/>
                </a:solidFill>
                <a:latin typeface="Calibri"/>
                <a:cs typeface="Calibri"/>
              </a:rPr>
              <a:t>management.</a:t>
            </a:r>
            <a:r>
              <a:rPr sz="1600" b="1" spc="-15" dirty="0">
                <a:solidFill>
                  <a:srgbClr val="525252"/>
                </a:solidFill>
                <a:latin typeface="Calibri"/>
                <a:cs typeface="Calibri"/>
              </a:rPr>
              <a:t> </a:t>
            </a:r>
            <a:r>
              <a:rPr sz="1600" b="1" dirty="0">
                <a:solidFill>
                  <a:srgbClr val="525252"/>
                </a:solidFill>
                <a:latin typeface="Calibri"/>
                <a:cs typeface="Calibri"/>
              </a:rPr>
              <a:t>We</a:t>
            </a:r>
            <a:r>
              <a:rPr sz="1600" b="1" spc="-50" dirty="0">
                <a:solidFill>
                  <a:srgbClr val="525252"/>
                </a:solidFill>
                <a:latin typeface="Calibri"/>
                <a:cs typeface="Calibri"/>
              </a:rPr>
              <a:t> </a:t>
            </a:r>
            <a:r>
              <a:rPr sz="1600" b="1" spc="-25" dirty="0">
                <a:solidFill>
                  <a:srgbClr val="525252"/>
                </a:solidFill>
                <a:latin typeface="Calibri"/>
                <a:cs typeface="Calibri"/>
              </a:rPr>
              <a:t>are </a:t>
            </a:r>
            <a:r>
              <a:rPr sz="1600" b="1" dirty="0">
                <a:solidFill>
                  <a:srgbClr val="525252"/>
                </a:solidFill>
                <a:latin typeface="Calibri"/>
                <a:cs typeface="Calibri"/>
              </a:rPr>
              <a:t>the</a:t>
            </a:r>
            <a:r>
              <a:rPr sz="1600" b="1" spc="-15" dirty="0">
                <a:solidFill>
                  <a:srgbClr val="525252"/>
                </a:solidFill>
                <a:latin typeface="Calibri"/>
                <a:cs typeface="Calibri"/>
              </a:rPr>
              <a:t> </a:t>
            </a:r>
            <a:r>
              <a:rPr sz="1600" b="1" dirty="0">
                <a:solidFill>
                  <a:srgbClr val="525252"/>
                </a:solidFill>
                <a:latin typeface="Calibri"/>
                <a:cs typeface="Calibri"/>
              </a:rPr>
              <a:t>one</a:t>
            </a:r>
            <a:r>
              <a:rPr sz="1600" b="1" spc="-25" dirty="0">
                <a:solidFill>
                  <a:srgbClr val="525252"/>
                </a:solidFill>
                <a:latin typeface="Calibri"/>
                <a:cs typeface="Calibri"/>
              </a:rPr>
              <a:t> </a:t>
            </a:r>
            <a:r>
              <a:rPr sz="1600" b="1" dirty="0">
                <a:solidFill>
                  <a:srgbClr val="525252"/>
                </a:solidFill>
                <a:latin typeface="Calibri"/>
                <a:cs typeface="Calibri"/>
              </a:rPr>
              <a:t>stop</a:t>
            </a:r>
            <a:r>
              <a:rPr sz="1600" b="1" spc="-15" dirty="0">
                <a:solidFill>
                  <a:srgbClr val="525252"/>
                </a:solidFill>
                <a:latin typeface="Calibri"/>
                <a:cs typeface="Calibri"/>
              </a:rPr>
              <a:t> </a:t>
            </a:r>
            <a:r>
              <a:rPr sz="1600" b="1" dirty="0">
                <a:solidFill>
                  <a:srgbClr val="525252"/>
                </a:solidFill>
                <a:latin typeface="Calibri"/>
                <a:cs typeface="Calibri"/>
              </a:rPr>
              <a:t>shop</a:t>
            </a:r>
            <a:r>
              <a:rPr sz="1600" b="1" spc="10" dirty="0">
                <a:solidFill>
                  <a:srgbClr val="525252"/>
                </a:solidFill>
                <a:latin typeface="Calibri"/>
                <a:cs typeface="Calibri"/>
              </a:rPr>
              <a:t> </a:t>
            </a:r>
            <a:r>
              <a:rPr sz="1600" b="1" dirty="0">
                <a:solidFill>
                  <a:srgbClr val="525252"/>
                </a:solidFill>
                <a:latin typeface="Calibri"/>
                <a:cs typeface="Calibri"/>
              </a:rPr>
              <a:t>you</a:t>
            </a:r>
            <a:r>
              <a:rPr sz="1600" b="1" spc="-15" dirty="0">
                <a:solidFill>
                  <a:srgbClr val="525252"/>
                </a:solidFill>
                <a:latin typeface="Calibri"/>
                <a:cs typeface="Calibri"/>
              </a:rPr>
              <a:t> </a:t>
            </a:r>
            <a:r>
              <a:rPr sz="1600" b="1" dirty="0">
                <a:solidFill>
                  <a:srgbClr val="525252"/>
                </a:solidFill>
                <a:latin typeface="Calibri"/>
                <a:cs typeface="Calibri"/>
              </a:rPr>
              <a:t>can</a:t>
            </a:r>
            <a:r>
              <a:rPr sz="1600" b="1" spc="-20" dirty="0">
                <a:solidFill>
                  <a:srgbClr val="525252"/>
                </a:solidFill>
                <a:latin typeface="Calibri"/>
                <a:cs typeface="Calibri"/>
              </a:rPr>
              <a:t> </a:t>
            </a:r>
            <a:r>
              <a:rPr sz="1600" b="1" dirty="0">
                <a:solidFill>
                  <a:srgbClr val="525252"/>
                </a:solidFill>
                <a:latin typeface="Calibri"/>
                <a:cs typeface="Calibri"/>
              </a:rPr>
              <a:t>rely</a:t>
            </a:r>
            <a:r>
              <a:rPr sz="1600" b="1" spc="-10" dirty="0">
                <a:solidFill>
                  <a:srgbClr val="525252"/>
                </a:solidFill>
                <a:latin typeface="Calibri"/>
                <a:cs typeface="Calibri"/>
              </a:rPr>
              <a:t> </a:t>
            </a:r>
            <a:r>
              <a:rPr sz="1600" b="1" spc="-25" dirty="0">
                <a:solidFill>
                  <a:srgbClr val="525252"/>
                </a:solidFill>
                <a:latin typeface="Calibri"/>
                <a:cs typeface="Calibri"/>
              </a:rPr>
              <a:t>on.</a:t>
            </a:r>
            <a:endParaRPr sz="1600">
              <a:latin typeface="Calibri"/>
              <a:cs typeface="Calibri"/>
            </a:endParaRPr>
          </a:p>
        </p:txBody>
      </p:sp>
      <p:pic>
        <p:nvPicPr>
          <p:cNvPr id="33" name="object 33"/>
          <p:cNvPicPr/>
          <p:nvPr/>
        </p:nvPicPr>
        <p:blipFill>
          <a:blip r:embed="rId4" cstate="print"/>
          <a:stretch>
            <a:fillRect/>
          </a:stretch>
        </p:blipFill>
        <p:spPr>
          <a:xfrm>
            <a:off x="4232147" y="0"/>
            <a:ext cx="4680204" cy="2481072"/>
          </a:xfrm>
          <a:prstGeom prst="rect">
            <a:avLst/>
          </a:prstGeom>
        </p:spPr>
      </p:pic>
      <p:pic>
        <p:nvPicPr>
          <p:cNvPr id="34" name="object 34"/>
          <p:cNvPicPr/>
          <p:nvPr/>
        </p:nvPicPr>
        <p:blipFill>
          <a:blip r:embed="rId5" cstate="print"/>
          <a:stretch>
            <a:fillRect/>
          </a:stretch>
        </p:blipFill>
        <p:spPr>
          <a:xfrm>
            <a:off x="166115" y="6301740"/>
            <a:ext cx="848868" cy="422148"/>
          </a:xfrm>
          <a:prstGeom prst="rect">
            <a:avLst/>
          </a:prstGeom>
        </p:spPr>
      </p:pic>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10</a:t>
            </a:fld>
            <a:endParaRPr spc="-25" dirty="0"/>
          </a:p>
        </p:txBody>
      </p:sp>
      <p:sp>
        <p:nvSpPr>
          <p:cNvPr id="36" name="TextBox 35">
            <a:extLst>
              <a:ext uri="{FF2B5EF4-FFF2-40B4-BE49-F238E27FC236}">
                <a16:creationId xmlns:a16="http://schemas.microsoft.com/office/drawing/2014/main" id="{A5D7F833-3CFC-793C-9D36-15AF2F98B77E}"/>
              </a:ext>
            </a:extLst>
          </p:cNvPr>
          <p:cNvSpPr txBox="1"/>
          <p:nvPr/>
        </p:nvSpPr>
        <p:spPr>
          <a:xfrm>
            <a:off x="72516" y="29185"/>
            <a:ext cx="1616074"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Since KBTX is owned by Gray Media, they do all the design and marketing work in house instead of having a different company develop things and just run it on tv/social.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sp>
          <p:nvSpPr>
            <p:cNvPr id="4" name="object 4"/>
            <p:cNvSpPr/>
            <p:nvPr/>
          </p:nvSpPr>
          <p:spPr>
            <a:xfrm>
              <a:off x="0" y="0"/>
              <a:ext cx="12192000" cy="6858000"/>
            </a:xfrm>
            <a:custGeom>
              <a:avLst/>
              <a:gdLst/>
              <a:ahLst/>
              <a:cxnLst/>
              <a:rect l="l" t="t" r="r" b="b"/>
              <a:pathLst>
                <a:path w="12192000" h="6858000">
                  <a:moveTo>
                    <a:pt x="15240" y="0"/>
                  </a:moveTo>
                  <a:lnTo>
                    <a:pt x="0" y="0"/>
                  </a:lnTo>
                  <a:lnTo>
                    <a:pt x="0" y="6858000"/>
                  </a:lnTo>
                  <a:lnTo>
                    <a:pt x="15240" y="6858000"/>
                  </a:lnTo>
                  <a:lnTo>
                    <a:pt x="15240" y="0"/>
                  </a:lnTo>
                  <a:close/>
                </a:path>
                <a:path w="12192000" h="6858000">
                  <a:moveTo>
                    <a:pt x="12192000" y="0"/>
                  </a:moveTo>
                  <a:lnTo>
                    <a:pt x="1392936" y="0"/>
                  </a:lnTo>
                  <a:lnTo>
                    <a:pt x="1392936" y="6858000"/>
                  </a:lnTo>
                  <a:lnTo>
                    <a:pt x="12192000" y="6858000"/>
                  </a:lnTo>
                  <a:lnTo>
                    <a:pt x="12192000" y="0"/>
                  </a:lnTo>
                  <a:close/>
                </a:path>
              </a:pathLst>
            </a:custGeom>
            <a:solidFill>
              <a:srgbClr val="000000">
                <a:alpha val="39999"/>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584959" cy="6858000"/>
            </a:xfrm>
            <a:prstGeom prst="rect">
              <a:avLst/>
            </a:prstGeom>
          </p:spPr>
        </p:pic>
      </p:grpSp>
      <p:sp>
        <p:nvSpPr>
          <p:cNvPr id="6" name="object 6"/>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7" name="object 7"/>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8" name="object 8"/>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9" name="object 9"/>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10" name="object 10"/>
          <p:cNvGrpSpPr/>
          <p:nvPr/>
        </p:nvGrpSpPr>
        <p:grpSpPr>
          <a:xfrm>
            <a:off x="1935479" y="835152"/>
            <a:ext cx="10084435" cy="5904230"/>
            <a:chOff x="1935479" y="835152"/>
            <a:chExt cx="10084435" cy="5904230"/>
          </a:xfrm>
        </p:grpSpPr>
        <p:sp>
          <p:nvSpPr>
            <p:cNvPr id="11" name="object 11"/>
            <p:cNvSpPr/>
            <p:nvPr/>
          </p:nvSpPr>
          <p:spPr>
            <a:xfrm>
              <a:off x="11370563"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sp>
          <p:nvSpPr>
            <p:cNvPr id="12" name="object 12"/>
            <p:cNvSpPr/>
            <p:nvPr/>
          </p:nvSpPr>
          <p:spPr>
            <a:xfrm>
              <a:off x="11526011" y="6239255"/>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13" name="object 13"/>
            <p:cNvPicPr/>
            <p:nvPr/>
          </p:nvPicPr>
          <p:blipFill>
            <a:blip r:embed="rId4" cstate="print"/>
            <a:stretch>
              <a:fillRect/>
            </a:stretch>
          </p:blipFill>
          <p:spPr>
            <a:xfrm>
              <a:off x="11222736" y="3201924"/>
              <a:ext cx="637031" cy="633983"/>
            </a:xfrm>
            <a:prstGeom prst="rect">
              <a:avLst/>
            </a:prstGeom>
          </p:spPr>
        </p:pic>
        <p:sp>
          <p:nvSpPr>
            <p:cNvPr id="14" name="object 14"/>
            <p:cNvSpPr/>
            <p:nvPr/>
          </p:nvSpPr>
          <p:spPr>
            <a:xfrm>
              <a:off x="1935479" y="835152"/>
              <a:ext cx="8621395" cy="699770"/>
            </a:xfrm>
            <a:custGeom>
              <a:avLst/>
              <a:gdLst/>
              <a:ahLst/>
              <a:cxnLst/>
              <a:rect l="l" t="t" r="r" b="b"/>
              <a:pathLst>
                <a:path w="8621395" h="699769">
                  <a:moveTo>
                    <a:pt x="8621268" y="0"/>
                  </a:moveTo>
                  <a:lnTo>
                    <a:pt x="0" y="0"/>
                  </a:lnTo>
                  <a:lnTo>
                    <a:pt x="0" y="699515"/>
                  </a:lnTo>
                  <a:lnTo>
                    <a:pt x="8621268" y="699515"/>
                  </a:lnTo>
                  <a:lnTo>
                    <a:pt x="8621268" y="0"/>
                  </a:lnTo>
                  <a:close/>
                </a:path>
              </a:pathLst>
            </a:custGeom>
            <a:solidFill>
              <a:srgbClr val="FFFFFF"/>
            </a:solidFill>
          </p:spPr>
          <p:txBody>
            <a:bodyPr wrap="square" lIns="0" tIns="0" rIns="0" bIns="0" rtlCol="0"/>
            <a:lstStyle/>
            <a:p>
              <a:endParaRPr/>
            </a:p>
          </p:txBody>
        </p:sp>
      </p:grpSp>
      <p:sp>
        <p:nvSpPr>
          <p:cNvPr id="15" name="object 15"/>
          <p:cNvSpPr txBox="1">
            <a:spLocks noGrp="1"/>
          </p:cNvSpPr>
          <p:nvPr>
            <p:ph type="title"/>
          </p:nvPr>
        </p:nvSpPr>
        <p:spPr>
          <a:prstGeom prst="rect">
            <a:avLst/>
          </a:prstGeom>
        </p:spPr>
        <p:txBody>
          <a:bodyPr vert="horz" wrap="square" lIns="0" tIns="707593" rIns="0" bIns="0" rtlCol="0">
            <a:spAutoFit/>
          </a:bodyPr>
          <a:lstStyle/>
          <a:p>
            <a:pPr marL="376555">
              <a:lnSpc>
                <a:spcPct val="100000"/>
              </a:lnSpc>
              <a:spcBef>
                <a:spcPts val="90"/>
              </a:spcBef>
            </a:pPr>
            <a:r>
              <a:rPr i="1" spc="-125" dirty="0">
                <a:solidFill>
                  <a:srgbClr val="079CD6"/>
                </a:solidFill>
                <a:latin typeface="Calibri"/>
                <a:cs typeface="Calibri"/>
              </a:rPr>
              <a:t>Our</a:t>
            </a:r>
            <a:r>
              <a:rPr i="1" spc="-575" dirty="0">
                <a:solidFill>
                  <a:srgbClr val="079CD6"/>
                </a:solidFill>
                <a:latin typeface="Calibri"/>
                <a:cs typeface="Calibri"/>
              </a:rPr>
              <a:t> </a:t>
            </a:r>
            <a:r>
              <a:rPr i="1" spc="-225" dirty="0">
                <a:solidFill>
                  <a:srgbClr val="079CD6"/>
                </a:solidFill>
                <a:latin typeface="Calibri"/>
                <a:cs typeface="Calibri"/>
              </a:rPr>
              <a:t>Sol</a:t>
            </a:r>
            <a:r>
              <a:rPr i="1" spc="-229" dirty="0">
                <a:solidFill>
                  <a:srgbClr val="079CD6"/>
                </a:solidFill>
                <a:latin typeface="Calibri"/>
                <a:cs typeface="Calibri"/>
              </a:rPr>
              <a:t>ut</a:t>
            </a:r>
            <a:r>
              <a:rPr i="1" spc="-225" dirty="0">
                <a:solidFill>
                  <a:srgbClr val="079CD6"/>
                </a:solidFill>
                <a:latin typeface="Calibri"/>
                <a:cs typeface="Calibri"/>
              </a:rPr>
              <a:t>i</a:t>
            </a:r>
            <a:r>
              <a:rPr i="1" spc="-235" dirty="0">
                <a:solidFill>
                  <a:srgbClr val="079CD6"/>
                </a:solidFill>
                <a:latin typeface="Calibri"/>
                <a:cs typeface="Calibri"/>
              </a:rPr>
              <a:t>o</a:t>
            </a:r>
            <a:r>
              <a:rPr i="1" spc="-229" dirty="0">
                <a:solidFill>
                  <a:srgbClr val="079CD6"/>
                </a:solidFill>
                <a:latin typeface="Calibri"/>
                <a:cs typeface="Calibri"/>
              </a:rPr>
              <a:t>n</a:t>
            </a:r>
            <a:r>
              <a:rPr i="1" spc="305" dirty="0">
                <a:solidFill>
                  <a:srgbClr val="079CD6"/>
                </a:solidFill>
                <a:latin typeface="Calibri"/>
                <a:cs typeface="Calibri"/>
              </a:rPr>
              <a:t>s</a:t>
            </a:r>
            <a:r>
              <a:rPr i="1" spc="-25" dirty="0">
                <a:solidFill>
                  <a:srgbClr val="079CD6"/>
                </a:solidFill>
                <a:latin typeface="Calibri"/>
                <a:cs typeface="Calibri"/>
              </a:rPr>
              <a:t>&amp;</a:t>
            </a:r>
            <a:r>
              <a:rPr i="1" spc="-450" dirty="0">
                <a:solidFill>
                  <a:srgbClr val="079CD6"/>
                </a:solidFill>
                <a:latin typeface="Calibri"/>
                <a:cs typeface="Calibri"/>
              </a:rPr>
              <a:t> </a:t>
            </a:r>
            <a:r>
              <a:rPr b="1" spc="-25" dirty="0"/>
              <a:t>The</a:t>
            </a:r>
            <a:r>
              <a:rPr b="1" spc="-500" dirty="0"/>
              <a:t> </a:t>
            </a:r>
            <a:r>
              <a:rPr b="1" spc="-50" dirty="0"/>
              <a:t>B</a:t>
            </a:r>
            <a:r>
              <a:rPr b="1" spc="-55" dirty="0"/>
              <a:t>u</a:t>
            </a:r>
            <a:r>
              <a:rPr b="1" spc="-65" dirty="0"/>
              <a:t>y</a:t>
            </a:r>
            <a:r>
              <a:rPr b="1" spc="-70" dirty="0"/>
              <a:t>i</a:t>
            </a:r>
            <a:r>
              <a:rPr b="1" spc="-75" dirty="0"/>
              <a:t>n</a:t>
            </a:r>
            <a:r>
              <a:rPr b="1" spc="515" dirty="0"/>
              <a:t>g</a:t>
            </a:r>
            <a:r>
              <a:rPr b="1" spc="-120" dirty="0"/>
              <a:t>C</a:t>
            </a:r>
            <a:r>
              <a:rPr b="1" spc="-140" dirty="0"/>
              <a:t>y</a:t>
            </a:r>
            <a:r>
              <a:rPr b="1" spc="-100" dirty="0"/>
              <a:t>c</a:t>
            </a:r>
            <a:r>
              <a:rPr b="1" spc="-105" dirty="0"/>
              <a:t>l</a:t>
            </a:r>
            <a:r>
              <a:rPr b="1" spc="110" dirty="0"/>
              <a:t>e</a:t>
            </a:r>
          </a:p>
        </p:txBody>
      </p:sp>
      <p:grpSp>
        <p:nvGrpSpPr>
          <p:cNvPr id="16" name="object 16"/>
          <p:cNvGrpSpPr/>
          <p:nvPr/>
        </p:nvGrpSpPr>
        <p:grpSpPr>
          <a:xfrm>
            <a:off x="166115" y="1534667"/>
            <a:ext cx="10391140" cy="5189220"/>
            <a:chOff x="166115" y="1534667"/>
            <a:chExt cx="10391140" cy="5189220"/>
          </a:xfrm>
        </p:grpSpPr>
        <p:pic>
          <p:nvPicPr>
            <p:cNvPr id="17" name="object 17"/>
            <p:cNvPicPr/>
            <p:nvPr/>
          </p:nvPicPr>
          <p:blipFill>
            <a:blip r:embed="rId5" cstate="print"/>
            <a:stretch>
              <a:fillRect/>
            </a:stretch>
          </p:blipFill>
          <p:spPr>
            <a:xfrm>
              <a:off x="1935480" y="1534667"/>
              <a:ext cx="8621268" cy="4739640"/>
            </a:xfrm>
            <a:prstGeom prst="rect">
              <a:avLst/>
            </a:prstGeom>
          </p:spPr>
        </p:pic>
        <p:sp>
          <p:nvSpPr>
            <p:cNvPr id="18" name="object 18"/>
            <p:cNvSpPr/>
            <p:nvPr/>
          </p:nvSpPr>
          <p:spPr>
            <a:xfrm>
              <a:off x="1935480" y="1566671"/>
              <a:ext cx="2447925" cy="992505"/>
            </a:xfrm>
            <a:custGeom>
              <a:avLst/>
              <a:gdLst/>
              <a:ahLst/>
              <a:cxnLst/>
              <a:rect l="l" t="t" r="r" b="b"/>
              <a:pathLst>
                <a:path w="2447925" h="992505">
                  <a:moveTo>
                    <a:pt x="2447544" y="0"/>
                  </a:moveTo>
                  <a:lnTo>
                    <a:pt x="0" y="0"/>
                  </a:lnTo>
                  <a:lnTo>
                    <a:pt x="0" y="992124"/>
                  </a:lnTo>
                  <a:lnTo>
                    <a:pt x="2447544" y="992124"/>
                  </a:lnTo>
                  <a:lnTo>
                    <a:pt x="2447544" y="0"/>
                  </a:lnTo>
                  <a:close/>
                </a:path>
              </a:pathLst>
            </a:custGeom>
            <a:solidFill>
              <a:srgbClr val="FFFFFF"/>
            </a:solidFill>
          </p:spPr>
          <p:txBody>
            <a:bodyPr wrap="square" lIns="0" tIns="0" rIns="0" bIns="0" rtlCol="0"/>
            <a:lstStyle/>
            <a:p>
              <a:endParaRPr/>
            </a:p>
          </p:txBody>
        </p:sp>
        <p:pic>
          <p:nvPicPr>
            <p:cNvPr id="19" name="object 19"/>
            <p:cNvPicPr/>
            <p:nvPr/>
          </p:nvPicPr>
          <p:blipFill>
            <a:blip r:embed="rId6" cstate="print"/>
            <a:stretch>
              <a:fillRect/>
            </a:stretch>
          </p:blipFill>
          <p:spPr>
            <a:xfrm>
              <a:off x="166115" y="6301739"/>
              <a:ext cx="848868" cy="422148"/>
            </a:xfrm>
            <a:prstGeom prst="rect">
              <a:avLst/>
            </a:prstGeom>
          </p:spPr>
        </p:pic>
      </p:gr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11</a:t>
            </a:fld>
            <a:endParaRPr spc="-25" dirty="0"/>
          </a:p>
        </p:txBody>
      </p:sp>
      <p:sp>
        <p:nvSpPr>
          <p:cNvPr id="21" name="TextBox 20">
            <a:extLst>
              <a:ext uri="{FF2B5EF4-FFF2-40B4-BE49-F238E27FC236}">
                <a16:creationId xmlns:a16="http://schemas.microsoft.com/office/drawing/2014/main" id="{D6057800-7B1D-4BD9-479F-477BF0E20F44}"/>
              </a:ext>
            </a:extLst>
          </p:cNvPr>
          <p:cNvSpPr txBox="1"/>
          <p:nvPr/>
        </p:nvSpPr>
        <p:spPr>
          <a:xfrm>
            <a:off x="76200" y="304800"/>
            <a:ext cx="1859153"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Based on what you are trying to accomplish with the ad depends on where you might run it. However, anything you do will all eventually lead to the landing page (i.e.- Facebook page or website)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85" y="35305"/>
            <a:ext cx="12176760" cy="6766559"/>
            <a:chOff x="-53085" y="35305"/>
            <a:chExt cx="12176760" cy="6766559"/>
          </a:xfrm>
        </p:grpSpPr>
        <p:pic>
          <p:nvPicPr>
            <p:cNvPr id="3" name="object 3"/>
            <p:cNvPicPr/>
            <p:nvPr/>
          </p:nvPicPr>
          <p:blipFill>
            <a:blip r:embed="rId2" cstate="print"/>
            <a:stretch>
              <a:fillRect/>
            </a:stretch>
          </p:blipFill>
          <p:spPr>
            <a:xfrm>
              <a:off x="1155191" y="108202"/>
              <a:ext cx="10902696" cy="6644638"/>
            </a:xfrm>
            <a:prstGeom prst="rect">
              <a:avLst/>
            </a:prstGeom>
          </p:spPr>
        </p:pic>
        <p:pic>
          <p:nvPicPr>
            <p:cNvPr id="4" name="object 4"/>
            <p:cNvPicPr/>
            <p:nvPr/>
          </p:nvPicPr>
          <p:blipFill>
            <a:blip r:embed="rId3" cstate="print"/>
            <a:stretch>
              <a:fillRect/>
            </a:stretch>
          </p:blipFill>
          <p:spPr>
            <a:xfrm>
              <a:off x="4090416" y="288035"/>
              <a:ext cx="5026151" cy="2894075"/>
            </a:xfrm>
            <a:prstGeom prst="rect">
              <a:avLst/>
            </a:prstGeom>
          </p:spPr>
        </p:pic>
        <p:sp>
          <p:nvSpPr>
            <p:cNvPr id="5" name="object 5"/>
            <p:cNvSpPr/>
            <p:nvPr/>
          </p:nvSpPr>
          <p:spPr>
            <a:xfrm>
              <a:off x="7022592" y="82294"/>
              <a:ext cx="5074920" cy="6663055"/>
            </a:xfrm>
            <a:custGeom>
              <a:avLst/>
              <a:gdLst/>
              <a:ahLst/>
              <a:cxnLst/>
              <a:rect l="l" t="t" r="r" b="b"/>
              <a:pathLst>
                <a:path w="5074920" h="6663055">
                  <a:moveTo>
                    <a:pt x="5074920" y="0"/>
                  </a:moveTo>
                  <a:lnTo>
                    <a:pt x="0" y="0"/>
                  </a:lnTo>
                  <a:lnTo>
                    <a:pt x="0" y="6662928"/>
                  </a:lnTo>
                  <a:lnTo>
                    <a:pt x="5074920" y="6662928"/>
                  </a:lnTo>
                  <a:lnTo>
                    <a:pt x="5074920" y="0"/>
                  </a:lnTo>
                  <a:close/>
                </a:path>
              </a:pathLst>
            </a:custGeom>
            <a:solidFill>
              <a:srgbClr val="252525">
                <a:alpha val="94117"/>
              </a:srgbClr>
            </a:solidFill>
          </p:spPr>
          <p:txBody>
            <a:bodyPr wrap="square" lIns="0" tIns="0" rIns="0" bIns="0" rtlCol="0"/>
            <a:lstStyle/>
            <a:p>
              <a:endParaRPr/>
            </a:p>
          </p:txBody>
        </p:sp>
        <p:sp>
          <p:nvSpPr>
            <p:cNvPr id="6" name="object 6"/>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1A5A77"/>
            </a:solidFill>
          </p:spPr>
          <p:txBody>
            <a:bodyPr wrap="square" lIns="0" tIns="0" rIns="0" bIns="0" rtlCol="0"/>
            <a:lstStyle/>
            <a:p>
              <a:endParaRPr/>
            </a:p>
          </p:txBody>
        </p:sp>
        <p:sp>
          <p:nvSpPr>
            <p:cNvPr id="7" name="object 7"/>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22789F"/>
              </a:solidFill>
            </a:ln>
          </p:spPr>
          <p:txBody>
            <a:bodyPr wrap="square" lIns="0" tIns="0" rIns="0" bIns="0" rtlCol="0"/>
            <a:lstStyle/>
            <a:p>
              <a:endParaRPr/>
            </a:p>
          </p:txBody>
        </p:sp>
      </p:grpSp>
      <p:sp>
        <p:nvSpPr>
          <p:cNvPr id="8" name="object 8"/>
          <p:cNvSpPr txBox="1"/>
          <p:nvPr/>
        </p:nvSpPr>
        <p:spPr>
          <a:xfrm>
            <a:off x="2347976" y="2876803"/>
            <a:ext cx="3286125" cy="2799715"/>
          </a:xfrm>
          <a:prstGeom prst="rect">
            <a:avLst/>
          </a:prstGeom>
        </p:spPr>
        <p:txBody>
          <a:bodyPr vert="horz" wrap="square" lIns="0" tIns="12700" rIns="0" bIns="0" rtlCol="0">
            <a:spAutoFit/>
          </a:bodyPr>
          <a:lstStyle/>
          <a:p>
            <a:pPr marL="12700" marR="100330">
              <a:lnSpc>
                <a:spcPct val="100000"/>
              </a:lnSpc>
              <a:spcBef>
                <a:spcPts val="100"/>
              </a:spcBef>
            </a:pPr>
            <a:r>
              <a:rPr sz="2400" b="1" dirty="0">
                <a:solidFill>
                  <a:srgbClr val="FFFFFF"/>
                </a:solidFill>
                <a:latin typeface="Tahoma"/>
                <a:cs typeface="Tahoma"/>
              </a:rPr>
              <a:t>Leverage</a:t>
            </a:r>
            <a:r>
              <a:rPr sz="2400" b="1" spc="-160" dirty="0">
                <a:solidFill>
                  <a:srgbClr val="FFFFFF"/>
                </a:solidFill>
                <a:latin typeface="Tahoma"/>
                <a:cs typeface="Tahoma"/>
              </a:rPr>
              <a:t> </a:t>
            </a:r>
            <a:r>
              <a:rPr sz="2400" b="1" spc="-80" dirty="0">
                <a:solidFill>
                  <a:srgbClr val="FFFFFF"/>
                </a:solidFill>
                <a:latin typeface="Tahoma"/>
                <a:cs typeface="Tahoma"/>
              </a:rPr>
              <a:t>the</a:t>
            </a:r>
            <a:r>
              <a:rPr sz="2400" b="1" spc="-95" dirty="0">
                <a:solidFill>
                  <a:srgbClr val="FFFFFF"/>
                </a:solidFill>
                <a:latin typeface="Tahoma"/>
                <a:cs typeface="Tahoma"/>
              </a:rPr>
              <a:t> </a:t>
            </a:r>
            <a:r>
              <a:rPr sz="2400" b="1" spc="-20" dirty="0">
                <a:solidFill>
                  <a:srgbClr val="FFFFFF"/>
                </a:solidFill>
                <a:latin typeface="Tahoma"/>
                <a:cs typeface="Tahoma"/>
              </a:rPr>
              <a:t>most </a:t>
            </a:r>
            <a:r>
              <a:rPr sz="2400" b="1" spc="-114" dirty="0">
                <a:solidFill>
                  <a:srgbClr val="FFFFFF"/>
                </a:solidFill>
                <a:latin typeface="Tahoma"/>
                <a:cs typeface="Tahoma"/>
              </a:rPr>
              <a:t>influential</a:t>
            </a:r>
            <a:r>
              <a:rPr sz="2400" b="1" spc="20" dirty="0">
                <a:solidFill>
                  <a:srgbClr val="FFFFFF"/>
                </a:solidFill>
                <a:latin typeface="Tahoma"/>
                <a:cs typeface="Tahoma"/>
              </a:rPr>
              <a:t> </a:t>
            </a:r>
            <a:r>
              <a:rPr sz="2400" b="1" dirty="0">
                <a:solidFill>
                  <a:srgbClr val="FFFFFF"/>
                </a:solidFill>
                <a:latin typeface="Tahoma"/>
                <a:cs typeface="Tahoma"/>
              </a:rPr>
              <a:t>and</a:t>
            </a:r>
            <a:r>
              <a:rPr sz="2400" b="1" spc="35" dirty="0">
                <a:solidFill>
                  <a:srgbClr val="FFFFFF"/>
                </a:solidFill>
                <a:latin typeface="Tahoma"/>
                <a:cs typeface="Tahoma"/>
              </a:rPr>
              <a:t> </a:t>
            </a:r>
            <a:r>
              <a:rPr sz="2400" b="1" spc="-125" dirty="0">
                <a:solidFill>
                  <a:srgbClr val="FFFFFF"/>
                </a:solidFill>
                <a:latin typeface="Tahoma"/>
                <a:cs typeface="Tahoma"/>
              </a:rPr>
              <a:t>trusted </a:t>
            </a:r>
            <a:r>
              <a:rPr sz="2400" b="1" spc="-80" dirty="0">
                <a:solidFill>
                  <a:srgbClr val="FFFFFF"/>
                </a:solidFill>
                <a:latin typeface="Tahoma"/>
                <a:cs typeface="Tahoma"/>
              </a:rPr>
              <a:t>advertising</a:t>
            </a:r>
            <a:r>
              <a:rPr sz="2400" b="1" spc="-10" dirty="0">
                <a:solidFill>
                  <a:srgbClr val="FFFFFF"/>
                </a:solidFill>
                <a:latin typeface="Tahoma"/>
                <a:cs typeface="Tahoma"/>
              </a:rPr>
              <a:t> medium.</a:t>
            </a:r>
            <a:endParaRPr sz="2400">
              <a:latin typeface="Tahoma"/>
              <a:cs typeface="Tahoma"/>
            </a:endParaRPr>
          </a:p>
          <a:p>
            <a:pPr marL="12700" marR="5080">
              <a:lnSpc>
                <a:spcPct val="100000"/>
              </a:lnSpc>
              <a:spcBef>
                <a:spcPts val="1680"/>
              </a:spcBef>
            </a:pPr>
            <a:r>
              <a:rPr sz="2400" b="1" dirty="0">
                <a:solidFill>
                  <a:srgbClr val="FFFFFF"/>
                </a:solidFill>
                <a:latin typeface="Tahoma"/>
                <a:cs typeface="Tahoma"/>
              </a:rPr>
              <a:t>Reach</a:t>
            </a:r>
            <a:r>
              <a:rPr sz="2400" b="1" spc="15" dirty="0">
                <a:solidFill>
                  <a:srgbClr val="FFFFFF"/>
                </a:solidFill>
                <a:latin typeface="Tahoma"/>
                <a:cs typeface="Tahoma"/>
              </a:rPr>
              <a:t> </a:t>
            </a:r>
            <a:r>
              <a:rPr sz="2400" b="1" spc="-10" dirty="0">
                <a:solidFill>
                  <a:srgbClr val="FFFFFF"/>
                </a:solidFill>
                <a:latin typeface="Tahoma"/>
                <a:cs typeface="Tahoma"/>
              </a:rPr>
              <a:t>consumers </a:t>
            </a:r>
            <a:r>
              <a:rPr sz="2400" b="1" spc="-20" dirty="0">
                <a:solidFill>
                  <a:srgbClr val="FFFFFF"/>
                </a:solidFill>
                <a:latin typeface="Tahoma"/>
                <a:cs typeface="Tahoma"/>
              </a:rPr>
              <a:t>quickly</a:t>
            </a:r>
            <a:r>
              <a:rPr sz="2400" b="1" spc="-30" dirty="0">
                <a:solidFill>
                  <a:srgbClr val="FFFFFF"/>
                </a:solidFill>
                <a:latin typeface="Tahoma"/>
                <a:cs typeface="Tahoma"/>
              </a:rPr>
              <a:t> </a:t>
            </a:r>
            <a:r>
              <a:rPr sz="2400" b="1" dirty="0">
                <a:solidFill>
                  <a:srgbClr val="FFFFFF"/>
                </a:solidFill>
                <a:latin typeface="Tahoma"/>
                <a:cs typeface="Tahoma"/>
              </a:rPr>
              <a:t>and</a:t>
            </a:r>
            <a:r>
              <a:rPr sz="2400" b="1" spc="-25" dirty="0">
                <a:solidFill>
                  <a:srgbClr val="FFFFFF"/>
                </a:solidFill>
                <a:latin typeface="Tahoma"/>
                <a:cs typeface="Tahoma"/>
              </a:rPr>
              <a:t> </a:t>
            </a:r>
            <a:r>
              <a:rPr sz="2400" b="1" spc="-70" dirty="0">
                <a:solidFill>
                  <a:srgbClr val="FFFFFF"/>
                </a:solidFill>
                <a:latin typeface="Tahoma"/>
                <a:cs typeface="Tahoma"/>
              </a:rPr>
              <a:t>efficiently </a:t>
            </a:r>
            <a:r>
              <a:rPr sz="2400" b="1" spc="-90" dirty="0">
                <a:solidFill>
                  <a:srgbClr val="FFFFFF"/>
                </a:solidFill>
                <a:latin typeface="Tahoma"/>
                <a:cs typeface="Tahoma"/>
              </a:rPr>
              <a:t>using</a:t>
            </a:r>
            <a:r>
              <a:rPr sz="2400" b="1" spc="-55" dirty="0">
                <a:solidFill>
                  <a:srgbClr val="FFFFFF"/>
                </a:solidFill>
                <a:latin typeface="Tahoma"/>
                <a:cs typeface="Tahoma"/>
              </a:rPr>
              <a:t> </a:t>
            </a:r>
            <a:r>
              <a:rPr sz="2400" b="1" spc="-105" dirty="0">
                <a:solidFill>
                  <a:srgbClr val="FFFFFF"/>
                </a:solidFill>
                <a:latin typeface="Tahoma"/>
                <a:cs typeface="Tahoma"/>
              </a:rPr>
              <a:t>our</a:t>
            </a:r>
            <a:r>
              <a:rPr sz="2400" b="1" spc="-65" dirty="0">
                <a:solidFill>
                  <a:srgbClr val="FFFFFF"/>
                </a:solidFill>
                <a:latin typeface="Tahoma"/>
                <a:cs typeface="Tahoma"/>
              </a:rPr>
              <a:t> </a:t>
            </a:r>
            <a:r>
              <a:rPr sz="2400" b="1" spc="-10" dirty="0">
                <a:solidFill>
                  <a:srgbClr val="FFFFFF"/>
                </a:solidFill>
                <a:latin typeface="Tahoma"/>
                <a:cs typeface="Tahoma"/>
              </a:rPr>
              <a:t>local </a:t>
            </a:r>
            <a:r>
              <a:rPr sz="2400" b="1" dirty="0">
                <a:solidFill>
                  <a:srgbClr val="FFFFFF"/>
                </a:solidFill>
                <a:latin typeface="Tahoma"/>
                <a:cs typeface="Tahoma"/>
              </a:rPr>
              <a:t>broadcast</a:t>
            </a:r>
            <a:r>
              <a:rPr sz="2400" b="1" spc="-25" dirty="0">
                <a:solidFill>
                  <a:srgbClr val="FFFFFF"/>
                </a:solidFill>
                <a:latin typeface="Tahoma"/>
                <a:cs typeface="Tahoma"/>
              </a:rPr>
              <a:t> </a:t>
            </a:r>
            <a:r>
              <a:rPr sz="2400" b="1" spc="-10" dirty="0">
                <a:solidFill>
                  <a:srgbClr val="FFFFFF"/>
                </a:solidFill>
                <a:latin typeface="Tahoma"/>
                <a:cs typeface="Tahoma"/>
              </a:rPr>
              <a:t>channels.</a:t>
            </a:r>
            <a:endParaRPr sz="2400">
              <a:latin typeface="Tahoma"/>
              <a:cs typeface="Tahoma"/>
            </a:endParaRPr>
          </a:p>
        </p:txBody>
      </p:sp>
      <p:sp>
        <p:nvSpPr>
          <p:cNvPr id="9" name="object 9"/>
          <p:cNvSpPr txBox="1"/>
          <p:nvPr/>
        </p:nvSpPr>
        <p:spPr>
          <a:xfrm>
            <a:off x="6728459" y="1970532"/>
            <a:ext cx="5026660" cy="769620"/>
          </a:xfrm>
          <a:prstGeom prst="rect">
            <a:avLst/>
          </a:prstGeom>
          <a:solidFill>
            <a:srgbClr val="22789F"/>
          </a:solidFill>
        </p:spPr>
        <p:txBody>
          <a:bodyPr vert="horz" wrap="square" lIns="0" tIns="39370" rIns="0" bIns="0" rtlCol="0">
            <a:spAutoFit/>
          </a:bodyPr>
          <a:lstStyle/>
          <a:p>
            <a:pPr marL="222250">
              <a:lnSpc>
                <a:spcPct val="100000"/>
              </a:lnSpc>
              <a:spcBef>
                <a:spcPts val="310"/>
              </a:spcBef>
            </a:pPr>
            <a:r>
              <a:rPr sz="2000" b="1" spc="-125" dirty="0">
                <a:solidFill>
                  <a:srgbClr val="F9F8F8"/>
                </a:solidFill>
                <a:latin typeface="Arial"/>
                <a:cs typeface="Arial"/>
              </a:rPr>
              <a:t>Trusted</a:t>
            </a:r>
            <a:r>
              <a:rPr sz="2000" b="1" spc="-75" dirty="0">
                <a:solidFill>
                  <a:srgbClr val="F9F8F8"/>
                </a:solidFill>
                <a:latin typeface="Arial"/>
                <a:cs typeface="Arial"/>
              </a:rPr>
              <a:t> </a:t>
            </a:r>
            <a:r>
              <a:rPr sz="2000" b="1" spc="-105" dirty="0">
                <a:solidFill>
                  <a:srgbClr val="F9F8F8"/>
                </a:solidFill>
                <a:latin typeface="Arial"/>
                <a:cs typeface="Arial"/>
              </a:rPr>
              <a:t>Reach:</a:t>
            </a:r>
            <a:r>
              <a:rPr sz="2000" b="1" spc="-80" dirty="0">
                <a:solidFill>
                  <a:srgbClr val="F9F8F8"/>
                </a:solidFill>
                <a:latin typeface="Arial"/>
                <a:cs typeface="Arial"/>
              </a:rPr>
              <a:t> </a:t>
            </a:r>
            <a:r>
              <a:rPr sz="2000" b="1" spc="-60" dirty="0">
                <a:solidFill>
                  <a:srgbClr val="F9F8F8"/>
                </a:solidFill>
                <a:latin typeface="Arial"/>
                <a:cs typeface="Arial"/>
              </a:rPr>
              <a:t>Maximize</a:t>
            </a:r>
            <a:r>
              <a:rPr sz="2000" b="1" spc="-70" dirty="0">
                <a:solidFill>
                  <a:srgbClr val="F9F8F8"/>
                </a:solidFill>
                <a:latin typeface="Arial"/>
                <a:cs typeface="Arial"/>
              </a:rPr>
              <a:t> </a:t>
            </a:r>
            <a:r>
              <a:rPr sz="2000" b="1" spc="-200" dirty="0">
                <a:solidFill>
                  <a:srgbClr val="F9F8F8"/>
                </a:solidFill>
                <a:latin typeface="Arial"/>
                <a:cs typeface="Arial"/>
              </a:rPr>
              <a:t>Your</a:t>
            </a:r>
            <a:r>
              <a:rPr sz="2000" b="1" spc="-35" dirty="0">
                <a:solidFill>
                  <a:srgbClr val="F9F8F8"/>
                </a:solidFill>
                <a:latin typeface="Arial"/>
                <a:cs typeface="Arial"/>
              </a:rPr>
              <a:t> </a:t>
            </a:r>
            <a:r>
              <a:rPr sz="2000" b="1" spc="-10" dirty="0">
                <a:solidFill>
                  <a:srgbClr val="F9F8F8"/>
                </a:solidFill>
                <a:latin typeface="Arial"/>
                <a:cs typeface="Arial"/>
              </a:rPr>
              <a:t>Visibility</a:t>
            </a:r>
            <a:endParaRPr sz="2000">
              <a:latin typeface="Arial"/>
              <a:cs typeface="Arial"/>
            </a:endParaRPr>
          </a:p>
          <a:p>
            <a:pPr marL="549910" marR="1355090">
              <a:lnSpc>
                <a:spcPct val="100000"/>
              </a:lnSpc>
              <a:spcBef>
                <a:spcPts val="35"/>
              </a:spcBef>
            </a:pPr>
            <a:r>
              <a:rPr sz="1200" b="1" spc="-30" dirty="0">
                <a:solidFill>
                  <a:srgbClr val="F9F8F8"/>
                </a:solidFill>
                <a:latin typeface="Tahoma"/>
                <a:cs typeface="Tahoma"/>
              </a:rPr>
              <a:t>Increase</a:t>
            </a:r>
            <a:r>
              <a:rPr sz="1200" b="1" spc="-35" dirty="0">
                <a:solidFill>
                  <a:srgbClr val="F9F8F8"/>
                </a:solidFill>
                <a:latin typeface="Tahoma"/>
                <a:cs typeface="Tahoma"/>
              </a:rPr>
              <a:t> </a:t>
            </a:r>
            <a:r>
              <a:rPr sz="1200" b="1" spc="-25" dirty="0">
                <a:solidFill>
                  <a:srgbClr val="F9F8F8"/>
                </a:solidFill>
                <a:latin typeface="Tahoma"/>
                <a:cs typeface="Tahoma"/>
              </a:rPr>
              <a:t>awareness</a:t>
            </a:r>
            <a:r>
              <a:rPr sz="1200" b="1" spc="-30" dirty="0">
                <a:solidFill>
                  <a:srgbClr val="F9F8F8"/>
                </a:solidFill>
                <a:latin typeface="Tahoma"/>
                <a:cs typeface="Tahoma"/>
              </a:rPr>
              <a:t> </a:t>
            </a:r>
            <a:r>
              <a:rPr sz="1200" b="1" dirty="0">
                <a:solidFill>
                  <a:srgbClr val="F9F8F8"/>
                </a:solidFill>
                <a:latin typeface="Tahoma"/>
                <a:cs typeface="Tahoma"/>
              </a:rPr>
              <a:t>and</a:t>
            </a:r>
            <a:r>
              <a:rPr sz="1200" b="1" spc="-20" dirty="0">
                <a:solidFill>
                  <a:srgbClr val="F9F8F8"/>
                </a:solidFill>
                <a:latin typeface="Tahoma"/>
                <a:cs typeface="Tahoma"/>
              </a:rPr>
              <a:t> </a:t>
            </a:r>
            <a:r>
              <a:rPr sz="1200" b="1" dirty="0">
                <a:solidFill>
                  <a:srgbClr val="F9F8F8"/>
                </a:solidFill>
                <a:latin typeface="Tahoma"/>
                <a:cs typeface="Tahoma"/>
              </a:rPr>
              <a:t>brand</a:t>
            </a:r>
            <a:r>
              <a:rPr sz="1200" b="1" spc="-30" dirty="0">
                <a:solidFill>
                  <a:srgbClr val="F9F8F8"/>
                </a:solidFill>
                <a:latin typeface="Tahoma"/>
                <a:cs typeface="Tahoma"/>
              </a:rPr>
              <a:t> </a:t>
            </a:r>
            <a:r>
              <a:rPr sz="1200" b="1" dirty="0">
                <a:solidFill>
                  <a:srgbClr val="F9F8F8"/>
                </a:solidFill>
                <a:latin typeface="Tahoma"/>
                <a:cs typeface="Tahoma"/>
              </a:rPr>
              <a:t>recall</a:t>
            </a:r>
            <a:r>
              <a:rPr sz="1200" b="1" spc="-30" dirty="0">
                <a:solidFill>
                  <a:srgbClr val="F9F8F8"/>
                </a:solidFill>
                <a:latin typeface="Tahoma"/>
                <a:cs typeface="Tahoma"/>
              </a:rPr>
              <a:t> </a:t>
            </a:r>
            <a:r>
              <a:rPr sz="1200" b="1" spc="-25" dirty="0">
                <a:solidFill>
                  <a:srgbClr val="F9F8F8"/>
                </a:solidFill>
                <a:latin typeface="Tahoma"/>
                <a:cs typeface="Tahoma"/>
              </a:rPr>
              <a:t>with </a:t>
            </a:r>
            <a:r>
              <a:rPr sz="1200" b="1" spc="-50" dirty="0">
                <a:solidFill>
                  <a:srgbClr val="F9F8F8"/>
                </a:solidFill>
                <a:latin typeface="Tahoma"/>
                <a:cs typeface="Tahoma"/>
              </a:rPr>
              <a:t>our</a:t>
            </a:r>
            <a:r>
              <a:rPr sz="1200" b="1" spc="55" dirty="0">
                <a:solidFill>
                  <a:srgbClr val="F9F8F8"/>
                </a:solidFill>
                <a:latin typeface="Tahoma"/>
                <a:cs typeface="Tahoma"/>
              </a:rPr>
              <a:t> </a:t>
            </a:r>
            <a:r>
              <a:rPr sz="1200" b="1" spc="-50" dirty="0">
                <a:solidFill>
                  <a:srgbClr val="F9F8F8"/>
                </a:solidFill>
                <a:latin typeface="Tahoma"/>
                <a:cs typeface="Tahoma"/>
              </a:rPr>
              <a:t>well-</a:t>
            </a:r>
            <a:r>
              <a:rPr sz="1200" b="1" spc="-45" dirty="0">
                <a:solidFill>
                  <a:srgbClr val="F9F8F8"/>
                </a:solidFill>
                <a:latin typeface="Tahoma"/>
                <a:cs typeface="Tahoma"/>
              </a:rPr>
              <a:t>informed</a:t>
            </a:r>
            <a:r>
              <a:rPr sz="1200" b="1" spc="50" dirty="0">
                <a:solidFill>
                  <a:srgbClr val="F9F8F8"/>
                </a:solidFill>
                <a:latin typeface="Tahoma"/>
                <a:cs typeface="Tahoma"/>
              </a:rPr>
              <a:t> </a:t>
            </a:r>
            <a:r>
              <a:rPr sz="1200" b="1" dirty="0">
                <a:solidFill>
                  <a:srgbClr val="F9F8F8"/>
                </a:solidFill>
                <a:latin typeface="Tahoma"/>
                <a:cs typeface="Tahoma"/>
              </a:rPr>
              <a:t>and</a:t>
            </a:r>
            <a:r>
              <a:rPr sz="1200" b="1" spc="55" dirty="0">
                <a:solidFill>
                  <a:srgbClr val="F9F8F8"/>
                </a:solidFill>
                <a:latin typeface="Tahoma"/>
                <a:cs typeface="Tahoma"/>
              </a:rPr>
              <a:t> </a:t>
            </a:r>
            <a:r>
              <a:rPr sz="1200" b="1" dirty="0">
                <a:solidFill>
                  <a:srgbClr val="F9F8F8"/>
                </a:solidFill>
                <a:latin typeface="Tahoma"/>
                <a:cs typeface="Tahoma"/>
              </a:rPr>
              <a:t>engaged</a:t>
            </a:r>
            <a:r>
              <a:rPr sz="1200" b="1" spc="35" dirty="0">
                <a:solidFill>
                  <a:srgbClr val="F9F8F8"/>
                </a:solidFill>
                <a:latin typeface="Tahoma"/>
                <a:cs typeface="Tahoma"/>
              </a:rPr>
              <a:t> </a:t>
            </a:r>
            <a:r>
              <a:rPr sz="1200" b="1" spc="-10" dirty="0">
                <a:solidFill>
                  <a:srgbClr val="F9F8F8"/>
                </a:solidFill>
                <a:latin typeface="Tahoma"/>
                <a:cs typeface="Tahoma"/>
              </a:rPr>
              <a:t>audience</a:t>
            </a:r>
            <a:endParaRPr sz="1200">
              <a:latin typeface="Tahoma"/>
              <a:cs typeface="Tahoma"/>
            </a:endParaRPr>
          </a:p>
        </p:txBody>
      </p:sp>
      <p:sp>
        <p:nvSpPr>
          <p:cNvPr id="10" name="object 10"/>
          <p:cNvSpPr txBox="1"/>
          <p:nvPr/>
        </p:nvSpPr>
        <p:spPr>
          <a:xfrm>
            <a:off x="10558271" y="181355"/>
            <a:ext cx="1408430" cy="338455"/>
          </a:xfrm>
          <a:prstGeom prst="rect">
            <a:avLst/>
          </a:prstGeom>
          <a:solidFill>
            <a:srgbClr val="22789F"/>
          </a:solidFill>
        </p:spPr>
        <p:txBody>
          <a:bodyPr vert="horz" wrap="square" lIns="0" tIns="41910" rIns="0" bIns="0" rtlCol="0">
            <a:spAutoFit/>
          </a:bodyPr>
          <a:lstStyle/>
          <a:p>
            <a:pPr marL="381635">
              <a:lnSpc>
                <a:spcPct val="100000"/>
              </a:lnSpc>
              <a:spcBef>
                <a:spcPts val="330"/>
              </a:spcBef>
            </a:pPr>
            <a:r>
              <a:rPr sz="1600" b="1" spc="-10" dirty="0">
                <a:solidFill>
                  <a:srgbClr val="F9F8F8"/>
                </a:solidFill>
                <a:latin typeface="Tahoma"/>
                <a:cs typeface="Tahoma"/>
              </a:rPr>
              <a:t>attract</a:t>
            </a:r>
            <a:endParaRPr sz="1600">
              <a:latin typeface="Tahoma"/>
              <a:cs typeface="Tahoma"/>
            </a:endParaRPr>
          </a:p>
        </p:txBody>
      </p:sp>
      <p:sp>
        <p:nvSpPr>
          <p:cNvPr id="11" name="object 11"/>
          <p:cNvSpPr/>
          <p:nvPr/>
        </p:nvSpPr>
        <p:spPr>
          <a:xfrm>
            <a:off x="1421891" y="1661160"/>
            <a:ext cx="5055235" cy="754380"/>
          </a:xfrm>
          <a:custGeom>
            <a:avLst/>
            <a:gdLst/>
            <a:ahLst/>
            <a:cxnLst/>
            <a:rect l="l" t="t" r="r" b="b"/>
            <a:pathLst>
              <a:path w="5055235" h="754380">
                <a:moveTo>
                  <a:pt x="5055108" y="0"/>
                </a:moveTo>
                <a:lnTo>
                  <a:pt x="0" y="0"/>
                </a:lnTo>
                <a:lnTo>
                  <a:pt x="0" y="754379"/>
                </a:lnTo>
                <a:lnTo>
                  <a:pt x="5055108" y="754379"/>
                </a:lnTo>
                <a:lnTo>
                  <a:pt x="5055108" y="0"/>
                </a:lnTo>
                <a:close/>
              </a:path>
            </a:pathLst>
          </a:custGeom>
          <a:solidFill>
            <a:srgbClr val="22789F"/>
          </a:solidFill>
        </p:spPr>
        <p:txBody>
          <a:bodyPr wrap="square" lIns="0" tIns="0" rIns="0" bIns="0" rtlCol="0"/>
          <a:lstStyle/>
          <a:p>
            <a:endParaRPr/>
          </a:p>
        </p:txBody>
      </p:sp>
      <p:sp>
        <p:nvSpPr>
          <p:cNvPr id="12" name="object 12"/>
          <p:cNvSpPr txBox="1">
            <a:spLocks noGrp="1"/>
          </p:cNvSpPr>
          <p:nvPr>
            <p:ph type="title"/>
          </p:nvPr>
        </p:nvSpPr>
        <p:spPr>
          <a:xfrm>
            <a:off x="1565275" y="714501"/>
            <a:ext cx="4947285" cy="970915"/>
          </a:xfrm>
          <a:prstGeom prst="rect">
            <a:avLst/>
          </a:prstGeom>
        </p:spPr>
        <p:txBody>
          <a:bodyPr vert="horz" wrap="square" lIns="0" tIns="13335" rIns="0" bIns="0" rtlCol="0">
            <a:spAutoFit/>
          </a:bodyPr>
          <a:lstStyle/>
          <a:p>
            <a:pPr marL="12700">
              <a:lnSpc>
                <a:spcPct val="100000"/>
              </a:lnSpc>
              <a:spcBef>
                <a:spcPts val="105"/>
              </a:spcBef>
            </a:pPr>
            <a:r>
              <a:rPr sz="6200" b="1" spc="5" dirty="0">
                <a:solidFill>
                  <a:srgbClr val="FFFFFF"/>
                </a:solidFill>
                <a:latin typeface="Arial"/>
                <a:cs typeface="Arial"/>
              </a:rPr>
              <a:t>B</a:t>
            </a:r>
            <a:r>
              <a:rPr sz="6200" b="1" spc="-75" dirty="0">
                <a:solidFill>
                  <a:srgbClr val="FFFFFF"/>
                </a:solidFill>
                <a:latin typeface="Arial"/>
                <a:cs typeface="Arial"/>
              </a:rPr>
              <a:t>R</a:t>
            </a:r>
            <a:r>
              <a:rPr sz="6200" b="1" spc="-130" dirty="0">
                <a:solidFill>
                  <a:srgbClr val="FFFFFF"/>
                </a:solidFill>
                <a:latin typeface="Arial"/>
                <a:cs typeface="Arial"/>
              </a:rPr>
              <a:t>O</a:t>
            </a:r>
            <a:r>
              <a:rPr sz="6200" b="1" dirty="0">
                <a:solidFill>
                  <a:srgbClr val="FFFFFF"/>
                </a:solidFill>
                <a:latin typeface="Arial"/>
                <a:cs typeface="Arial"/>
              </a:rPr>
              <a:t>A</a:t>
            </a:r>
            <a:r>
              <a:rPr sz="6200" b="1" spc="-10" dirty="0">
                <a:solidFill>
                  <a:srgbClr val="FFFFFF"/>
                </a:solidFill>
                <a:latin typeface="Arial"/>
                <a:cs typeface="Arial"/>
              </a:rPr>
              <a:t>D</a:t>
            </a:r>
            <a:r>
              <a:rPr sz="6200" b="1" spc="-45" dirty="0">
                <a:solidFill>
                  <a:srgbClr val="FFFFFF"/>
                </a:solidFill>
                <a:latin typeface="Arial"/>
                <a:cs typeface="Arial"/>
              </a:rPr>
              <a:t>C</a:t>
            </a:r>
            <a:r>
              <a:rPr sz="6200" b="1" spc="-15" dirty="0">
                <a:solidFill>
                  <a:srgbClr val="FFFFFF"/>
                </a:solidFill>
                <a:latin typeface="Arial"/>
                <a:cs typeface="Arial"/>
              </a:rPr>
              <a:t>A</a:t>
            </a:r>
            <a:r>
              <a:rPr sz="6200" b="1" spc="25" dirty="0">
                <a:solidFill>
                  <a:srgbClr val="FFFFFF"/>
                </a:solidFill>
                <a:latin typeface="Arial"/>
                <a:cs typeface="Arial"/>
              </a:rPr>
              <a:t>S</a:t>
            </a:r>
            <a:r>
              <a:rPr sz="6200" b="1" spc="-600" dirty="0">
                <a:solidFill>
                  <a:srgbClr val="FFFFFF"/>
                </a:solidFill>
                <a:latin typeface="Arial"/>
                <a:cs typeface="Arial"/>
              </a:rPr>
              <a:t>T</a:t>
            </a:r>
            <a:endParaRPr sz="6200">
              <a:latin typeface="Arial"/>
              <a:cs typeface="Arial"/>
            </a:endParaRPr>
          </a:p>
        </p:txBody>
      </p:sp>
      <p:sp>
        <p:nvSpPr>
          <p:cNvPr id="13" name="object 13"/>
          <p:cNvSpPr txBox="1"/>
          <p:nvPr/>
        </p:nvSpPr>
        <p:spPr>
          <a:xfrm>
            <a:off x="1565275" y="1508201"/>
            <a:ext cx="4626610" cy="940435"/>
          </a:xfrm>
          <a:prstGeom prst="rect">
            <a:avLst/>
          </a:prstGeom>
        </p:spPr>
        <p:txBody>
          <a:bodyPr vert="horz" wrap="square" lIns="0" tIns="12700" rIns="0" bIns="0" rtlCol="0">
            <a:spAutoFit/>
          </a:bodyPr>
          <a:lstStyle/>
          <a:p>
            <a:pPr marL="12700">
              <a:lnSpc>
                <a:spcPct val="100000"/>
              </a:lnSpc>
              <a:spcBef>
                <a:spcPts val="100"/>
              </a:spcBef>
            </a:pPr>
            <a:r>
              <a:rPr sz="6000" b="1" spc="60" dirty="0">
                <a:solidFill>
                  <a:srgbClr val="FFFFFF"/>
                </a:solidFill>
                <a:latin typeface="Arial"/>
                <a:cs typeface="Arial"/>
              </a:rPr>
              <a:t>T</a:t>
            </a:r>
            <a:r>
              <a:rPr sz="6000" b="1" spc="55" dirty="0">
                <a:solidFill>
                  <a:srgbClr val="FFFFFF"/>
                </a:solidFill>
                <a:latin typeface="Arial"/>
                <a:cs typeface="Arial"/>
              </a:rPr>
              <a:t>ELE</a:t>
            </a:r>
            <a:r>
              <a:rPr sz="6000" b="1" spc="45" dirty="0">
                <a:solidFill>
                  <a:srgbClr val="FFFFFF"/>
                </a:solidFill>
                <a:latin typeface="Arial"/>
                <a:cs typeface="Arial"/>
              </a:rPr>
              <a:t>VI</a:t>
            </a:r>
            <a:r>
              <a:rPr sz="6000" b="1" spc="40" dirty="0">
                <a:solidFill>
                  <a:srgbClr val="FFFFFF"/>
                </a:solidFill>
                <a:latin typeface="Arial"/>
                <a:cs typeface="Arial"/>
              </a:rPr>
              <a:t>S</a:t>
            </a:r>
            <a:r>
              <a:rPr sz="6000" b="1" spc="45" dirty="0">
                <a:solidFill>
                  <a:srgbClr val="FFFFFF"/>
                </a:solidFill>
                <a:latin typeface="Arial"/>
                <a:cs typeface="Arial"/>
              </a:rPr>
              <a:t>IO</a:t>
            </a:r>
            <a:r>
              <a:rPr sz="6000" b="1" spc="-550" dirty="0">
                <a:solidFill>
                  <a:srgbClr val="FFFFFF"/>
                </a:solidFill>
                <a:latin typeface="Arial"/>
                <a:cs typeface="Arial"/>
              </a:rPr>
              <a:t>N</a:t>
            </a:r>
            <a:endParaRPr sz="6000">
              <a:latin typeface="Arial"/>
              <a:cs typeface="Arial"/>
            </a:endParaRPr>
          </a:p>
        </p:txBody>
      </p:sp>
      <p:grpSp>
        <p:nvGrpSpPr>
          <p:cNvPr id="14" name="object 14"/>
          <p:cNvGrpSpPr/>
          <p:nvPr/>
        </p:nvGrpSpPr>
        <p:grpSpPr>
          <a:xfrm>
            <a:off x="6728459" y="2744723"/>
            <a:ext cx="3013710" cy="3555365"/>
            <a:chOff x="6728459" y="2744723"/>
            <a:chExt cx="3013710" cy="3555365"/>
          </a:xfrm>
        </p:grpSpPr>
        <p:sp>
          <p:nvSpPr>
            <p:cNvPr id="15" name="object 15"/>
            <p:cNvSpPr/>
            <p:nvPr/>
          </p:nvSpPr>
          <p:spPr>
            <a:xfrm>
              <a:off x="6728459" y="2744723"/>
              <a:ext cx="294640" cy="257810"/>
            </a:xfrm>
            <a:custGeom>
              <a:avLst/>
              <a:gdLst/>
              <a:ahLst/>
              <a:cxnLst/>
              <a:rect l="l" t="t" r="r" b="b"/>
              <a:pathLst>
                <a:path w="294640" h="257810">
                  <a:moveTo>
                    <a:pt x="294132" y="0"/>
                  </a:moveTo>
                  <a:lnTo>
                    <a:pt x="0" y="0"/>
                  </a:lnTo>
                  <a:lnTo>
                    <a:pt x="294132" y="257555"/>
                  </a:lnTo>
                  <a:lnTo>
                    <a:pt x="294132" y="0"/>
                  </a:lnTo>
                  <a:close/>
                </a:path>
              </a:pathLst>
            </a:custGeom>
            <a:solidFill>
              <a:srgbClr val="123B50"/>
            </a:solidFill>
          </p:spPr>
          <p:txBody>
            <a:bodyPr wrap="square" lIns="0" tIns="0" rIns="0" bIns="0" rtlCol="0"/>
            <a:lstStyle/>
            <a:p>
              <a:endParaRPr/>
            </a:p>
          </p:txBody>
        </p:sp>
        <p:pic>
          <p:nvPicPr>
            <p:cNvPr id="16" name="object 16"/>
            <p:cNvPicPr/>
            <p:nvPr/>
          </p:nvPicPr>
          <p:blipFill>
            <a:blip r:embed="rId4" cstate="print"/>
            <a:stretch>
              <a:fillRect/>
            </a:stretch>
          </p:blipFill>
          <p:spPr>
            <a:xfrm>
              <a:off x="9339920" y="5881425"/>
              <a:ext cx="216962" cy="247613"/>
            </a:xfrm>
            <a:prstGeom prst="rect">
              <a:avLst/>
            </a:prstGeom>
          </p:spPr>
        </p:pic>
        <p:sp>
          <p:nvSpPr>
            <p:cNvPr id="17" name="object 17"/>
            <p:cNvSpPr/>
            <p:nvPr/>
          </p:nvSpPr>
          <p:spPr>
            <a:xfrm>
              <a:off x="9157066" y="5714423"/>
              <a:ext cx="581660" cy="582930"/>
            </a:xfrm>
            <a:custGeom>
              <a:avLst/>
              <a:gdLst/>
              <a:ahLst/>
              <a:cxnLst/>
              <a:rect l="l" t="t" r="r" b="b"/>
              <a:pathLst>
                <a:path w="581659" h="582929">
                  <a:moveTo>
                    <a:pt x="577599" y="0"/>
                  </a:moveTo>
                  <a:lnTo>
                    <a:pt x="3844" y="0"/>
                  </a:lnTo>
                  <a:lnTo>
                    <a:pt x="0" y="3850"/>
                  </a:lnTo>
                  <a:lnTo>
                    <a:pt x="0" y="578606"/>
                  </a:lnTo>
                  <a:lnTo>
                    <a:pt x="3844" y="582459"/>
                  </a:lnTo>
                  <a:lnTo>
                    <a:pt x="577599" y="582459"/>
                  </a:lnTo>
                  <a:lnTo>
                    <a:pt x="581443" y="578606"/>
                  </a:lnTo>
                  <a:lnTo>
                    <a:pt x="581443" y="565254"/>
                  </a:lnTo>
                  <a:lnTo>
                    <a:pt x="17173" y="565254"/>
                  </a:lnTo>
                  <a:lnTo>
                    <a:pt x="17173" y="104164"/>
                  </a:lnTo>
                  <a:lnTo>
                    <a:pt x="581443" y="104164"/>
                  </a:lnTo>
                  <a:lnTo>
                    <a:pt x="581443" y="86960"/>
                  </a:lnTo>
                  <a:lnTo>
                    <a:pt x="17173" y="86960"/>
                  </a:lnTo>
                  <a:lnTo>
                    <a:pt x="17173" y="17203"/>
                  </a:lnTo>
                  <a:lnTo>
                    <a:pt x="581443" y="17203"/>
                  </a:lnTo>
                  <a:lnTo>
                    <a:pt x="581443" y="3850"/>
                  </a:lnTo>
                  <a:lnTo>
                    <a:pt x="577599" y="0"/>
                  </a:lnTo>
                  <a:close/>
                </a:path>
                <a:path w="581659" h="582929">
                  <a:moveTo>
                    <a:pt x="581443" y="104164"/>
                  </a:moveTo>
                  <a:lnTo>
                    <a:pt x="564270" y="104164"/>
                  </a:lnTo>
                  <a:lnTo>
                    <a:pt x="564270" y="565254"/>
                  </a:lnTo>
                  <a:lnTo>
                    <a:pt x="581443" y="565254"/>
                  </a:lnTo>
                  <a:lnTo>
                    <a:pt x="581443" y="104164"/>
                  </a:lnTo>
                  <a:close/>
                </a:path>
                <a:path w="581659" h="582929">
                  <a:moveTo>
                    <a:pt x="581443" y="17203"/>
                  </a:moveTo>
                  <a:lnTo>
                    <a:pt x="564270" y="17203"/>
                  </a:lnTo>
                  <a:lnTo>
                    <a:pt x="564270" y="86960"/>
                  </a:lnTo>
                  <a:lnTo>
                    <a:pt x="581443" y="86960"/>
                  </a:lnTo>
                  <a:lnTo>
                    <a:pt x="581443" y="17203"/>
                  </a:lnTo>
                  <a:close/>
                </a:path>
              </a:pathLst>
            </a:custGeom>
            <a:solidFill>
              <a:srgbClr val="FFFFFF"/>
            </a:solidFill>
          </p:spPr>
          <p:txBody>
            <a:bodyPr wrap="square" lIns="0" tIns="0" rIns="0" bIns="0" rtlCol="0"/>
            <a:lstStyle/>
            <a:p>
              <a:endParaRPr/>
            </a:p>
          </p:txBody>
        </p:sp>
        <p:sp>
          <p:nvSpPr>
            <p:cNvPr id="18" name="object 18"/>
            <p:cNvSpPr/>
            <p:nvPr/>
          </p:nvSpPr>
          <p:spPr>
            <a:xfrm>
              <a:off x="9157066" y="5714423"/>
              <a:ext cx="581660" cy="582930"/>
            </a:xfrm>
            <a:custGeom>
              <a:avLst/>
              <a:gdLst/>
              <a:ahLst/>
              <a:cxnLst/>
              <a:rect l="l" t="t" r="r" b="b"/>
              <a:pathLst>
                <a:path w="581659" h="582929">
                  <a:moveTo>
                    <a:pt x="572856" y="0"/>
                  </a:moveTo>
                  <a:lnTo>
                    <a:pt x="8586" y="0"/>
                  </a:lnTo>
                  <a:lnTo>
                    <a:pt x="3844" y="0"/>
                  </a:lnTo>
                  <a:lnTo>
                    <a:pt x="0" y="3850"/>
                  </a:lnTo>
                  <a:lnTo>
                    <a:pt x="0" y="8601"/>
                  </a:lnTo>
                  <a:lnTo>
                    <a:pt x="0" y="573858"/>
                  </a:lnTo>
                  <a:lnTo>
                    <a:pt x="0" y="578606"/>
                  </a:lnTo>
                  <a:lnTo>
                    <a:pt x="3844" y="582459"/>
                  </a:lnTo>
                  <a:lnTo>
                    <a:pt x="8586" y="582459"/>
                  </a:lnTo>
                  <a:lnTo>
                    <a:pt x="572856" y="582459"/>
                  </a:lnTo>
                  <a:lnTo>
                    <a:pt x="577599" y="582459"/>
                  </a:lnTo>
                  <a:lnTo>
                    <a:pt x="581443" y="578606"/>
                  </a:lnTo>
                  <a:lnTo>
                    <a:pt x="581443" y="573858"/>
                  </a:lnTo>
                  <a:lnTo>
                    <a:pt x="581443" y="8601"/>
                  </a:lnTo>
                  <a:lnTo>
                    <a:pt x="581443" y="3850"/>
                  </a:lnTo>
                  <a:lnTo>
                    <a:pt x="577599" y="0"/>
                  </a:lnTo>
                  <a:lnTo>
                    <a:pt x="572856" y="0"/>
                  </a:lnTo>
                  <a:close/>
                </a:path>
                <a:path w="581659" h="582929">
                  <a:moveTo>
                    <a:pt x="17173" y="17203"/>
                  </a:moveTo>
                  <a:lnTo>
                    <a:pt x="564270" y="17203"/>
                  </a:lnTo>
                  <a:lnTo>
                    <a:pt x="564270" y="86960"/>
                  </a:lnTo>
                  <a:lnTo>
                    <a:pt x="17173" y="86960"/>
                  </a:lnTo>
                  <a:lnTo>
                    <a:pt x="17173" y="17203"/>
                  </a:lnTo>
                  <a:close/>
                </a:path>
                <a:path w="581659" h="582929">
                  <a:moveTo>
                    <a:pt x="17173" y="565254"/>
                  </a:moveTo>
                  <a:lnTo>
                    <a:pt x="17173" y="104164"/>
                  </a:lnTo>
                  <a:lnTo>
                    <a:pt x="564270" y="104164"/>
                  </a:lnTo>
                  <a:lnTo>
                    <a:pt x="564270" y="565254"/>
                  </a:lnTo>
                  <a:lnTo>
                    <a:pt x="17173" y="565254"/>
                  </a:lnTo>
                  <a:close/>
                </a:path>
              </a:pathLst>
            </a:custGeom>
            <a:ln w="5729">
              <a:solidFill>
                <a:srgbClr val="FFFFFF"/>
              </a:solidFill>
            </a:ln>
          </p:spPr>
          <p:txBody>
            <a:bodyPr wrap="square" lIns="0" tIns="0" rIns="0" bIns="0" rtlCol="0"/>
            <a:lstStyle/>
            <a:p>
              <a:endParaRPr/>
            </a:p>
          </p:txBody>
        </p:sp>
        <p:sp>
          <p:nvSpPr>
            <p:cNvPr id="19" name="object 19"/>
            <p:cNvSpPr/>
            <p:nvPr/>
          </p:nvSpPr>
          <p:spPr>
            <a:xfrm>
              <a:off x="9254443" y="6203646"/>
              <a:ext cx="386715" cy="39370"/>
            </a:xfrm>
            <a:custGeom>
              <a:avLst/>
              <a:gdLst/>
              <a:ahLst/>
              <a:cxnLst/>
              <a:rect l="l" t="t" r="r" b="b"/>
              <a:pathLst>
                <a:path w="386715" h="39370">
                  <a:moveTo>
                    <a:pt x="128634" y="0"/>
                  </a:moveTo>
                  <a:lnTo>
                    <a:pt x="121129" y="1919"/>
                  </a:lnTo>
                  <a:lnTo>
                    <a:pt x="117151" y="3840"/>
                  </a:lnTo>
                  <a:lnTo>
                    <a:pt x="113941" y="7055"/>
                  </a:lnTo>
                  <a:lnTo>
                    <a:pt x="112023" y="11041"/>
                  </a:lnTo>
                  <a:lnTo>
                    <a:pt x="3843" y="11041"/>
                  </a:lnTo>
                  <a:lnTo>
                    <a:pt x="0" y="14895"/>
                  </a:lnTo>
                  <a:lnTo>
                    <a:pt x="0" y="24390"/>
                  </a:lnTo>
                  <a:lnTo>
                    <a:pt x="3843" y="28244"/>
                  </a:lnTo>
                  <a:lnTo>
                    <a:pt x="112023" y="28244"/>
                  </a:lnTo>
                  <a:lnTo>
                    <a:pt x="116701" y="34431"/>
                  </a:lnTo>
                  <a:lnTo>
                    <a:pt x="123158" y="38209"/>
                  </a:lnTo>
                  <a:lnTo>
                    <a:pt x="130558" y="39286"/>
                  </a:lnTo>
                  <a:lnTo>
                    <a:pt x="138062" y="37366"/>
                  </a:lnTo>
                  <a:lnTo>
                    <a:pt x="142040" y="35445"/>
                  </a:lnTo>
                  <a:lnTo>
                    <a:pt x="145250" y="32230"/>
                  </a:lnTo>
                  <a:lnTo>
                    <a:pt x="147168" y="28244"/>
                  </a:lnTo>
                  <a:lnTo>
                    <a:pt x="382824" y="28244"/>
                  </a:lnTo>
                  <a:lnTo>
                    <a:pt x="386668" y="24390"/>
                  </a:lnTo>
                  <a:lnTo>
                    <a:pt x="386668" y="14895"/>
                  </a:lnTo>
                  <a:lnTo>
                    <a:pt x="382824" y="11041"/>
                  </a:lnTo>
                  <a:lnTo>
                    <a:pt x="378081" y="11041"/>
                  </a:lnTo>
                  <a:lnTo>
                    <a:pt x="147168" y="11041"/>
                  </a:lnTo>
                  <a:lnTo>
                    <a:pt x="142490" y="4854"/>
                  </a:lnTo>
                  <a:lnTo>
                    <a:pt x="136033" y="1076"/>
                  </a:lnTo>
                  <a:lnTo>
                    <a:pt x="128634" y="0"/>
                  </a:lnTo>
                  <a:close/>
                </a:path>
              </a:pathLst>
            </a:custGeom>
            <a:solidFill>
              <a:srgbClr val="FFFFFF"/>
            </a:solidFill>
          </p:spPr>
          <p:txBody>
            <a:bodyPr wrap="square" lIns="0" tIns="0" rIns="0" bIns="0" rtlCol="0"/>
            <a:lstStyle/>
            <a:p>
              <a:endParaRPr/>
            </a:p>
          </p:txBody>
        </p:sp>
        <p:sp>
          <p:nvSpPr>
            <p:cNvPr id="20" name="object 20"/>
            <p:cNvSpPr/>
            <p:nvPr/>
          </p:nvSpPr>
          <p:spPr>
            <a:xfrm>
              <a:off x="9254443" y="6203646"/>
              <a:ext cx="386715" cy="39370"/>
            </a:xfrm>
            <a:custGeom>
              <a:avLst/>
              <a:gdLst/>
              <a:ahLst/>
              <a:cxnLst/>
              <a:rect l="l" t="t" r="r" b="b"/>
              <a:pathLst>
                <a:path w="386715" h="39370">
                  <a:moveTo>
                    <a:pt x="378081" y="11041"/>
                  </a:moveTo>
                  <a:lnTo>
                    <a:pt x="147168" y="11041"/>
                  </a:lnTo>
                  <a:lnTo>
                    <a:pt x="142490" y="4854"/>
                  </a:lnTo>
                  <a:lnTo>
                    <a:pt x="136033" y="1076"/>
                  </a:lnTo>
                  <a:lnTo>
                    <a:pt x="112023" y="11041"/>
                  </a:lnTo>
                  <a:lnTo>
                    <a:pt x="8586" y="11041"/>
                  </a:lnTo>
                  <a:lnTo>
                    <a:pt x="3843" y="11041"/>
                  </a:lnTo>
                  <a:lnTo>
                    <a:pt x="0" y="14895"/>
                  </a:lnTo>
                  <a:lnTo>
                    <a:pt x="0" y="19643"/>
                  </a:lnTo>
                  <a:lnTo>
                    <a:pt x="0" y="24390"/>
                  </a:lnTo>
                  <a:lnTo>
                    <a:pt x="3843" y="28244"/>
                  </a:lnTo>
                  <a:lnTo>
                    <a:pt x="8586" y="28244"/>
                  </a:lnTo>
                  <a:lnTo>
                    <a:pt x="112023" y="28244"/>
                  </a:lnTo>
                  <a:lnTo>
                    <a:pt x="116701" y="34431"/>
                  </a:lnTo>
                  <a:lnTo>
                    <a:pt x="123158" y="38209"/>
                  </a:lnTo>
                  <a:lnTo>
                    <a:pt x="130558" y="39286"/>
                  </a:lnTo>
                  <a:lnTo>
                    <a:pt x="138062" y="37366"/>
                  </a:lnTo>
                  <a:lnTo>
                    <a:pt x="142040" y="35445"/>
                  </a:lnTo>
                  <a:lnTo>
                    <a:pt x="145250" y="32230"/>
                  </a:lnTo>
                  <a:lnTo>
                    <a:pt x="147168" y="28244"/>
                  </a:lnTo>
                  <a:lnTo>
                    <a:pt x="378081" y="28244"/>
                  </a:lnTo>
                  <a:lnTo>
                    <a:pt x="382824" y="28244"/>
                  </a:lnTo>
                  <a:lnTo>
                    <a:pt x="386668" y="24390"/>
                  </a:lnTo>
                  <a:lnTo>
                    <a:pt x="386668" y="19643"/>
                  </a:lnTo>
                  <a:lnTo>
                    <a:pt x="386668" y="14895"/>
                  </a:lnTo>
                  <a:lnTo>
                    <a:pt x="382824" y="11041"/>
                  </a:lnTo>
                  <a:lnTo>
                    <a:pt x="378081" y="11041"/>
                  </a:lnTo>
                  <a:close/>
                </a:path>
              </a:pathLst>
            </a:custGeom>
            <a:ln w="5734">
              <a:solidFill>
                <a:srgbClr val="FFFFFF"/>
              </a:solidFill>
            </a:ln>
          </p:spPr>
          <p:txBody>
            <a:bodyPr wrap="square" lIns="0" tIns="0" rIns="0" bIns="0" rtlCol="0"/>
            <a:lstStyle/>
            <a:p>
              <a:endParaRPr/>
            </a:p>
          </p:txBody>
        </p:sp>
      </p:grpSp>
      <p:sp>
        <p:nvSpPr>
          <p:cNvPr id="21" name="object 21"/>
          <p:cNvSpPr txBox="1"/>
          <p:nvPr/>
        </p:nvSpPr>
        <p:spPr>
          <a:xfrm>
            <a:off x="7439406" y="2842338"/>
            <a:ext cx="3710940" cy="2689225"/>
          </a:xfrm>
          <a:prstGeom prst="rect">
            <a:avLst/>
          </a:prstGeom>
        </p:spPr>
        <p:txBody>
          <a:bodyPr vert="horz" wrap="square" lIns="0" tIns="147320" rIns="0" bIns="0" rtlCol="0">
            <a:spAutoFit/>
          </a:bodyPr>
          <a:lstStyle/>
          <a:p>
            <a:pPr marL="299085" indent="-286385">
              <a:lnSpc>
                <a:spcPct val="100000"/>
              </a:lnSpc>
              <a:spcBef>
                <a:spcPts val="1160"/>
              </a:spcBef>
              <a:buFont typeface="Arial"/>
              <a:buChar char="•"/>
              <a:tabLst>
                <a:tab pos="299085" algn="l"/>
              </a:tabLst>
            </a:pPr>
            <a:r>
              <a:rPr sz="2000" b="1" spc="-35" dirty="0">
                <a:solidFill>
                  <a:srgbClr val="FFFFFF"/>
                </a:solidFill>
                <a:latin typeface="Tahoma"/>
                <a:cs typeface="Tahoma"/>
              </a:rPr>
              <a:t>Massive</a:t>
            </a:r>
            <a:r>
              <a:rPr sz="2000" b="1" spc="-100" dirty="0">
                <a:solidFill>
                  <a:srgbClr val="FFFFFF"/>
                </a:solidFill>
                <a:latin typeface="Tahoma"/>
                <a:cs typeface="Tahoma"/>
              </a:rPr>
              <a:t> </a:t>
            </a:r>
            <a:r>
              <a:rPr sz="2000" b="1" spc="-10" dirty="0">
                <a:solidFill>
                  <a:srgbClr val="FFFFFF"/>
                </a:solidFill>
                <a:latin typeface="Tahoma"/>
                <a:cs typeface="Tahoma"/>
              </a:rPr>
              <a:t>Reach</a:t>
            </a:r>
            <a:endParaRPr sz="2000">
              <a:latin typeface="Tahoma"/>
              <a:cs typeface="Tahoma"/>
            </a:endParaRPr>
          </a:p>
          <a:p>
            <a:pPr marL="299085" marR="715645" indent="-287020">
              <a:lnSpc>
                <a:spcPct val="100000"/>
              </a:lnSpc>
              <a:spcBef>
                <a:spcPts val="1055"/>
              </a:spcBef>
              <a:buFont typeface="Arial"/>
              <a:buChar char="•"/>
              <a:tabLst>
                <a:tab pos="299085" algn="l"/>
              </a:tabLst>
            </a:pPr>
            <a:r>
              <a:rPr sz="2000" b="1" dirty="0">
                <a:solidFill>
                  <a:srgbClr val="FFFFFF"/>
                </a:solidFill>
                <a:latin typeface="Tahoma"/>
                <a:cs typeface="Tahoma"/>
              </a:rPr>
              <a:t>Engaged</a:t>
            </a:r>
            <a:r>
              <a:rPr sz="2000" b="1" spc="25" dirty="0">
                <a:solidFill>
                  <a:srgbClr val="FFFFFF"/>
                </a:solidFill>
                <a:latin typeface="Tahoma"/>
                <a:cs typeface="Tahoma"/>
              </a:rPr>
              <a:t> </a:t>
            </a:r>
            <a:r>
              <a:rPr sz="2000" b="1" dirty="0">
                <a:solidFill>
                  <a:srgbClr val="FFFFFF"/>
                </a:solidFill>
                <a:latin typeface="Tahoma"/>
                <a:cs typeface="Tahoma"/>
              </a:rPr>
              <a:t>and</a:t>
            </a:r>
            <a:r>
              <a:rPr sz="2000" b="1" spc="35" dirty="0">
                <a:solidFill>
                  <a:srgbClr val="FFFFFF"/>
                </a:solidFill>
                <a:latin typeface="Tahoma"/>
                <a:cs typeface="Tahoma"/>
              </a:rPr>
              <a:t> </a:t>
            </a:r>
            <a:r>
              <a:rPr sz="2000" b="1" spc="-80" dirty="0">
                <a:solidFill>
                  <a:srgbClr val="FFFFFF"/>
                </a:solidFill>
                <a:latin typeface="Tahoma"/>
                <a:cs typeface="Tahoma"/>
              </a:rPr>
              <a:t>Affluent </a:t>
            </a:r>
            <a:r>
              <a:rPr sz="2000" b="1" spc="-10" dirty="0">
                <a:solidFill>
                  <a:srgbClr val="FFFFFF"/>
                </a:solidFill>
                <a:latin typeface="Tahoma"/>
                <a:cs typeface="Tahoma"/>
              </a:rPr>
              <a:t>Audience</a:t>
            </a:r>
            <a:endParaRPr sz="2000">
              <a:latin typeface="Tahoma"/>
              <a:cs typeface="Tahoma"/>
            </a:endParaRPr>
          </a:p>
          <a:p>
            <a:pPr marL="299085" marR="5080" indent="-287020">
              <a:lnSpc>
                <a:spcPct val="100000"/>
              </a:lnSpc>
              <a:spcBef>
                <a:spcPts val="820"/>
              </a:spcBef>
              <a:buFont typeface="Arial"/>
              <a:buChar char="•"/>
              <a:tabLst>
                <a:tab pos="299085" algn="l"/>
              </a:tabLst>
            </a:pPr>
            <a:r>
              <a:rPr sz="2000" b="1" spc="-145" dirty="0">
                <a:solidFill>
                  <a:srgbClr val="FFFFFF"/>
                </a:solidFill>
                <a:latin typeface="Tahoma"/>
                <a:cs typeface="Tahoma"/>
              </a:rPr>
              <a:t>Trusted</a:t>
            </a:r>
            <a:r>
              <a:rPr sz="2000" b="1" spc="-40" dirty="0">
                <a:solidFill>
                  <a:srgbClr val="FFFFFF"/>
                </a:solidFill>
                <a:latin typeface="Tahoma"/>
                <a:cs typeface="Tahoma"/>
              </a:rPr>
              <a:t> </a:t>
            </a:r>
            <a:r>
              <a:rPr sz="2000" b="1" spc="-30" dirty="0">
                <a:solidFill>
                  <a:srgbClr val="FFFFFF"/>
                </a:solidFill>
                <a:latin typeface="Tahoma"/>
                <a:cs typeface="Tahoma"/>
              </a:rPr>
              <a:t>Source</a:t>
            </a:r>
            <a:r>
              <a:rPr sz="2000" b="1" spc="-50" dirty="0">
                <a:solidFill>
                  <a:srgbClr val="FFFFFF"/>
                </a:solidFill>
                <a:latin typeface="Tahoma"/>
                <a:cs typeface="Tahoma"/>
              </a:rPr>
              <a:t> </a:t>
            </a:r>
            <a:r>
              <a:rPr sz="2000" b="1" spc="-135" dirty="0">
                <a:solidFill>
                  <a:srgbClr val="FFFFFF"/>
                </a:solidFill>
                <a:latin typeface="Tahoma"/>
                <a:cs typeface="Tahoma"/>
              </a:rPr>
              <a:t>for</a:t>
            </a:r>
            <a:r>
              <a:rPr sz="2000" b="1" spc="-35" dirty="0">
                <a:solidFill>
                  <a:srgbClr val="FFFFFF"/>
                </a:solidFill>
                <a:latin typeface="Tahoma"/>
                <a:cs typeface="Tahoma"/>
              </a:rPr>
              <a:t> </a:t>
            </a:r>
            <a:r>
              <a:rPr sz="2000" b="1" spc="-10" dirty="0">
                <a:solidFill>
                  <a:srgbClr val="FFFFFF"/>
                </a:solidFill>
                <a:latin typeface="Tahoma"/>
                <a:cs typeface="Tahoma"/>
              </a:rPr>
              <a:t>News, </a:t>
            </a:r>
            <a:r>
              <a:rPr sz="2000" b="1" spc="-75" dirty="0">
                <a:solidFill>
                  <a:srgbClr val="FFFFFF"/>
                </a:solidFill>
                <a:latin typeface="Tahoma"/>
                <a:cs typeface="Tahoma"/>
              </a:rPr>
              <a:t>Weather,</a:t>
            </a:r>
            <a:r>
              <a:rPr sz="2000" b="1" spc="10" dirty="0">
                <a:solidFill>
                  <a:srgbClr val="FFFFFF"/>
                </a:solidFill>
                <a:latin typeface="Tahoma"/>
                <a:cs typeface="Tahoma"/>
              </a:rPr>
              <a:t> </a:t>
            </a:r>
            <a:r>
              <a:rPr sz="2000" b="1" spc="-120" dirty="0">
                <a:solidFill>
                  <a:srgbClr val="FFFFFF"/>
                </a:solidFill>
                <a:latin typeface="Tahoma"/>
                <a:cs typeface="Tahoma"/>
              </a:rPr>
              <a:t>Sports,</a:t>
            </a:r>
            <a:r>
              <a:rPr sz="2000" b="1" spc="10" dirty="0">
                <a:solidFill>
                  <a:srgbClr val="FFFFFF"/>
                </a:solidFill>
                <a:latin typeface="Tahoma"/>
                <a:cs typeface="Tahoma"/>
              </a:rPr>
              <a:t> </a:t>
            </a:r>
            <a:r>
              <a:rPr sz="2000" b="1" dirty="0">
                <a:solidFill>
                  <a:srgbClr val="FFFFFF"/>
                </a:solidFill>
                <a:latin typeface="Tahoma"/>
                <a:cs typeface="Tahoma"/>
              </a:rPr>
              <a:t>and</a:t>
            </a:r>
            <a:r>
              <a:rPr sz="2000" b="1" spc="10" dirty="0">
                <a:solidFill>
                  <a:srgbClr val="FFFFFF"/>
                </a:solidFill>
                <a:latin typeface="Tahoma"/>
                <a:cs typeface="Tahoma"/>
              </a:rPr>
              <a:t> </a:t>
            </a:r>
            <a:r>
              <a:rPr sz="2000" b="1" spc="-105" dirty="0">
                <a:solidFill>
                  <a:srgbClr val="FFFFFF"/>
                </a:solidFill>
                <a:latin typeface="Tahoma"/>
                <a:cs typeface="Tahoma"/>
              </a:rPr>
              <a:t>Traffic.</a:t>
            </a:r>
            <a:endParaRPr sz="2000">
              <a:latin typeface="Tahoma"/>
              <a:cs typeface="Tahoma"/>
            </a:endParaRPr>
          </a:p>
          <a:p>
            <a:pPr marL="299085" marR="88900" indent="-287020">
              <a:lnSpc>
                <a:spcPct val="100000"/>
              </a:lnSpc>
              <a:spcBef>
                <a:spcPts val="1235"/>
              </a:spcBef>
              <a:buFont typeface="Arial"/>
              <a:buChar char="•"/>
              <a:tabLst>
                <a:tab pos="299085" algn="l"/>
              </a:tabLst>
            </a:pPr>
            <a:r>
              <a:rPr sz="2000" b="1" spc="-75" dirty="0">
                <a:solidFill>
                  <a:srgbClr val="FFFFFF"/>
                </a:solidFill>
                <a:latin typeface="Tahoma"/>
                <a:cs typeface="Tahoma"/>
              </a:rPr>
              <a:t>Historically</a:t>
            </a:r>
            <a:r>
              <a:rPr sz="2000" b="1" spc="130" dirty="0">
                <a:solidFill>
                  <a:srgbClr val="FFFFFF"/>
                </a:solidFill>
                <a:latin typeface="Tahoma"/>
                <a:cs typeface="Tahoma"/>
              </a:rPr>
              <a:t> </a:t>
            </a:r>
            <a:r>
              <a:rPr sz="2000" b="1" dirty="0">
                <a:solidFill>
                  <a:srgbClr val="FFFFFF"/>
                </a:solidFill>
                <a:latin typeface="Tahoma"/>
                <a:cs typeface="Tahoma"/>
              </a:rPr>
              <a:t>embedded</a:t>
            </a:r>
            <a:r>
              <a:rPr sz="2000" b="1" spc="150" dirty="0">
                <a:solidFill>
                  <a:srgbClr val="FFFFFF"/>
                </a:solidFill>
                <a:latin typeface="Tahoma"/>
                <a:cs typeface="Tahoma"/>
              </a:rPr>
              <a:t> </a:t>
            </a:r>
            <a:r>
              <a:rPr sz="2000" b="1" spc="-65" dirty="0">
                <a:solidFill>
                  <a:srgbClr val="FFFFFF"/>
                </a:solidFill>
                <a:latin typeface="Tahoma"/>
                <a:cs typeface="Tahoma"/>
              </a:rPr>
              <a:t>into </a:t>
            </a:r>
            <a:r>
              <a:rPr sz="2000" b="1" spc="-75" dirty="0">
                <a:solidFill>
                  <a:srgbClr val="FFFFFF"/>
                </a:solidFill>
                <a:latin typeface="Tahoma"/>
                <a:cs typeface="Tahoma"/>
              </a:rPr>
              <a:t>the</a:t>
            </a:r>
            <a:r>
              <a:rPr sz="2000" b="1" spc="20" dirty="0">
                <a:solidFill>
                  <a:srgbClr val="FFFFFF"/>
                </a:solidFill>
                <a:latin typeface="Tahoma"/>
                <a:cs typeface="Tahoma"/>
              </a:rPr>
              <a:t> </a:t>
            </a:r>
            <a:r>
              <a:rPr sz="2000" b="1" dirty="0">
                <a:solidFill>
                  <a:srgbClr val="FFFFFF"/>
                </a:solidFill>
                <a:latin typeface="Tahoma"/>
                <a:cs typeface="Tahoma"/>
              </a:rPr>
              <a:t>local</a:t>
            </a:r>
            <a:r>
              <a:rPr sz="2000" b="1" spc="15" dirty="0">
                <a:solidFill>
                  <a:srgbClr val="FFFFFF"/>
                </a:solidFill>
                <a:latin typeface="Tahoma"/>
                <a:cs typeface="Tahoma"/>
              </a:rPr>
              <a:t> </a:t>
            </a:r>
            <a:r>
              <a:rPr sz="2000" b="1" spc="-10" dirty="0">
                <a:solidFill>
                  <a:srgbClr val="FFFFFF"/>
                </a:solidFill>
                <a:latin typeface="Tahoma"/>
                <a:cs typeface="Tahoma"/>
              </a:rPr>
              <a:t>community.</a:t>
            </a:r>
            <a:endParaRPr sz="2000">
              <a:latin typeface="Tahoma"/>
              <a:cs typeface="Tahoma"/>
            </a:endParaRPr>
          </a:p>
        </p:txBody>
      </p:sp>
      <p:sp>
        <p:nvSpPr>
          <p:cNvPr id="22" name="object 22"/>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23" name="object 23"/>
          <p:cNvGrpSpPr/>
          <p:nvPr/>
        </p:nvGrpSpPr>
        <p:grpSpPr>
          <a:xfrm>
            <a:off x="0" y="0"/>
            <a:ext cx="1161415" cy="6858000"/>
            <a:chOff x="0" y="0"/>
            <a:chExt cx="1161415" cy="6858000"/>
          </a:xfrm>
        </p:grpSpPr>
        <p:sp>
          <p:nvSpPr>
            <p:cNvPr id="24" name="object 24"/>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dirty="0"/>
            </a:p>
          </p:txBody>
        </p:sp>
        <p:sp>
          <p:nvSpPr>
            <p:cNvPr id="25" name="object 25"/>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26" name="object 26"/>
            <p:cNvPicPr/>
            <p:nvPr/>
          </p:nvPicPr>
          <p:blipFill>
            <a:blip r:embed="rId5" cstate="print"/>
            <a:stretch>
              <a:fillRect/>
            </a:stretch>
          </p:blipFill>
          <p:spPr>
            <a:xfrm>
              <a:off x="333145" y="1943561"/>
              <a:ext cx="507600" cy="316820"/>
            </a:xfrm>
            <a:prstGeom prst="rect">
              <a:avLst/>
            </a:prstGeom>
          </p:spPr>
        </p:pic>
        <p:sp>
          <p:nvSpPr>
            <p:cNvPr id="27" name="object 27"/>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28" name="object 28"/>
            <p:cNvPicPr/>
            <p:nvPr/>
          </p:nvPicPr>
          <p:blipFill>
            <a:blip r:embed="rId6" cstate="print"/>
            <a:stretch>
              <a:fillRect/>
            </a:stretch>
          </p:blipFill>
          <p:spPr>
            <a:xfrm>
              <a:off x="546223" y="983754"/>
              <a:ext cx="96685" cy="96739"/>
            </a:xfrm>
            <a:prstGeom prst="rect">
              <a:avLst/>
            </a:prstGeom>
          </p:spPr>
        </p:pic>
        <p:sp>
          <p:nvSpPr>
            <p:cNvPr id="29" name="object 29"/>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30" name="object 30"/>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1" name="object 31"/>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2" name="object 32"/>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33" name="object 33"/>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34" name="object 34"/>
          <p:cNvGrpSpPr/>
          <p:nvPr/>
        </p:nvGrpSpPr>
        <p:grpSpPr>
          <a:xfrm>
            <a:off x="166115" y="573023"/>
            <a:ext cx="10287000" cy="6151245"/>
            <a:chOff x="166115" y="573023"/>
            <a:chExt cx="10287000" cy="6151245"/>
          </a:xfrm>
        </p:grpSpPr>
        <p:sp>
          <p:nvSpPr>
            <p:cNvPr id="35" name="object 35"/>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36" name="object 36"/>
            <p:cNvPicPr/>
            <p:nvPr/>
          </p:nvPicPr>
          <p:blipFill>
            <a:blip r:embed="rId7" cstate="print"/>
            <a:stretch>
              <a:fillRect/>
            </a:stretch>
          </p:blipFill>
          <p:spPr>
            <a:xfrm>
              <a:off x="1699260" y="6306312"/>
              <a:ext cx="114300" cy="211835"/>
            </a:xfrm>
            <a:prstGeom prst="rect">
              <a:avLst/>
            </a:prstGeom>
          </p:spPr>
        </p:pic>
        <p:sp>
          <p:nvSpPr>
            <p:cNvPr id="37" name="object 37"/>
            <p:cNvSpPr/>
            <p:nvPr/>
          </p:nvSpPr>
          <p:spPr>
            <a:xfrm>
              <a:off x="2185415" y="6234683"/>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38" name="object 38"/>
            <p:cNvPicPr/>
            <p:nvPr/>
          </p:nvPicPr>
          <p:blipFill>
            <a:blip r:embed="rId8" cstate="print"/>
            <a:stretch>
              <a:fillRect/>
            </a:stretch>
          </p:blipFill>
          <p:spPr>
            <a:xfrm>
              <a:off x="2321051" y="6310883"/>
              <a:ext cx="112775" cy="211836"/>
            </a:xfrm>
            <a:prstGeom prst="rect">
              <a:avLst/>
            </a:prstGeom>
          </p:spPr>
        </p:pic>
        <p:pic>
          <p:nvPicPr>
            <p:cNvPr id="39" name="object 39"/>
            <p:cNvPicPr/>
            <p:nvPr/>
          </p:nvPicPr>
          <p:blipFill>
            <a:blip r:embed="rId9" cstate="print"/>
            <a:stretch>
              <a:fillRect/>
            </a:stretch>
          </p:blipFill>
          <p:spPr>
            <a:xfrm>
              <a:off x="8188451" y="573023"/>
              <a:ext cx="2264663" cy="1118615"/>
            </a:xfrm>
            <a:prstGeom prst="rect">
              <a:avLst/>
            </a:prstGeom>
          </p:spPr>
        </p:pic>
        <p:pic>
          <p:nvPicPr>
            <p:cNvPr id="40" name="object 40"/>
            <p:cNvPicPr/>
            <p:nvPr/>
          </p:nvPicPr>
          <p:blipFill>
            <a:blip r:embed="rId10" cstate="print"/>
            <a:stretch>
              <a:fillRect/>
            </a:stretch>
          </p:blipFill>
          <p:spPr>
            <a:xfrm>
              <a:off x="166115" y="6301739"/>
              <a:ext cx="848868" cy="422148"/>
            </a:xfrm>
            <a:prstGeom prst="rect">
              <a:avLst/>
            </a:prstGeom>
          </p:spPr>
        </p:pic>
      </p:grpSp>
      <p:sp>
        <p:nvSpPr>
          <p:cNvPr id="41" name="object 41"/>
          <p:cNvSpPr txBox="1"/>
          <p:nvPr/>
        </p:nvSpPr>
        <p:spPr>
          <a:xfrm>
            <a:off x="455472" y="5874523"/>
            <a:ext cx="250825" cy="151130"/>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D9D9D9"/>
                </a:solidFill>
                <a:latin typeface="Verdana"/>
                <a:cs typeface="Verdana"/>
              </a:rPr>
              <a:t>plan</a:t>
            </a:r>
            <a:endParaRPr sz="800">
              <a:latin typeface="Verdana"/>
              <a:cs typeface="Verdana"/>
            </a:endParaRPr>
          </a:p>
        </p:txBody>
      </p:sp>
      <p:sp>
        <p:nvSpPr>
          <p:cNvPr id="42" name="object 42"/>
          <p:cNvSpPr txBox="1"/>
          <p:nvPr/>
        </p:nvSpPr>
        <p:spPr>
          <a:xfrm>
            <a:off x="9186798" y="6326399"/>
            <a:ext cx="539115" cy="244475"/>
          </a:xfrm>
          <a:prstGeom prst="rect">
            <a:avLst/>
          </a:prstGeom>
        </p:spPr>
        <p:txBody>
          <a:bodyPr vert="horz" wrap="square" lIns="0" tIns="13970" rIns="0" bIns="0" rtlCol="0">
            <a:spAutoFit/>
          </a:bodyPr>
          <a:lstStyle/>
          <a:p>
            <a:pPr marL="12700">
              <a:lnSpc>
                <a:spcPct val="100000"/>
              </a:lnSpc>
              <a:spcBef>
                <a:spcPts val="110"/>
              </a:spcBef>
            </a:pPr>
            <a:r>
              <a:rPr sz="1400" b="1" spc="-10" dirty="0">
                <a:solidFill>
                  <a:srgbClr val="FFFFFF"/>
                </a:solidFill>
                <a:latin typeface="Tahoma"/>
                <a:cs typeface="Tahoma"/>
              </a:rPr>
              <a:t>Video</a:t>
            </a:r>
            <a:endParaRPr sz="1400">
              <a:latin typeface="Tahoma"/>
              <a:cs typeface="Tahoma"/>
            </a:endParaRPr>
          </a:p>
        </p:txBody>
      </p:sp>
      <p:sp>
        <p:nvSpPr>
          <p:cNvPr id="43" name="TextBox 42">
            <a:extLst>
              <a:ext uri="{FF2B5EF4-FFF2-40B4-BE49-F238E27FC236}">
                <a16:creationId xmlns:a16="http://schemas.microsoft.com/office/drawing/2014/main" id="{A9C3C2CD-EEF2-E496-C5FC-59B937AC17EC}"/>
              </a:ext>
            </a:extLst>
          </p:cNvPr>
          <p:cNvSpPr txBox="1"/>
          <p:nvPr/>
        </p:nvSpPr>
        <p:spPr>
          <a:xfrm>
            <a:off x="60940" y="106935"/>
            <a:ext cx="1479698"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Broadcast tv through KBTX is the easiest way to get in front of people. Same concept as our BV</a:t>
            </a:r>
          </a:p>
          <a:p>
            <a:r>
              <a:rPr lang="en-US" dirty="0"/>
              <a:t>WaterSmart campaign ads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85" y="35305"/>
            <a:ext cx="12176760" cy="6766559"/>
            <a:chOff x="-53085" y="35305"/>
            <a:chExt cx="12176760" cy="6766559"/>
          </a:xfrm>
        </p:grpSpPr>
        <p:pic>
          <p:nvPicPr>
            <p:cNvPr id="3" name="object 3"/>
            <p:cNvPicPr/>
            <p:nvPr/>
          </p:nvPicPr>
          <p:blipFill>
            <a:blip r:embed="rId2" cstate="print"/>
            <a:stretch>
              <a:fillRect/>
            </a:stretch>
          </p:blipFill>
          <p:spPr>
            <a:xfrm>
              <a:off x="1155191" y="108202"/>
              <a:ext cx="10902696" cy="6644638"/>
            </a:xfrm>
            <a:prstGeom prst="rect">
              <a:avLst/>
            </a:prstGeom>
          </p:spPr>
        </p:pic>
        <p:pic>
          <p:nvPicPr>
            <p:cNvPr id="4" name="object 4"/>
            <p:cNvPicPr/>
            <p:nvPr/>
          </p:nvPicPr>
          <p:blipFill>
            <a:blip r:embed="rId3" cstate="print"/>
            <a:stretch>
              <a:fillRect/>
            </a:stretch>
          </p:blipFill>
          <p:spPr>
            <a:xfrm>
              <a:off x="4090416" y="288035"/>
              <a:ext cx="5026151" cy="2894075"/>
            </a:xfrm>
            <a:prstGeom prst="rect">
              <a:avLst/>
            </a:prstGeom>
          </p:spPr>
        </p:pic>
        <p:sp>
          <p:nvSpPr>
            <p:cNvPr id="5" name="object 5"/>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1A5A77"/>
            </a:solidFill>
          </p:spPr>
          <p:txBody>
            <a:bodyPr wrap="square" lIns="0" tIns="0" rIns="0" bIns="0" rtlCol="0"/>
            <a:lstStyle/>
            <a:p>
              <a:endParaRPr/>
            </a:p>
          </p:txBody>
        </p:sp>
        <p:sp>
          <p:nvSpPr>
            <p:cNvPr id="6" name="object 6"/>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22789F"/>
              </a:solidFill>
            </a:ln>
          </p:spPr>
          <p:txBody>
            <a:bodyPr wrap="square" lIns="0" tIns="0" rIns="0" bIns="0" rtlCol="0"/>
            <a:lstStyle/>
            <a:p>
              <a:endParaRPr/>
            </a:p>
          </p:txBody>
        </p:sp>
        <p:sp>
          <p:nvSpPr>
            <p:cNvPr id="7" name="object 7"/>
            <p:cNvSpPr/>
            <p:nvPr/>
          </p:nvSpPr>
          <p:spPr>
            <a:xfrm>
              <a:off x="6728459" y="2744723"/>
              <a:ext cx="294640" cy="257810"/>
            </a:xfrm>
            <a:custGeom>
              <a:avLst/>
              <a:gdLst/>
              <a:ahLst/>
              <a:cxnLst/>
              <a:rect l="l" t="t" r="r" b="b"/>
              <a:pathLst>
                <a:path w="294640" h="257810">
                  <a:moveTo>
                    <a:pt x="294132" y="0"/>
                  </a:moveTo>
                  <a:lnTo>
                    <a:pt x="0" y="0"/>
                  </a:lnTo>
                  <a:lnTo>
                    <a:pt x="294132" y="257555"/>
                  </a:lnTo>
                  <a:lnTo>
                    <a:pt x="294132" y="0"/>
                  </a:lnTo>
                  <a:close/>
                </a:path>
              </a:pathLst>
            </a:custGeom>
            <a:solidFill>
              <a:srgbClr val="123B50"/>
            </a:solidFill>
          </p:spPr>
          <p:txBody>
            <a:bodyPr wrap="square" lIns="0" tIns="0" rIns="0" bIns="0" rtlCol="0"/>
            <a:lstStyle/>
            <a:p>
              <a:endParaRPr/>
            </a:p>
          </p:txBody>
        </p:sp>
      </p:grpSp>
      <p:sp>
        <p:nvSpPr>
          <p:cNvPr id="8" name="object 8"/>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9" name="object 9"/>
          <p:cNvGrpSpPr/>
          <p:nvPr/>
        </p:nvGrpSpPr>
        <p:grpSpPr>
          <a:xfrm>
            <a:off x="0" y="0"/>
            <a:ext cx="1161415" cy="6858000"/>
            <a:chOff x="0" y="0"/>
            <a:chExt cx="1161415" cy="6858000"/>
          </a:xfrm>
        </p:grpSpPr>
        <p:sp>
          <p:nvSpPr>
            <p:cNvPr id="10" name="object 10"/>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a:p>
          </p:txBody>
        </p:sp>
        <p:sp>
          <p:nvSpPr>
            <p:cNvPr id="11" name="object 11"/>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12" name="object 12"/>
            <p:cNvPicPr/>
            <p:nvPr/>
          </p:nvPicPr>
          <p:blipFill>
            <a:blip r:embed="rId4" cstate="print"/>
            <a:stretch>
              <a:fillRect/>
            </a:stretch>
          </p:blipFill>
          <p:spPr>
            <a:xfrm>
              <a:off x="333145" y="1943561"/>
              <a:ext cx="507600" cy="316820"/>
            </a:xfrm>
            <a:prstGeom prst="rect">
              <a:avLst/>
            </a:prstGeom>
          </p:spPr>
        </p:pic>
        <p:sp>
          <p:nvSpPr>
            <p:cNvPr id="13" name="object 13"/>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14" name="object 14"/>
            <p:cNvPicPr/>
            <p:nvPr/>
          </p:nvPicPr>
          <p:blipFill>
            <a:blip r:embed="rId5" cstate="print"/>
            <a:stretch>
              <a:fillRect/>
            </a:stretch>
          </p:blipFill>
          <p:spPr>
            <a:xfrm>
              <a:off x="546223" y="983754"/>
              <a:ext cx="96685" cy="96739"/>
            </a:xfrm>
            <a:prstGeom prst="rect">
              <a:avLst/>
            </a:prstGeom>
          </p:spPr>
        </p:pic>
        <p:sp>
          <p:nvSpPr>
            <p:cNvPr id="15" name="object 15"/>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16" name="object 16"/>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7" name="object 17"/>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8" name="object 18"/>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9" name="object 19"/>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20" name="object 20"/>
          <p:cNvGrpSpPr/>
          <p:nvPr/>
        </p:nvGrpSpPr>
        <p:grpSpPr>
          <a:xfrm>
            <a:off x="1566672" y="85343"/>
            <a:ext cx="10491470" cy="6509384"/>
            <a:chOff x="1566672" y="85343"/>
            <a:chExt cx="10491470" cy="6509384"/>
          </a:xfrm>
        </p:grpSpPr>
        <p:sp>
          <p:nvSpPr>
            <p:cNvPr id="21" name="object 21"/>
            <p:cNvSpPr/>
            <p:nvPr/>
          </p:nvSpPr>
          <p:spPr>
            <a:xfrm>
              <a:off x="1592580" y="6239255"/>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22" name="object 22"/>
            <p:cNvPicPr/>
            <p:nvPr/>
          </p:nvPicPr>
          <p:blipFill>
            <a:blip r:embed="rId6" cstate="print"/>
            <a:stretch>
              <a:fillRect/>
            </a:stretch>
          </p:blipFill>
          <p:spPr>
            <a:xfrm>
              <a:off x="1699260" y="6306311"/>
              <a:ext cx="114300" cy="211835"/>
            </a:xfrm>
            <a:prstGeom prst="rect">
              <a:avLst/>
            </a:prstGeom>
          </p:spPr>
        </p:pic>
        <p:sp>
          <p:nvSpPr>
            <p:cNvPr id="23" name="object 23"/>
            <p:cNvSpPr/>
            <p:nvPr/>
          </p:nvSpPr>
          <p:spPr>
            <a:xfrm>
              <a:off x="2185416" y="6234684"/>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24" name="object 24"/>
            <p:cNvPicPr/>
            <p:nvPr/>
          </p:nvPicPr>
          <p:blipFill>
            <a:blip r:embed="rId7" cstate="print"/>
            <a:stretch>
              <a:fillRect/>
            </a:stretch>
          </p:blipFill>
          <p:spPr>
            <a:xfrm>
              <a:off x="2321052" y="6310884"/>
              <a:ext cx="112775" cy="211836"/>
            </a:xfrm>
            <a:prstGeom prst="rect">
              <a:avLst/>
            </a:prstGeom>
          </p:spPr>
        </p:pic>
        <p:pic>
          <p:nvPicPr>
            <p:cNvPr id="25" name="object 25"/>
            <p:cNvPicPr/>
            <p:nvPr/>
          </p:nvPicPr>
          <p:blipFill>
            <a:blip r:embed="rId8" cstate="print"/>
            <a:stretch>
              <a:fillRect/>
            </a:stretch>
          </p:blipFill>
          <p:spPr>
            <a:xfrm>
              <a:off x="1566672" y="656843"/>
              <a:ext cx="7138416" cy="5518404"/>
            </a:xfrm>
            <a:prstGeom prst="rect">
              <a:avLst/>
            </a:prstGeom>
          </p:spPr>
        </p:pic>
        <p:sp>
          <p:nvSpPr>
            <p:cNvPr id="26" name="object 26"/>
            <p:cNvSpPr/>
            <p:nvPr/>
          </p:nvSpPr>
          <p:spPr>
            <a:xfrm>
              <a:off x="9313164" y="85343"/>
              <a:ext cx="2745105" cy="464820"/>
            </a:xfrm>
            <a:custGeom>
              <a:avLst/>
              <a:gdLst/>
              <a:ahLst/>
              <a:cxnLst/>
              <a:rect l="l" t="t" r="r" b="b"/>
              <a:pathLst>
                <a:path w="2745104" h="464820">
                  <a:moveTo>
                    <a:pt x="2744724" y="0"/>
                  </a:moveTo>
                  <a:lnTo>
                    <a:pt x="0" y="0"/>
                  </a:lnTo>
                  <a:lnTo>
                    <a:pt x="0" y="464819"/>
                  </a:lnTo>
                  <a:lnTo>
                    <a:pt x="2744724" y="464819"/>
                  </a:lnTo>
                  <a:lnTo>
                    <a:pt x="2744724" y="0"/>
                  </a:lnTo>
                  <a:close/>
                </a:path>
              </a:pathLst>
            </a:custGeom>
            <a:solidFill>
              <a:srgbClr val="001D57"/>
            </a:solidFill>
          </p:spPr>
          <p:txBody>
            <a:bodyPr wrap="square" lIns="0" tIns="0" rIns="0" bIns="0" rtlCol="0"/>
            <a:lstStyle/>
            <a:p>
              <a:endParaRPr/>
            </a:p>
          </p:txBody>
        </p:sp>
      </p:grpSp>
      <p:sp>
        <p:nvSpPr>
          <p:cNvPr id="27" name="object 27"/>
          <p:cNvSpPr txBox="1"/>
          <p:nvPr/>
        </p:nvSpPr>
        <p:spPr>
          <a:xfrm>
            <a:off x="8943593" y="1154430"/>
            <a:ext cx="2223770" cy="4525010"/>
          </a:xfrm>
          <a:prstGeom prst="rect">
            <a:avLst/>
          </a:prstGeom>
          <a:solidFill>
            <a:srgbClr val="FFFFFF"/>
          </a:solidFill>
          <a:ln w="44450">
            <a:solidFill>
              <a:srgbClr val="22789F"/>
            </a:solidFill>
          </a:ln>
        </p:spPr>
        <p:txBody>
          <a:bodyPr vert="horz" wrap="square" lIns="0" tIns="42545" rIns="0" bIns="0" rtlCol="0">
            <a:spAutoFit/>
          </a:bodyPr>
          <a:lstStyle/>
          <a:p>
            <a:pPr>
              <a:lnSpc>
                <a:spcPct val="100000"/>
              </a:lnSpc>
              <a:spcBef>
                <a:spcPts val="335"/>
              </a:spcBef>
            </a:pPr>
            <a:endParaRPr sz="1600">
              <a:latin typeface="Times New Roman"/>
              <a:cs typeface="Times New Roman"/>
            </a:endParaRPr>
          </a:p>
          <a:p>
            <a:pPr marL="257175" marR="92710" indent="-155575">
              <a:lnSpc>
                <a:spcPct val="100000"/>
              </a:lnSpc>
              <a:spcBef>
                <a:spcPts val="5"/>
              </a:spcBef>
            </a:pPr>
            <a:r>
              <a:rPr sz="1600" b="1" i="1" spc="-20" dirty="0">
                <a:solidFill>
                  <a:srgbClr val="03045F"/>
                </a:solidFill>
                <a:latin typeface="Calibri"/>
                <a:cs typeface="Calibri"/>
              </a:rPr>
              <a:t>Your</a:t>
            </a:r>
            <a:r>
              <a:rPr sz="1600" b="1" i="1" spc="-35" dirty="0">
                <a:solidFill>
                  <a:srgbClr val="03045F"/>
                </a:solidFill>
                <a:latin typeface="Calibri"/>
                <a:cs typeface="Calibri"/>
              </a:rPr>
              <a:t> </a:t>
            </a:r>
            <a:r>
              <a:rPr sz="1600" b="1" i="1" dirty="0">
                <a:solidFill>
                  <a:srgbClr val="03045F"/>
                </a:solidFill>
                <a:latin typeface="Calibri"/>
                <a:cs typeface="Calibri"/>
              </a:rPr>
              <a:t>message</a:t>
            </a:r>
            <a:r>
              <a:rPr sz="1600" b="1" i="1" spc="-20" dirty="0">
                <a:solidFill>
                  <a:srgbClr val="03045F"/>
                </a:solidFill>
                <a:latin typeface="Calibri"/>
                <a:cs typeface="Calibri"/>
              </a:rPr>
              <a:t> </a:t>
            </a:r>
            <a:r>
              <a:rPr sz="1600" b="1" i="1" dirty="0">
                <a:solidFill>
                  <a:srgbClr val="03045F"/>
                </a:solidFill>
                <a:latin typeface="Calibri"/>
                <a:cs typeface="Calibri"/>
              </a:rPr>
              <a:t>will</a:t>
            </a:r>
            <a:r>
              <a:rPr sz="1600" b="1" i="1" spc="-70" dirty="0">
                <a:solidFill>
                  <a:srgbClr val="03045F"/>
                </a:solidFill>
                <a:latin typeface="Calibri"/>
                <a:cs typeface="Calibri"/>
              </a:rPr>
              <a:t> </a:t>
            </a:r>
            <a:r>
              <a:rPr sz="1600" b="1" i="1" spc="-10" dirty="0">
                <a:solidFill>
                  <a:srgbClr val="03045F"/>
                </a:solidFill>
                <a:latin typeface="Calibri"/>
                <a:cs typeface="Calibri"/>
              </a:rPr>
              <a:t>reach </a:t>
            </a:r>
            <a:r>
              <a:rPr sz="1600" b="1" i="1" dirty="0">
                <a:solidFill>
                  <a:srgbClr val="03045F"/>
                </a:solidFill>
                <a:latin typeface="Calibri"/>
                <a:cs typeface="Calibri"/>
              </a:rPr>
              <a:t>thousands</a:t>
            </a:r>
            <a:r>
              <a:rPr sz="1600" b="1" i="1" spc="-20" dirty="0">
                <a:solidFill>
                  <a:srgbClr val="03045F"/>
                </a:solidFill>
                <a:latin typeface="Calibri"/>
                <a:cs typeface="Calibri"/>
              </a:rPr>
              <a:t> </a:t>
            </a:r>
            <a:r>
              <a:rPr sz="1600" b="1" i="1" dirty="0">
                <a:solidFill>
                  <a:srgbClr val="03045F"/>
                </a:solidFill>
                <a:latin typeface="Calibri"/>
                <a:cs typeface="Calibri"/>
              </a:rPr>
              <a:t>of</a:t>
            </a:r>
            <a:r>
              <a:rPr sz="1600" b="1" i="1" spc="-45" dirty="0">
                <a:solidFill>
                  <a:srgbClr val="03045F"/>
                </a:solidFill>
                <a:latin typeface="Calibri"/>
                <a:cs typeface="Calibri"/>
              </a:rPr>
              <a:t> </a:t>
            </a:r>
            <a:r>
              <a:rPr sz="1600" b="1" i="1" spc="-10" dirty="0">
                <a:solidFill>
                  <a:srgbClr val="03045F"/>
                </a:solidFill>
                <a:latin typeface="Calibri"/>
                <a:cs typeface="Calibri"/>
              </a:rPr>
              <a:t>people </a:t>
            </a:r>
            <a:r>
              <a:rPr sz="1600" b="1" i="1" dirty="0">
                <a:solidFill>
                  <a:srgbClr val="03045F"/>
                </a:solidFill>
                <a:latin typeface="Calibri"/>
                <a:cs typeface="Calibri"/>
              </a:rPr>
              <a:t>in</a:t>
            </a:r>
            <a:r>
              <a:rPr sz="1600" b="1" i="1" spc="-35" dirty="0">
                <a:solidFill>
                  <a:srgbClr val="03045F"/>
                </a:solidFill>
                <a:latin typeface="Calibri"/>
                <a:cs typeface="Calibri"/>
              </a:rPr>
              <a:t> </a:t>
            </a:r>
            <a:r>
              <a:rPr sz="1600" b="1" i="1" dirty="0">
                <a:solidFill>
                  <a:srgbClr val="03045F"/>
                </a:solidFill>
                <a:latin typeface="Calibri"/>
                <a:cs typeface="Calibri"/>
              </a:rPr>
              <a:t>over</a:t>
            </a:r>
            <a:r>
              <a:rPr sz="1600" b="1" i="1" spc="-10" dirty="0">
                <a:solidFill>
                  <a:srgbClr val="03045F"/>
                </a:solidFill>
                <a:latin typeface="Calibri"/>
                <a:cs typeface="Calibri"/>
              </a:rPr>
              <a:t> </a:t>
            </a:r>
            <a:r>
              <a:rPr sz="1600" b="1" i="1" dirty="0">
                <a:solidFill>
                  <a:srgbClr val="03045F"/>
                </a:solidFill>
                <a:latin typeface="Calibri"/>
                <a:cs typeface="Calibri"/>
              </a:rPr>
              <a:t>17</a:t>
            </a:r>
            <a:r>
              <a:rPr sz="1600" b="1" i="1" spc="-15" dirty="0">
                <a:solidFill>
                  <a:srgbClr val="03045F"/>
                </a:solidFill>
                <a:latin typeface="Calibri"/>
                <a:cs typeface="Calibri"/>
              </a:rPr>
              <a:t> </a:t>
            </a:r>
            <a:r>
              <a:rPr sz="1600" b="1" i="1" spc="-10" dirty="0">
                <a:solidFill>
                  <a:srgbClr val="03045F"/>
                </a:solidFill>
                <a:latin typeface="Calibri"/>
                <a:cs typeface="Calibri"/>
              </a:rPr>
              <a:t>counties</a:t>
            </a:r>
            <a:endParaRPr sz="1600">
              <a:latin typeface="Calibri"/>
              <a:cs typeface="Calibri"/>
            </a:endParaRPr>
          </a:p>
          <a:p>
            <a:pPr marL="98425">
              <a:lnSpc>
                <a:spcPct val="100000"/>
              </a:lnSpc>
            </a:pPr>
            <a:r>
              <a:rPr sz="1600" b="1" i="1" dirty="0">
                <a:solidFill>
                  <a:srgbClr val="03045F"/>
                </a:solidFill>
                <a:latin typeface="Calibri"/>
                <a:cs typeface="Calibri"/>
              </a:rPr>
              <a:t>(500,000</a:t>
            </a:r>
            <a:r>
              <a:rPr sz="1600" b="1" i="1" spc="-10" dirty="0">
                <a:solidFill>
                  <a:srgbClr val="03045F"/>
                </a:solidFill>
                <a:latin typeface="Calibri"/>
                <a:cs typeface="Calibri"/>
              </a:rPr>
              <a:t> </a:t>
            </a:r>
            <a:r>
              <a:rPr sz="1600" b="1" i="1" dirty="0">
                <a:solidFill>
                  <a:srgbClr val="03045F"/>
                </a:solidFill>
                <a:latin typeface="Calibri"/>
                <a:cs typeface="Calibri"/>
              </a:rPr>
              <a:t>+</a:t>
            </a:r>
            <a:r>
              <a:rPr sz="1600" b="1" i="1" spc="-45" dirty="0">
                <a:solidFill>
                  <a:srgbClr val="03045F"/>
                </a:solidFill>
                <a:latin typeface="Calibri"/>
                <a:cs typeface="Calibri"/>
              </a:rPr>
              <a:t> </a:t>
            </a:r>
            <a:r>
              <a:rPr sz="1600" b="1" i="1" spc="-10" dirty="0">
                <a:solidFill>
                  <a:srgbClr val="03045F"/>
                </a:solidFill>
                <a:latin typeface="Calibri"/>
                <a:cs typeface="Calibri"/>
              </a:rPr>
              <a:t>Households)!</a:t>
            </a:r>
            <a:endParaRPr sz="1600">
              <a:latin typeface="Calibri"/>
              <a:cs typeface="Calibri"/>
            </a:endParaRPr>
          </a:p>
          <a:p>
            <a:pPr marL="233045" marR="223520" algn="ctr">
              <a:lnSpc>
                <a:spcPct val="100000"/>
              </a:lnSpc>
              <a:spcBef>
                <a:spcPts val="1920"/>
              </a:spcBef>
            </a:pPr>
            <a:r>
              <a:rPr sz="1600" b="1" i="1" spc="-25" dirty="0">
                <a:solidFill>
                  <a:srgbClr val="03045F"/>
                </a:solidFill>
                <a:latin typeface="Calibri"/>
                <a:cs typeface="Calibri"/>
              </a:rPr>
              <a:t>Your</a:t>
            </a:r>
            <a:r>
              <a:rPr sz="1600" b="1" i="1" spc="-40" dirty="0">
                <a:solidFill>
                  <a:srgbClr val="03045F"/>
                </a:solidFill>
                <a:latin typeface="Calibri"/>
                <a:cs typeface="Calibri"/>
              </a:rPr>
              <a:t> </a:t>
            </a:r>
            <a:r>
              <a:rPr sz="1600" b="1" i="1" dirty="0">
                <a:solidFill>
                  <a:srgbClr val="03045F"/>
                </a:solidFill>
                <a:latin typeface="Calibri"/>
                <a:cs typeface="Calibri"/>
              </a:rPr>
              <a:t>message</a:t>
            </a:r>
            <a:r>
              <a:rPr sz="1600" b="1" i="1" spc="-20" dirty="0">
                <a:solidFill>
                  <a:srgbClr val="03045F"/>
                </a:solidFill>
                <a:latin typeface="Calibri"/>
                <a:cs typeface="Calibri"/>
              </a:rPr>
              <a:t> </a:t>
            </a:r>
            <a:r>
              <a:rPr sz="1600" b="1" i="1" dirty="0">
                <a:solidFill>
                  <a:srgbClr val="03045F"/>
                </a:solidFill>
                <a:latin typeface="Calibri"/>
                <a:cs typeface="Calibri"/>
              </a:rPr>
              <a:t>will</a:t>
            </a:r>
            <a:r>
              <a:rPr sz="1600" b="1" i="1" spc="-75" dirty="0">
                <a:solidFill>
                  <a:srgbClr val="03045F"/>
                </a:solidFill>
                <a:latin typeface="Calibri"/>
                <a:cs typeface="Calibri"/>
              </a:rPr>
              <a:t> </a:t>
            </a:r>
            <a:r>
              <a:rPr sz="1600" b="1" i="1" spc="-25" dirty="0">
                <a:solidFill>
                  <a:srgbClr val="03045F"/>
                </a:solidFill>
                <a:latin typeface="Calibri"/>
                <a:cs typeface="Calibri"/>
              </a:rPr>
              <a:t>be </a:t>
            </a:r>
            <a:r>
              <a:rPr sz="1600" b="1" i="1" dirty="0">
                <a:solidFill>
                  <a:srgbClr val="03045F"/>
                </a:solidFill>
                <a:latin typeface="Calibri"/>
                <a:cs typeface="Calibri"/>
              </a:rPr>
              <a:t>served</a:t>
            </a:r>
            <a:r>
              <a:rPr sz="1600" b="1" i="1" spc="-20" dirty="0">
                <a:solidFill>
                  <a:srgbClr val="03045F"/>
                </a:solidFill>
                <a:latin typeface="Calibri"/>
                <a:cs typeface="Calibri"/>
              </a:rPr>
              <a:t> </a:t>
            </a:r>
            <a:r>
              <a:rPr sz="1600" b="1" i="1" dirty="0">
                <a:solidFill>
                  <a:srgbClr val="03045F"/>
                </a:solidFill>
                <a:latin typeface="Calibri"/>
                <a:cs typeface="Calibri"/>
              </a:rPr>
              <a:t>on</a:t>
            </a:r>
            <a:r>
              <a:rPr sz="1600" b="1" i="1" spc="-20" dirty="0">
                <a:solidFill>
                  <a:srgbClr val="03045F"/>
                </a:solidFill>
                <a:latin typeface="Calibri"/>
                <a:cs typeface="Calibri"/>
              </a:rPr>
              <a:t> Dish, DirectTV,</a:t>
            </a:r>
            <a:r>
              <a:rPr sz="1600" b="1" i="1" spc="-25" dirty="0">
                <a:solidFill>
                  <a:srgbClr val="03045F"/>
                </a:solidFill>
                <a:latin typeface="Calibri"/>
                <a:cs typeface="Calibri"/>
              </a:rPr>
              <a:t> </a:t>
            </a:r>
            <a:r>
              <a:rPr sz="1600" b="1" i="1" dirty="0">
                <a:solidFill>
                  <a:srgbClr val="03045F"/>
                </a:solidFill>
                <a:latin typeface="Calibri"/>
                <a:cs typeface="Calibri"/>
              </a:rPr>
              <a:t>40 +</a:t>
            </a:r>
            <a:r>
              <a:rPr sz="1600" b="1" i="1" spc="-15" dirty="0">
                <a:solidFill>
                  <a:srgbClr val="03045F"/>
                </a:solidFill>
                <a:latin typeface="Calibri"/>
                <a:cs typeface="Calibri"/>
              </a:rPr>
              <a:t> </a:t>
            </a:r>
            <a:r>
              <a:rPr sz="1600" b="1" i="1" spc="-20" dirty="0">
                <a:solidFill>
                  <a:srgbClr val="03045F"/>
                </a:solidFill>
                <a:latin typeface="Calibri"/>
                <a:cs typeface="Calibri"/>
              </a:rPr>
              <a:t>cable </a:t>
            </a:r>
            <a:r>
              <a:rPr sz="1600" b="1" i="1" dirty="0">
                <a:solidFill>
                  <a:srgbClr val="03045F"/>
                </a:solidFill>
                <a:latin typeface="Calibri"/>
                <a:cs typeface="Calibri"/>
              </a:rPr>
              <a:t>companies,</a:t>
            </a:r>
            <a:r>
              <a:rPr sz="1600" b="1" i="1" spc="-35" dirty="0">
                <a:solidFill>
                  <a:srgbClr val="03045F"/>
                </a:solidFill>
                <a:latin typeface="Calibri"/>
                <a:cs typeface="Calibri"/>
              </a:rPr>
              <a:t> </a:t>
            </a:r>
            <a:r>
              <a:rPr sz="1600" b="1" i="1" dirty="0">
                <a:solidFill>
                  <a:srgbClr val="03045F"/>
                </a:solidFill>
                <a:latin typeface="Calibri"/>
                <a:cs typeface="Calibri"/>
              </a:rPr>
              <a:t>and</a:t>
            </a:r>
            <a:r>
              <a:rPr sz="1600" b="1" i="1" spc="-50" dirty="0">
                <a:solidFill>
                  <a:srgbClr val="03045F"/>
                </a:solidFill>
                <a:latin typeface="Calibri"/>
                <a:cs typeface="Calibri"/>
              </a:rPr>
              <a:t> </a:t>
            </a:r>
            <a:r>
              <a:rPr sz="1600" b="1" i="1" spc="-20" dirty="0">
                <a:solidFill>
                  <a:srgbClr val="03045F"/>
                </a:solidFill>
                <a:latin typeface="Calibri"/>
                <a:cs typeface="Calibri"/>
              </a:rPr>
              <a:t>over </a:t>
            </a:r>
            <a:r>
              <a:rPr sz="1600" b="1" i="1" dirty="0">
                <a:solidFill>
                  <a:srgbClr val="03045F"/>
                </a:solidFill>
                <a:latin typeface="Calibri"/>
                <a:cs typeface="Calibri"/>
              </a:rPr>
              <a:t>the</a:t>
            </a:r>
            <a:r>
              <a:rPr sz="1600" b="1" i="1" spc="-35" dirty="0">
                <a:solidFill>
                  <a:srgbClr val="03045F"/>
                </a:solidFill>
                <a:latin typeface="Calibri"/>
                <a:cs typeface="Calibri"/>
              </a:rPr>
              <a:t> </a:t>
            </a:r>
            <a:r>
              <a:rPr sz="1600" b="1" i="1" spc="-20" dirty="0">
                <a:solidFill>
                  <a:srgbClr val="03045F"/>
                </a:solidFill>
                <a:latin typeface="Calibri"/>
                <a:cs typeface="Calibri"/>
              </a:rPr>
              <a:t>air!</a:t>
            </a:r>
            <a:endParaRPr sz="1600">
              <a:latin typeface="Calibri"/>
              <a:cs typeface="Calibri"/>
            </a:endParaRPr>
          </a:p>
          <a:p>
            <a:pPr marL="141605" marR="132080" algn="ctr">
              <a:lnSpc>
                <a:spcPct val="100000"/>
              </a:lnSpc>
              <a:spcBef>
                <a:spcPts val="1920"/>
              </a:spcBef>
            </a:pPr>
            <a:r>
              <a:rPr sz="1600" b="1" i="1" dirty="0">
                <a:solidFill>
                  <a:srgbClr val="03045F"/>
                </a:solidFill>
                <a:latin typeface="Calibri"/>
                <a:cs typeface="Calibri"/>
              </a:rPr>
              <a:t>As</a:t>
            </a:r>
            <a:r>
              <a:rPr sz="1600" b="1" i="1" spc="-30" dirty="0">
                <a:solidFill>
                  <a:srgbClr val="03045F"/>
                </a:solidFill>
                <a:latin typeface="Calibri"/>
                <a:cs typeface="Calibri"/>
              </a:rPr>
              <a:t> </a:t>
            </a:r>
            <a:r>
              <a:rPr sz="1600" b="1" i="1" dirty="0">
                <a:solidFill>
                  <a:srgbClr val="03045F"/>
                </a:solidFill>
                <a:latin typeface="Calibri"/>
                <a:cs typeface="Calibri"/>
              </a:rPr>
              <a:t>the</a:t>
            </a:r>
            <a:r>
              <a:rPr sz="1600" b="1" i="1" spc="-30" dirty="0">
                <a:solidFill>
                  <a:srgbClr val="03045F"/>
                </a:solidFill>
                <a:latin typeface="Calibri"/>
                <a:cs typeface="Calibri"/>
              </a:rPr>
              <a:t> </a:t>
            </a:r>
            <a:r>
              <a:rPr sz="1600" b="1" i="1" dirty="0">
                <a:solidFill>
                  <a:srgbClr val="03045F"/>
                </a:solidFill>
                <a:latin typeface="Calibri"/>
                <a:cs typeface="Calibri"/>
              </a:rPr>
              <a:t>only</a:t>
            </a:r>
            <a:r>
              <a:rPr sz="1600" b="1" i="1" spc="-20" dirty="0">
                <a:solidFill>
                  <a:srgbClr val="03045F"/>
                </a:solidFill>
                <a:latin typeface="Calibri"/>
                <a:cs typeface="Calibri"/>
              </a:rPr>
              <a:t> </a:t>
            </a:r>
            <a:r>
              <a:rPr sz="1600" b="1" i="1" dirty="0">
                <a:solidFill>
                  <a:srgbClr val="03045F"/>
                </a:solidFill>
                <a:latin typeface="Calibri"/>
                <a:cs typeface="Calibri"/>
              </a:rPr>
              <a:t>full</a:t>
            </a:r>
            <a:r>
              <a:rPr sz="1600" b="1" i="1" spc="-30" dirty="0">
                <a:solidFill>
                  <a:srgbClr val="03045F"/>
                </a:solidFill>
                <a:latin typeface="Calibri"/>
                <a:cs typeface="Calibri"/>
              </a:rPr>
              <a:t> </a:t>
            </a:r>
            <a:r>
              <a:rPr sz="1600" b="1" i="1" spc="-20" dirty="0">
                <a:solidFill>
                  <a:srgbClr val="03045F"/>
                </a:solidFill>
                <a:latin typeface="Calibri"/>
                <a:cs typeface="Calibri"/>
              </a:rPr>
              <a:t>power </a:t>
            </a:r>
            <a:r>
              <a:rPr sz="1600" b="1" i="1" dirty="0">
                <a:solidFill>
                  <a:srgbClr val="03045F"/>
                </a:solidFill>
                <a:latin typeface="Calibri"/>
                <a:cs typeface="Calibri"/>
              </a:rPr>
              <a:t>broadcast</a:t>
            </a:r>
            <a:r>
              <a:rPr sz="1600" b="1" i="1" spc="-15" dirty="0">
                <a:solidFill>
                  <a:srgbClr val="03045F"/>
                </a:solidFill>
                <a:latin typeface="Calibri"/>
                <a:cs typeface="Calibri"/>
              </a:rPr>
              <a:t> </a:t>
            </a:r>
            <a:r>
              <a:rPr sz="1600" b="1" i="1" dirty="0">
                <a:solidFill>
                  <a:srgbClr val="03045F"/>
                </a:solidFill>
                <a:latin typeface="Calibri"/>
                <a:cs typeface="Calibri"/>
              </a:rPr>
              <a:t>TV</a:t>
            </a:r>
            <a:r>
              <a:rPr sz="1600" b="1" i="1" spc="-55" dirty="0">
                <a:solidFill>
                  <a:srgbClr val="03045F"/>
                </a:solidFill>
                <a:latin typeface="Calibri"/>
                <a:cs typeface="Calibri"/>
              </a:rPr>
              <a:t> </a:t>
            </a:r>
            <a:r>
              <a:rPr sz="1600" b="1" i="1" spc="-10" dirty="0">
                <a:solidFill>
                  <a:srgbClr val="03045F"/>
                </a:solidFill>
                <a:latin typeface="Calibri"/>
                <a:cs typeface="Calibri"/>
              </a:rPr>
              <a:t>station</a:t>
            </a:r>
            <a:r>
              <a:rPr sz="1600" b="1" i="1" spc="-45" dirty="0">
                <a:solidFill>
                  <a:srgbClr val="03045F"/>
                </a:solidFill>
                <a:latin typeface="Calibri"/>
                <a:cs typeface="Calibri"/>
              </a:rPr>
              <a:t> </a:t>
            </a:r>
            <a:r>
              <a:rPr sz="1600" b="1" i="1" spc="-25" dirty="0">
                <a:solidFill>
                  <a:srgbClr val="03045F"/>
                </a:solidFill>
                <a:latin typeface="Calibri"/>
                <a:cs typeface="Calibri"/>
              </a:rPr>
              <a:t>in </a:t>
            </a:r>
            <a:r>
              <a:rPr sz="1600" b="1" i="1" dirty="0">
                <a:solidFill>
                  <a:srgbClr val="03045F"/>
                </a:solidFill>
                <a:latin typeface="Calibri"/>
                <a:cs typeface="Calibri"/>
              </a:rPr>
              <a:t>the</a:t>
            </a:r>
            <a:r>
              <a:rPr sz="1600" b="1" i="1" spc="-35" dirty="0">
                <a:solidFill>
                  <a:srgbClr val="03045F"/>
                </a:solidFill>
                <a:latin typeface="Calibri"/>
                <a:cs typeface="Calibri"/>
              </a:rPr>
              <a:t> </a:t>
            </a:r>
            <a:r>
              <a:rPr sz="1600" b="1" i="1" spc="-10" dirty="0">
                <a:solidFill>
                  <a:srgbClr val="03045F"/>
                </a:solidFill>
                <a:latin typeface="Calibri"/>
                <a:cs typeface="Calibri"/>
              </a:rPr>
              <a:t>market,</a:t>
            </a:r>
            <a:r>
              <a:rPr sz="1600" b="1" i="1" spc="-20" dirty="0">
                <a:solidFill>
                  <a:srgbClr val="03045F"/>
                </a:solidFill>
                <a:latin typeface="Calibri"/>
                <a:cs typeface="Calibri"/>
              </a:rPr>
              <a:t> </a:t>
            </a:r>
            <a:r>
              <a:rPr sz="1600" b="1" i="1" dirty="0">
                <a:solidFill>
                  <a:srgbClr val="03045F"/>
                </a:solidFill>
                <a:latin typeface="Calibri"/>
                <a:cs typeface="Calibri"/>
              </a:rPr>
              <a:t>we</a:t>
            </a:r>
            <a:r>
              <a:rPr sz="1600" b="1" i="1" spc="-30" dirty="0">
                <a:solidFill>
                  <a:srgbClr val="03045F"/>
                </a:solidFill>
                <a:latin typeface="Calibri"/>
                <a:cs typeface="Calibri"/>
              </a:rPr>
              <a:t> </a:t>
            </a:r>
            <a:r>
              <a:rPr sz="1600" b="1" i="1" spc="-25" dirty="0">
                <a:solidFill>
                  <a:srgbClr val="03045F"/>
                </a:solidFill>
                <a:latin typeface="Calibri"/>
                <a:cs typeface="Calibri"/>
              </a:rPr>
              <a:t>can </a:t>
            </a:r>
            <a:r>
              <a:rPr sz="1600" b="1" i="1" dirty="0">
                <a:solidFill>
                  <a:srgbClr val="03045F"/>
                </a:solidFill>
                <a:latin typeface="Calibri"/>
                <a:cs typeface="Calibri"/>
              </a:rPr>
              <a:t>amplify</a:t>
            </a:r>
            <a:r>
              <a:rPr sz="1600" b="1" i="1" spc="-40" dirty="0">
                <a:solidFill>
                  <a:srgbClr val="03045F"/>
                </a:solidFill>
                <a:latin typeface="Calibri"/>
                <a:cs typeface="Calibri"/>
              </a:rPr>
              <a:t> </a:t>
            </a:r>
            <a:r>
              <a:rPr sz="1600" b="1" i="1" dirty="0">
                <a:solidFill>
                  <a:srgbClr val="03045F"/>
                </a:solidFill>
                <a:latin typeface="Calibri"/>
                <a:cs typeface="Calibri"/>
              </a:rPr>
              <a:t>your</a:t>
            </a:r>
            <a:r>
              <a:rPr sz="1600" b="1" i="1" spc="-40" dirty="0">
                <a:solidFill>
                  <a:srgbClr val="03045F"/>
                </a:solidFill>
                <a:latin typeface="Calibri"/>
                <a:cs typeface="Calibri"/>
              </a:rPr>
              <a:t> </a:t>
            </a:r>
            <a:r>
              <a:rPr sz="1600" b="1" i="1" spc="-10" dirty="0">
                <a:solidFill>
                  <a:srgbClr val="03045F"/>
                </a:solidFill>
                <a:latin typeface="Calibri"/>
                <a:cs typeface="Calibri"/>
              </a:rPr>
              <a:t>message </a:t>
            </a:r>
            <a:r>
              <a:rPr sz="1600" b="1" i="1" dirty="0">
                <a:solidFill>
                  <a:srgbClr val="03045F"/>
                </a:solidFill>
                <a:latin typeface="Calibri"/>
                <a:cs typeface="Calibri"/>
              </a:rPr>
              <a:t>maximizing</a:t>
            </a:r>
            <a:r>
              <a:rPr sz="1600" b="1" i="1" spc="-50" dirty="0">
                <a:solidFill>
                  <a:srgbClr val="03045F"/>
                </a:solidFill>
                <a:latin typeface="Calibri"/>
                <a:cs typeface="Calibri"/>
              </a:rPr>
              <a:t> </a:t>
            </a:r>
            <a:r>
              <a:rPr sz="1600" b="1" i="1" spc="-20" dirty="0">
                <a:solidFill>
                  <a:srgbClr val="03045F"/>
                </a:solidFill>
                <a:latin typeface="Calibri"/>
                <a:cs typeface="Calibri"/>
              </a:rPr>
              <a:t>your </a:t>
            </a:r>
            <a:r>
              <a:rPr sz="1600" b="1" i="1" spc="-10" dirty="0">
                <a:solidFill>
                  <a:srgbClr val="03045F"/>
                </a:solidFill>
                <a:latin typeface="Calibri"/>
                <a:cs typeface="Calibri"/>
              </a:rPr>
              <a:t>marketing</a:t>
            </a:r>
            <a:r>
              <a:rPr sz="1600" b="1" i="1" spc="-35" dirty="0">
                <a:solidFill>
                  <a:srgbClr val="03045F"/>
                </a:solidFill>
                <a:latin typeface="Calibri"/>
                <a:cs typeface="Calibri"/>
              </a:rPr>
              <a:t> </a:t>
            </a:r>
            <a:r>
              <a:rPr sz="1600" b="1" i="1" spc="-10" dirty="0">
                <a:solidFill>
                  <a:srgbClr val="03045F"/>
                </a:solidFill>
                <a:latin typeface="Calibri"/>
                <a:cs typeface="Calibri"/>
              </a:rPr>
              <a:t>investment!</a:t>
            </a:r>
            <a:endParaRPr sz="1600">
              <a:latin typeface="Calibri"/>
              <a:cs typeface="Calibri"/>
            </a:endParaRPr>
          </a:p>
        </p:txBody>
      </p:sp>
      <p:sp>
        <p:nvSpPr>
          <p:cNvPr id="28" name="object 28"/>
          <p:cNvSpPr txBox="1">
            <a:spLocks noGrp="1"/>
          </p:cNvSpPr>
          <p:nvPr>
            <p:ph type="title"/>
          </p:nvPr>
        </p:nvSpPr>
        <p:spPr>
          <a:xfrm>
            <a:off x="9546081" y="153415"/>
            <a:ext cx="227901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rPr>
              <a:t>BROADCAST</a:t>
            </a:r>
            <a:r>
              <a:rPr sz="1800" b="1" spc="-20" dirty="0">
                <a:solidFill>
                  <a:srgbClr val="FFFFFF"/>
                </a:solidFill>
              </a:rPr>
              <a:t> </a:t>
            </a:r>
            <a:r>
              <a:rPr sz="1800" b="1" spc="-10" dirty="0">
                <a:solidFill>
                  <a:srgbClr val="FFFFFF"/>
                </a:solidFill>
              </a:rPr>
              <a:t>COVERAGE</a:t>
            </a:r>
            <a:endParaRPr sz="1800"/>
          </a:p>
        </p:txBody>
      </p:sp>
      <p:pic>
        <p:nvPicPr>
          <p:cNvPr id="29" name="object 29"/>
          <p:cNvPicPr/>
          <p:nvPr/>
        </p:nvPicPr>
        <p:blipFill>
          <a:blip r:embed="rId9" cstate="print"/>
          <a:stretch>
            <a:fillRect/>
          </a:stretch>
        </p:blipFill>
        <p:spPr>
          <a:xfrm>
            <a:off x="166115" y="6301740"/>
            <a:ext cx="848868" cy="422148"/>
          </a:xfrm>
          <a:prstGeom prst="rect">
            <a:avLst/>
          </a:prstGeom>
        </p:spPr>
      </p:pic>
      <p:sp>
        <p:nvSpPr>
          <p:cNvPr id="30" name="object 30"/>
          <p:cNvSpPr txBox="1"/>
          <p:nvPr/>
        </p:nvSpPr>
        <p:spPr>
          <a:xfrm>
            <a:off x="455472" y="5874523"/>
            <a:ext cx="250825" cy="151130"/>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D9D9D9"/>
                </a:solidFill>
                <a:latin typeface="Verdana"/>
                <a:cs typeface="Verdana"/>
              </a:rPr>
              <a:t>plan</a:t>
            </a:r>
            <a:endParaRPr sz="80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85" y="35305"/>
            <a:ext cx="12176760" cy="6766559"/>
            <a:chOff x="-53085" y="35305"/>
            <a:chExt cx="12176760" cy="6766559"/>
          </a:xfrm>
        </p:grpSpPr>
        <p:pic>
          <p:nvPicPr>
            <p:cNvPr id="3" name="object 3"/>
            <p:cNvPicPr/>
            <p:nvPr/>
          </p:nvPicPr>
          <p:blipFill>
            <a:blip r:embed="rId2" cstate="print"/>
            <a:stretch>
              <a:fillRect/>
            </a:stretch>
          </p:blipFill>
          <p:spPr>
            <a:xfrm>
              <a:off x="1155191" y="108202"/>
              <a:ext cx="10902696" cy="6644638"/>
            </a:xfrm>
            <a:prstGeom prst="rect">
              <a:avLst/>
            </a:prstGeom>
          </p:spPr>
        </p:pic>
        <p:pic>
          <p:nvPicPr>
            <p:cNvPr id="4" name="object 4"/>
            <p:cNvPicPr/>
            <p:nvPr/>
          </p:nvPicPr>
          <p:blipFill>
            <a:blip r:embed="rId3" cstate="print"/>
            <a:stretch>
              <a:fillRect/>
            </a:stretch>
          </p:blipFill>
          <p:spPr>
            <a:xfrm>
              <a:off x="4090416" y="288035"/>
              <a:ext cx="5026151" cy="2894075"/>
            </a:xfrm>
            <a:prstGeom prst="rect">
              <a:avLst/>
            </a:prstGeom>
          </p:spPr>
        </p:pic>
        <p:sp>
          <p:nvSpPr>
            <p:cNvPr id="5" name="object 5"/>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1A5A77"/>
            </a:solidFill>
          </p:spPr>
          <p:txBody>
            <a:bodyPr wrap="square" lIns="0" tIns="0" rIns="0" bIns="0" rtlCol="0"/>
            <a:lstStyle/>
            <a:p>
              <a:endParaRPr/>
            </a:p>
          </p:txBody>
        </p:sp>
        <p:sp>
          <p:nvSpPr>
            <p:cNvPr id="6" name="object 6"/>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22789F"/>
              </a:solidFill>
            </a:ln>
          </p:spPr>
          <p:txBody>
            <a:bodyPr wrap="square" lIns="0" tIns="0" rIns="0" bIns="0" rtlCol="0"/>
            <a:lstStyle/>
            <a:p>
              <a:endParaRPr/>
            </a:p>
          </p:txBody>
        </p:sp>
        <p:sp>
          <p:nvSpPr>
            <p:cNvPr id="7" name="object 7"/>
            <p:cNvSpPr/>
            <p:nvPr/>
          </p:nvSpPr>
          <p:spPr>
            <a:xfrm>
              <a:off x="6728459" y="2744723"/>
              <a:ext cx="294640" cy="257810"/>
            </a:xfrm>
            <a:custGeom>
              <a:avLst/>
              <a:gdLst/>
              <a:ahLst/>
              <a:cxnLst/>
              <a:rect l="l" t="t" r="r" b="b"/>
              <a:pathLst>
                <a:path w="294640" h="257810">
                  <a:moveTo>
                    <a:pt x="294132" y="0"/>
                  </a:moveTo>
                  <a:lnTo>
                    <a:pt x="0" y="0"/>
                  </a:lnTo>
                  <a:lnTo>
                    <a:pt x="294132" y="257555"/>
                  </a:lnTo>
                  <a:lnTo>
                    <a:pt x="294132" y="0"/>
                  </a:lnTo>
                  <a:close/>
                </a:path>
              </a:pathLst>
            </a:custGeom>
            <a:solidFill>
              <a:srgbClr val="123B50"/>
            </a:solidFill>
          </p:spPr>
          <p:txBody>
            <a:bodyPr wrap="square" lIns="0" tIns="0" rIns="0" bIns="0" rtlCol="0"/>
            <a:lstStyle/>
            <a:p>
              <a:endParaRPr/>
            </a:p>
          </p:txBody>
        </p:sp>
      </p:grpSp>
      <p:sp>
        <p:nvSpPr>
          <p:cNvPr id="8" name="object 8"/>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9" name="object 9"/>
          <p:cNvGrpSpPr/>
          <p:nvPr/>
        </p:nvGrpSpPr>
        <p:grpSpPr>
          <a:xfrm>
            <a:off x="0" y="0"/>
            <a:ext cx="1161415" cy="6858000"/>
            <a:chOff x="0" y="0"/>
            <a:chExt cx="1161415" cy="6858000"/>
          </a:xfrm>
        </p:grpSpPr>
        <p:sp>
          <p:nvSpPr>
            <p:cNvPr id="10" name="object 10"/>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a:p>
          </p:txBody>
        </p:sp>
        <p:sp>
          <p:nvSpPr>
            <p:cNvPr id="11" name="object 11"/>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12" name="object 12"/>
            <p:cNvPicPr/>
            <p:nvPr/>
          </p:nvPicPr>
          <p:blipFill>
            <a:blip r:embed="rId4" cstate="print"/>
            <a:stretch>
              <a:fillRect/>
            </a:stretch>
          </p:blipFill>
          <p:spPr>
            <a:xfrm>
              <a:off x="333145" y="1943561"/>
              <a:ext cx="507600" cy="316820"/>
            </a:xfrm>
            <a:prstGeom prst="rect">
              <a:avLst/>
            </a:prstGeom>
          </p:spPr>
        </p:pic>
        <p:sp>
          <p:nvSpPr>
            <p:cNvPr id="13" name="object 13"/>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14" name="object 14"/>
            <p:cNvPicPr/>
            <p:nvPr/>
          </p:nvPicPr>
          <p:blipFill>
            <a:blip r:embed="rId5" cstate="print"/>
            <a:stretch>
              <a:fillRect/>
            </a:stretch>
          </p:blipFill>
          <p:spPr>
            <a:xfrm>
              <a:off x="546223" y="983754"/>
              <a:ext cx="96685" cy="96739"/>
            </a:xfrm>
            <a:prstGeom prst="rect">
              <a:avLst/>
            </a:prstGeom>
          </p:spPr>
        </p:pic>
        <p:sp>
          <p:nvSpPr>
            <p:cNvPr id="15" name="object 15"/>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16" name="object 16"/>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7" name="object 17"/>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8" name="object 18"/>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9" name="object 19"/>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20" name="object 20"/>
          <p:cNvGrpSpPr/>
          <p:nvPr/>
        </p:nvGrpSpPr>
        <p:grpSpPr>
          <a:xfrm>
            <a:off x="166115" y="688848"/>
            <a:ext cx="10441305" cy="6035040"/>
            <a:chOff x="166115" y="688848"/>
            <a:chExt cx="10441305" cy="6035040"/>
          </a:xfrm>
        </p:grpSpPr>
        <p:sp>
          <p:nvSpPr>
            <p:cNvPr id="21" name="object 21"/>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22" name="object 22"/>
            <p:cNvPicPr/>
            <p:nvPr/>
          </p:nvPicPr>
          <p:blipFill>
            <a:blip r:embed="rId6" cstate="print"/>
            <a:stretch>
              <a:fillRect/>
            </a:stretch>
          </p:blipFill>
          <p:spPr>
            <a:xfrm>
              <a:off x="1699260" y="6306312"/>
              <a:ext cx="114300" cy="211835"/>
            </a:xfrm>
            <a:prstGeom prst="rect">
              <a:avLst/>
            </a:prstGeom>
          </p:spPr>
        </p:pic>
        <p:sp>
          <p:nvSpPr>
            <p:cNvPr id="23" name="object 23"/>
            <p:cNvSpPr/>
            <p:nvPr/>
          </p:nvSpPr>
          <p:spPr>
            <a:xfrm>
              <a:off x="2185415" y="6234683"/>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24" name="object 24"/>
            <p:cNvPicPr/>
            <p:nvPr/>
          </p:nvPicPr>
          <p:blipFill>
            <a:blip r:embed="rId7" cstate="print"/>
            <a:stretch>
              <a:fillRect/>
            </a:stretch>
          </p:blipFill>
          <p:spPr>
            <a:xfrm>
              <a:off x="2321051" y="6310883"/>
              <a:ext cx="112775" cy="211836"/>
            </a:xfrm>
            <a:prstGeom prst="rect">
              <a:avLst/>
            </a:prstGeom>
          </p:spPr>
        </p:pic>
        <p:pic>
          <p:nvPicPr>
            <p:cNvPr id="25" name="object 25"/>
            <p:cNvPicPr/>
            <p:nvPr/>
          </p:nvPicPr>
          <p:blipFill>
            <a:blip r:embed="rId8" cstate="print"/>
            <a:stretch>
              <a:fillRect/>
            </a:stretch>
          </p:blipFill>
          <p:spPr>
            <a:xfrm>
              <a:off x="166115" y="6301739"/>
              <a:ext cx="848868" cy="422148"/>
            </a:xfrm>
            <a:prstGeom prst="rect">
              <a:avLst/>
            </a:prstGeom>
          </p:spPr>
        </p:pic>
        <p:pic>
          <p:nvPicPr>
            <p:cNvPr id="26" name="object 26"/>
            <p:cNvPicPr/>
            <p:nvPr/>
          </p:nvPicPr>
          <p:blipFill>
            <a:blip r:embed="rId9" cstate="print"/>
            <a:stretch>
              <a:fillRect/>
            </a:stretch>
          </p:blipFill>
          <p:spPr>
            <a:xfrm>
              <a:off x="2706623" y="1822704"/>
              <a:ext cx="7900416" cy="3846576"/>
            </a:xfrm>
            <a:prstGeom prst="rect">
              <a:avLst/>
            </a:prstGeom>
          </p:spPr>
        </p:pic>
        <p:pic>
          <p:nvPicPr>
            <p:cNvPr id="27" name="object 27"/>
            <p:cNvPicPr/>
            <p:nvPr/>
          </p:nvPicPr>
          <p:blipFill>
            <a:blip r:embed="rId10" cstate="print"/>
            <a:stretch>
              <a:fillRect/>
            </a:stretch>
          </p:blipFill>
          <p:spPr>
            <a:xfrm>
              <a:off x="3055620" y="5779007"/>
              <a:ext cx="7200900" cy="752856"/>
            </a:xfrm>
            <a:prstGeom prst="rect">
              <a:avLst/>
            </a:prstGeom>
          </p:spPr>
        </p:pic>
        <p:pic>
          <p:nvPicPr>
            <p:cNvPr id="28" name="object 28"/>
            <p:cNvPicPr/>
            <p:nvPr/>
          </p:nvPicPr>
          <p:blipFill>
            <a:blip r:embed="rId11" cstate="print"/>
            <a:stretch>
              <a:fillRect/>
            </a:stretch>
          </p:blipFill>
          <p:spPr>
            <a:xfrm>
              <a:off x="4194048" y="688848"/>
              <a:ext cx="4925567" cy="999743"/>
            </a:xfrm>
            <a:prstGeom prst="rect">
              <a:avLst/>
            </a:prstGeom>
          </p:spPr>
        </p:pic>
      </p:grpSp>
      <p:sp>
        <p:nvSpPr>
          <p:cNvPr id="29" name="object 29"/>
          <p:cNvSpPr txBox="1"/>
          <p:nvPr/>
        </p:nvSpPr>
        <p:spPr>
          <a:xfrm>
            <a:off x="455472" y="5874523"/>
            <a:ext cx="250825" cy="151130"/>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D9D9D9"/>
                </a:solidFill>
                <a:latin typeface="Verdana"/>
                <a:cs typeface="Verdana"/>
              </a:rPr>
              <a:t>plan</a:t>
            </a:r>
            <a:endParaRPr sz="80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85" y="35305"/>
            <a:ext cx="12176760" cy="6766559"/>
            <a:chOff x="-53085" y="35305"/>
            <a:chExt cx="12176760" cy="6766559"/>
          </a:xfrm>
        </p:grpSpPr>
        <p:pic>
          <p:nvPicPr>
            <p:cNvPr id="3" name="object 3"/>
            <p:cNvPicPr/>
            <p:nvPr/>
          </p:nvPicPr>
          <p:blipFill>
            <a:blip r:embed="rId2" cstate="print"/>
            <a:stretch>
              <a:fillRect/>
            </a:stretch>
          </p:blipFill>
          <p:spPr>
            <a:xfrm>
              <a:off x="1155191" y="108202"/>
              <a:ext cx="10902696" cy="6644638"/>
            </a:xfrm>
            <a:prstGeom prst="rect">
              <a:avLst/>
            </a:prstGeom>
          </p:spPr>
        </p:pic>
        <p:pic>
          <p:nvPicPr>
            <p:cNvPr id="4" name="object 4"/>
            <p:cNvPicPr/>
            <p:nvPr/>
          </p:nvPicPr>
          <p:blipFill>
            <a:blip r:embed="rId3" cstate="print"/>
            <a:stretch>
              <a:fillRect/>
            </a:stretch>
          </p:blipFill>
          <p:spPr>
            <a:xfrm>
              <a:off x="4090416" y="288035"/>
              <a:ext cx="5026151" cy="2894075"/>
            </a:xfrm>
            <a:prstGeom prst="rect">
              <a:avLst/>
            </a:prstGeom>
          </p:spPr>
        </p:pic>
        <p:sp>
          <p:nvSpPr>
            <p:cNvPr id="5" name="object 5"/>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1A5A77"/>
            </a:solidFill>
          </p:spPr>
          <p:txBody>
            <a:bodyPr wrap="square" lIns="0" tIns="0" rIns="0" bIns="0" rtlCol="0"/>
            <a:lstStyle/>
            <a:p>
              <a:endParaRPr/>
            </a:p>
          </p:txBody>
        </p:sp>
        <p:sp>
          <p:nvSpPr>
            <p:cNvPr id="6" name="object 6"/>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22789F"/>
              </a:solidFill>
            </a:ln>
          </p:spPr>
          <p:txBody>
            <a:bodyPr wrap="square" lIns="0" tIns="0" rIns="0" bIns="0" rtlCol="0"/>
            <a:lstStyle/>
            <a:p>
              <a:endParaRPr/>
            </a:p>
          </p:txBody>
        </p:sp>
        <p:sp>
          <p:nvSpPr>
            <p:cNvPr id="7" name="object 7"/>
            <p:cNvSpPr/>
            <p:nvPr/>
          </p:nvSpPr>
          <p:spPr>
            <a:xfrm>
              <a:off x="6728459" y="2744723"/>
              <a:ext cx="294640" cy="257810"/>
            </a:xfrm>
            <a:custGeom>
              <a:avLst/>
              <a:gdLst/>
              <a:ahLst/>
              <a:cxnLst/>
              <a:rect l="l" t="t" r="r" b="b"/>
              <a:pathLst>
                <a:path w="294640" h="257810">
                  <a:moveTo>
                    <a:pt x="294132" y="0"/>
                  </a:moveTo>
                  <a:lnTo>
                    <a:pt x="0" y="0"/>
                  </a:lnTo>
                  <a:lnTo>
                    <a:pt x="294132" y="257555"/>
                  </a:lnTo>
                  <a:lnTo>
                    <a:pt x="294132" y="0"/>
                  </a:lnTo>
                  <a:close/>
                </a:path>
              </a:pathLst>
            </a:custGeom>
            <a:solidFill>
              <a:srgbClr val="123B50"/>
            </a:solidFill>
          </p:spPr>
          <p:txBody>
            <a:bodyPr wrap="square" lIns="0" tIns="0" rIns="0" bIns="0" rtlCol="0"/>
            <a:lstStyle/>
            <a:p>
              <a:endParaRPr/>
            </a:p>
          </p:txBody>
        </p:sp>
      </p:grpSp>
      <p:sp>
        <p:nvSpPr>
          <p:cNvPr id="8" name="object 8"/>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9" name="object 9"/>
          <p:cNvGrpSpPr/>
          <p:nvPr/>
        </p:nvGrpSpPr>
        <p:grpSpPr>
          <a:xfrm>
            <a:off x="0" y="0"/>
            <a:ext cx="1161415" cy="6858000"/>
            <a:chOff x="0" y="0"/>
            <a:chExt cx="1161415" cy="6858000"/>
          </a:xfrm>
        </p:grpSpPr>
        <p:sp>
          <p:nvSpPr>
            <p:cNvPr id="10" name="object 10"/>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dirty="0"/>
            </a:p>
          </p:txBody>
        </p:sp>
        <p:sp>
          <p:nvSpPr>
            <p:cNvPr id="11" name="object 11"/>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12" name="object 12"/>
            <p:cNvPicPr/>
            <p:nvPr/>
          </p:nvPicPr>
          <p:blipFill>
            <a:blip r:embed="rId4" cstate="print"/>
            <a:stretch>
              <a:fillRect/>
            </a:stretch>
          </p:blipFill>
          <p:spPr>
            <a:xfrm>
              <a:off x="333145" y="1943561"/>
              <a:ext cx="507600" cy="316820"/>
            </a:xfrm>
            <a:prstGeom prst="rect">
              <a:avLst/>
            </a:prstGeom>
          </p:spPr>
        </p:pic>
        <p:sp>
          <p:nvSpPr>
            <p:cNvPr id="13" name="object 13"/>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14" name="object 14"/>
            <p:cNvPicPr/>
            <p:nvPr/>
          </p:nvPicPr>
          <p:blipFill>
            <a:blip r:embed="rId5" cstate="print"/>
            <a:stretch>
              <a:fillRect/>
            </a:stretch>
          </p:blipFill>
          <p:spPr>
            <a:xfrm>
              <a:off x="546223" y="983754"/>
              <a:ext cx="96685" cy="96739"/>
            </a:xfrm>
            <a:prstGeom prst="rect">
              <a:avLst/>
            </a:prstGeom>
          </p:spPr>
        </p:pic>
        <p:sp>
          <p:nvSpPr>
            <p:cNvPr id="15" name="object 15"/>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16" name="object 16"/>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7" name="object 17"/>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8" name="object 18"/>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9" name="object 19"/>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20" name="object 20"/>
          <p:cNvGrpSpPr/>
          <p:nvPr/>
        </p:nvGrpSpPr>
        <p:grpSpPr>
          <a:xfrm>
            <a:off x="1592580" y="85343"/>
            <a:ext cx="10465435" cy="6509384"/>
            <a:chOff x="1592580" y="85343"/>
            <a:chExt cx="10465435" cy="6509384"/>
          </a:xfrm>
        </p:grpSpPr>
        <p:sp>
          <p:nvSpPr>
            <p:cNvPr id="21" name="object 21"/>
            <p:cNvSpPr/>
            <p:nvPr/>
          </p:nvSpPr>
          <p:spPr>
            <a:xfrm>
              <a:off x="1592580" y="6239255"/>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22" name="object 22"/>
            <p:cNvPicPr/>
            <p:nvPr/>
          </p:nvPicPr>
          <p:blipFill>
            <a:blip r:embed="rId6" cstate="print"/>
            <a:stretch>
              <a:fillRect/>
            </a:stretch>
          </p:blipFill>
          <p:spPr>
            <a:xfrm>
              <a:off x="1699260" y="6306311"/>
              <a:ext cx="114300" cy="211835"/>
            </a:xfrm>
            <a:prstGeom prst="rect">
              <a:avLst/>
            </a:prstGeom>
          </p:spPr>
        </p:pic>
        <p:sp>
          <p:nvSpPr>
            <p:cNvPr id="23" name="object 23"/>
            <p:cNvSpPr/>
            <p:nvPr/>
          </p:nvSpPr>
          <p:spPr>
            <a:xfrm>
              <a:off x="2185416" y="6234684"/>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24" name="object 24"/>
            <p:cNvPicPr/>
            <p:nvPr/>
          </p:nvPicPr>
          <p:blipFill>
            <a:blip r:embed="rId7" cstate="print"/>
            <a:stretch>
              <a:fillRect/>
            </a:stretch>
          </p:blipFill>
          <p:spPr>
            <a:xfrm>
              <a:off x="2321052" y="6310884"/>
              <a:ext cx="112775" cy="211836"/>
            </a:xfrm>
            <a:prstGeom prst="rect">
              <a:avLst/>
            </a:prstGeom>
          </p:spPr>
        </p:pic>
        <p:sp>
          <p:nvSpPr>
            <p:cNvPr id="25" name="object 25"/>
            <p:cNvSpPr/>
            <p:nvPr/>
          </p:nvSpPr>
          <p:spPr>
            <a:xfrm>
              <a:off x="9313163" y="85343"/>
              <a:ext cx="2745105" cy="464820"/>
            </a:xfrm>
            <a:custGeom>
              <a:avLst/>
              <a:gdLst/>
              <a:ahLst/>
              <a:cxnLst/>
              <a:rect l="l" t="t" r="r" b="b"/>
              <a:pathLst>
                <a:path w="2745104" h="464820">
                  <a:moveTo>
                    <a:pt x="2744724" y="0"/>
                  </a:moveTo>
                  <a:lnTo>
                    <a:pt x="0" y="0"/>
                  </a:lnTo>
                  <a:lnTo>
                    <a:pt x="0" y="464819"/>
                  </a:lnTo>
                  <a:lnTo>
                    <a:pt x="2744724" y="464819"/>
                  </a:lnTo>
                  <a:lnTo>
                    <a:pt x="2744724" y="0"/>
                  </a:lnTo>
                  <a:close/>
                </a:path>
              </a:pathLst>
            </a:custGeom>
            <a:solidFill>
              <a:srgbClr val="001D57"/>
            </a:solidFill>
          </p:spPr>
          <p:txBody>
            <a:bodyPr wrap="square" lIns="0" tIns="0" rIns="0" bIns="0" rtlCol="0"/>
            <a:lstStyle/>
            <a:p>
              <a:endParaRPr/>
            </a:p>
          </p:txBody>
        </p:sp>
      </p:grpSp>
      <p:sp>
        <p:nvSpPr>
          <p:cNvPr id="26" name="object 26"/>
          <p:cNvSpPr txBox="1"/>
          <p:nvPr/>
        </p:nvSpPr>
        <p:spPr>
          <a:xfrm>
            <a:off x="9520173" y="153415"/>
            <a:ext cx="2332355" cy="299720"/>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FFFFFF"/>
                </a:solidFill>
                <a:latin typeface="Calibri"/>
                <a:cs typeface="Calibri"/>
              </a:rPr>
              <a:t>JULY</a:t>
            </a:r>
            <a:r>
              <a:rPr sz="1800" b="1" spc="-35" dirty="0">
                <a:solidFill>
                  <a:srgbClr val="FFFFFF"/>
                </a:solidFill>
                <a:latin typeface="Calibri"/>
                <a:cs typeface="Calibri"/>
              </a:rPr>
              <a:t> </a:t>
            </a:r>
            <a:r>
              <a:rPr sz="1800" b="1" dirty="0">
                <a:solidFill>
                  <a:srgbClr val="FFFFFF"/>
                </a:solidFill>
                <a:latin typeface="Calibri"/>
                <a:cs typeface="Calibri"/>
              </a:rPr>
              <a:t>2023</a:t>
            </a:r>
            <a:r>
              <a:rPr sz="1800" b="1" spc="-40" dirty="0">
                <a:solidFill>
                  <a:srgbClr val="FFFFFF"/>
                </a:solidFill>
                <a:latin typeface="Calibri"/>
                <a:cs typeface="Calibri"/>
              </a:rPr>
              <a:t> </a:t>
            </a:r>
            <a:r>
              <a:rPr sz="1800" b="1" dirty="0">
                <a:solidFill>
                  <a:srgbClr val="FFFFFF"/>
                </a:solidFill>
                <a:latin typeface="Calibri"/>
                <a:cs typeface="Calibri"/>
              </a:rPr>
              <a:t>ONLINE</a:t>
            </a:r>
            <a:r>
              <a:rPr sz="1800" b="1" spc="-35" dirty="0">
                <a:solidFill>
                  <a:srgbClr val="FFFFFF"/>
                </a:solidFill>
                <a:latin typeface="Calibri"/>
                <a:cs typeface="Calibri"/>
              </a:rPr>
              <a:t> </a:t>
            </a:r>
            <a:r>
              <a:rPr sz="1800" b="1" spc="-45" dirty="0">
                <a:solidFill>
                  <a:srgbClr val="FFFFFF"/>
                </a:solidFill>
                <a:latin typeface="Calibri"/>
                <a:cs typeface="Calibri"/>
              </a:rPr>
              <a:t>STATS</a:t>
            </a:r>
            <a:endParaRPr sz="1800">
              <a:latin typeface="Calibri"/>
              <a:cs typeface="Calibri"/>
            </a:endParaRPr>
          </a:p>
        </p:txBody>
      </p:sp>
      <p:grpSp>
        <p:nvGrpSpPr>
          <p:cNvPr id="27" name="object 27"/>
          <p:cNvGrpSpPr/>
          <p:nvPr/>
        </p:nvGrpSpPr>
        <p:grpSpPr>
          <a:xfrm>
            <a:off x="166115" y="605027"/>
            <a:ext cx="11770360" cy="6118860"/>
            <a:chOff x="166115" y="605027"/>
            <a:chExt cx="11770360" cy="6118860"/>
          </a:xfrm>
        </p:grpSpPr>
        <p:pic>
          <p:nvPicPr>
            <p:cNvPr id="28" name="object 28"/>
            <p:cNvPicPr/>
            <p:nvPr/>
          </p:nvPicPr>
          <p:blipFill>
            <a:blip r:embed="rId8" cstate="print"/>
            <a:stretch>
              <a:fillRect/>
            </a:stretch>
          </p:blipFill>
          <p:spPr>
            <a:xfrm>
              <a:off x="166115" y="6301739"/>
              <a:ext cx="848868" cy="422148"/>
            </a:xfrm>
            <a:prstGeom prst="rect">
              <a:avLst/>
            </a:prstGeom>
          </p:spPr>
        </p:pic>
        <p:pic>
          <p:nvPicPr>
            <p:cNvPr id="29" name="object 29"/>
            <p:cNvPicPr/>
            <p:nvPr/>
          </p:nvPicPr>
          <p:blipFill>
            <a:blip r:embed="rId9" cstate="print"/>
            <a:stretch>
              <a:fillRect/>
            </a:stretch>
          </p:blipFill>
          <p:spPr>
            <a:xfrm>
              <a:off x="1440179" y="605027"/>
              <a:ext cx="10495788" cy="5903976"/>
            </a:xfrm>
            <a:prstGeom prst="rect">
              <a:avLst/>
            </a:prstGeom>
          </p:spPr>
        </p:pic>
      </p:grpSp>
      <p:sp>
        <p:nvSpPr>
          <p:cNvPr id="30" name="object 30"/>
          <p:cNvSpPr txBox="1"/>
          <p:nvPr/>
        </p:nvSpPr>
        <p:spPr>
          <a:xfrm>
            <a:off x="455472" y="5874523"/>
            <a:ext cx="250825" cy="151130"/>
          </a:xfrm>
          <a:prstGeom prst="rect">
            <a:avLst/>
          </a:prstGeom>
        </p:spPr>
        <p:txBody>
          <a:bodyPr vert="horz" wrap="square" lIns="0" tIns="13335" rIns="0" bIns="0" rtlCol="0">
            <a:spAutoFit/>
          </a:bodyPr>
          <a:lstStyle/>
          <a:p>
            <a:pPr marL="12700">
              <a:lnSpc>
                <a:spcPct val="100000"/>
              </a:lnSpc>
              <a:spcBef>
                <a:spcPts val="105"/>
              </a:spcBef>
            </a:pPr>
            <a:r>
              <a:rPr sz="800" spc="-20" dirty="0">
                <a:solidFill>
                  <a:srgbClr val="D9D9D9"/>
                </a:solidFill>
                <a:latin typeface="Verdana"/>
                <a:cs typeface="Verdana"/>
              </a:rPr>
              <a:t>plan</a:t>
            </a:r>
            <a:endParaRPr sz="800">
              <a:latin typeface="Verdana"/>
              <a:cs typeface="Verdana"/>
            </a:endParaRPr>
          </a:p>
        </p:txBody>
      </p:sp>
      <p:sp>
        <p:nvSpPr>
          <p:cNvPr id="31" name="TextBox 30">
            <a:extLst>
              <a:ext uri="{FF2B5EF4-FFF2-40B4-BE49-F238E27FC236}">
                <a16:creationId xmlns:a16="http://schemas.microsoft.com/office/drawing/2014/main" id="{5B80FF89-167B-7FBC-66E5-EBC92A9EA1C8}"/>
              </a:ext>
            </a:extLst>
          </p:cNvPr>
          <p:cNvSpPr txBox="1"/>
          <p:nvPr/>
        </p:nvSpPr>
        <p:spPr>
          <a:xfrm>
            <a:off x="59124" y="106837"/>
            <a:ext cx="193255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Online marketing is starting to be even more important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85" y="35305"/>
            <a:ext cx="12176760" cy="6766559"/>
            <a:chOff x="-53085" y="35305"/>
            <a:chExt cx="12176760" cy="6766559"/>
          </a:xfrm>
        </p:grpSpPr>
        <p:pic>
          <p:nvPicPr>
            <p:cNvPr id="3" name="object 3"/>
            <p:cNvPicPr/>
            <p:nvPr/>
          </p:nvPicPr>
          <p:blipFill>
            <a:blip r:embed="rId2" cstate="print"/>
            <a:stretch>
              <a:fillRect/>
            </a:stretch>
          </p:blipFill>
          <p:spPr>
            <a:xfrm>
              <a:off x="1117091" y="85342"/>
              <a:ext cx="10940796" cy="6659878"/>
            </a:xfrm>
            <a:prstGeom prst="rect">
              <a:avLst/>
            </a:prstGeom>
          </p:spPr>
        </p:pic>
        <p:sp>
          <p:nvSpPr>
            <p:cNvPr id="4" name="object 4"/>
            <p:cNvSpPr/>
            <p:nvPr/>
          </p:nvSpPr>
          <p:spPr>
            <a:xfrm>
              <a:off x="7022592" y="82294"/>
              <a:ext cx="5074920" cy="6663055"/>
            </a:xfrm>
            <a:custGeom>
              <a:avLst/>
              <a:gdLst/>
              <a:ahLst/>
              <a:cxnLst/>
              <a:rect l="l" t="t" r="r" b="b"/>
              <a:pathLst>
                <a:path w="5074920" h="6663055">
                  <a:moveTo>
                    <a:pt x="5074920" y="0"/>
                  </a:moveTo>
                  <a:lnTo>
                    <a:pt x="0" y="0"/>
                  </a:lnTo>
                  <a:lnTo>
                    <a:pt x="0" y="6662928"/>
                  </a:lnTo>
                  <a:lnTo>
                    <a:pt x="5074920" y="6662928"/>
                  </a:lnTo>
                  <a:lnTo>
                    <a:pt x="5074920" y="0"/>
                  </a:lnTo>
                  <a:close/>
                </a:path>
              </a:pathLst>
            </a:custGeom>
            <a:solidFill>
              <a:srgbClr val="252525">
                <a:alpha val="94117"/>
              </a:srgbClr>
            </a:solidFill>
          </p:spPr>
          <p:txBody>
            <a:bodyPr wrap="square" lIns="0" tIns="0" rIns="0" bIns="0" rtlCol="0"/>
            <a:lstStyle/>
            <a:p>
              <a:endParaRPr/>
            </a:p>
          </p:txBody>
        </p:sp>
        <p:sp>
          <p:nvSpPr>
            <p:cNvPr id="5" name="object 5"/>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1A5A77"/>
            </a:solidFill>
          </p:spPr>
          <p:txBody>
            <a:bodyPr wrap="square" lIns="0" tIns="0" rIns="0" bIns="0" rtlCol="0"/>
            <a:lstStyle/>
            <a:p>
              <a:endParaRPr/>
            </a:p>
          </p:txBody>
        </p:sp>
        <p:sp>
          <p:nvSpPr>
            <p:cNvPr id="6" name="object 6"/>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22789F"/>
              </a:solidFill>
            </a:ln>
          </p:spPr>
          <p:txBody>
            <a:bodyPr wrap="square" lIns="0" tIns="0" rIns="0" bIns="0" rtlCol="0"/>
            <a:lstStyle/>
            <a:p>
              <a:endParaRPr/>
            </a:p>
          </p:txBody>
        </p:sp>
      </p:grpSp>
      <p:sp>
        <p:nvSpPr>
          <p:cNvPr id="7" name="object 7"/>
          <p:cNvSpPr txBox="1"/>
          <p:nvPr/>
        </p:nvSpPr>
        <p:spPr>
          <a:xfrm>
            <a:off x="6739128" y="1094232"/>
            <a:ext cx="5024755" cy="707390"/>
          </a:xfrm>
          <a:prstGeom prst="rect">
            <a:avLst/>
          </a:prstGeom>
          <a:solidFill>
            <a:srgbClr val="22789F"/>
          </a:solidFill>
        </p:spPr>
        <p:txBody>
          <a:bodyPr vert="horz" wrap="square" lIns="0" tIns="41910" rIns="0" bIns="0" rtlCol="0">
            <a:spAutoFit/>
          </a:bodyPr>
          <a:lstStyle/>
          <a:p>
            <a:pPr marL="91440">
              <a:lnSpc>
                <a:spcPct val="100000"/>
              </a:lnSpc>
              <a:spcBef>
                <a:spcPts val="330"/>
              </a:spcBef>
            </a:pPr>
            <a:r>
              <a:rPr sz="1600" b="1" spc="-75" dirty="0">
                <a:solidFill>
                  <a:srgbClr val="F9F8F8"/>
                </a:solidFill>
                <a:latin typeface="Tahoma"/>
                <a:cs typeface="Tahoma"/>
              </a:rPr>
              <a:t>Premium</a:t>
            </a:r>
            <a:r>
              <a:rPr sz="1600" b="1" spc="5" dirty="0">
                <a:solidFill>
                  <a:srgbClr val="F9F8F8"/>
                </a:solidFill>
                <a:latin typeface="Tahoma"/>
                <a:cs typeface="Tahoma"/>
              </a:rPr>
              <a:t> </a:t>
            </a:r>
            <a:r>
              <a:rPr sz="1600" b="1" spc="-175" dirty="0">
                <a:solidFill>
                  <a:srgbClr val="F9F8F8"/>
                </a:solidFill>
                <a:latin typeface="Tahoma"/>
                <a:cs typeface="Tahoma"/>
              </a:rPr>
              <a:t>OTT:</a:t>
            </a:r>
            <a:r>
              <a:rPr sz="1600" b="1" spc="20" dirty="0">
                <a:solidFill>
                  <a:srgbClr val="F9F8F8"/>
                </a:solidFill>
                <a:latin typeface="Tahoma"/>
                <a:cs typeface="Tahoma"/>
              </a:rPr>
              <a:t> </a:t>
            </a:r>
            <a:r>
              <a:rPr sz="1600" b="1" i="1" spc="-250" dirty="0">
                <a:solidFill>
                  <a:srgbClr val="F9F8F8"/>
                </a:solidFill>
                <a:latin typeface="Verdana"/>
                <a:cs typeface="Verdana"/>
              </a:rPr>
              <a:t>First</a:t>
            </a:r>
            <a:r>
              <a:rPr sz="1600" b="1" i="1" spc="-100" dirty="0">
                <a:solidFill>
                  <a:srgbClr val="F9F8F8"/>
                </a:solidFill>
                <a:latin typeface="Verdana"/>
                <a:cs typeface="Verdana"/>
              </a:rPr>
              <a:t> </a:t>
            </a:r>
            <a:r>
              <a:rPr sz="1600" b="1" i="1" spc="-245" dirty="0">
                <a:solidFill>
                  <a:srgbClr val="F9F8F8"/>
                </a:solidFill>
                <a:latin typeface="Verdana"/>
                <a:cs typeface="Verdana"/>
              </a:rPr>
              <a:t>Run</a:t>
            </a:r>
            <a:r>
              <a:rPr sz="1600" b="1" i="1" spc="-75" dirty="0">
                <a:solidFill>
                  <a:srgbClr val="F9F8F8"/>
                </a:solidFill>
                <a:latin typeface="Verdana"/>
                <a:cs typeface="Verdana"/>
              </a:rPr>
              <a:t> </a:t>
            </a:r>
            <a:r>
              <a:rPr sz="1600" b="1" i="1" spc="-114" dirty="0">
                <a:solidFill>
                  <a:srgbClr val="F9F8F8"/>
                </a:solidFill>
                <a:latin typeface="Verdana"/>
                <a:cs typeface="Verdana"/>
              </a:rPr>
              <a:t>On</a:t>
            </a:r>
            <a:r>
              <a:rPr sz="1600" b="1" i="1" spc="-80" dirty="0">
                <a:solidFill>
                  <a:srgbClr val="F9F8F8"/>
                </a:solidFill>
                <a:latin typeface="Verdana"/>
                <a:cs typeface="Verdana"/>
              </a:rPr>
              <a:t> </a:t>
            </a:r>
            <a:r>
              <a:rPr sz="1600" b="1" i="1" spc="-229" dirty="0">
                <a:solidFill>
                  <a:srgbClr val="F9F8F8"/>
                </a:solidFill>
                <a:latin typeface="Verdana"/>
                <a:cs typeface="Verdana"/>
              </a:rPr>
              <a:t>The</a:t>
            </a:r>
            <a:r>
              <a:rPr sz="1600" b="1" i="1" spc="-65" dirty="0">
                <a:solidFill>
                  <a:srgbClr val="F9F8F8"/>
                </a:solidFill>
                <a:latin typeface="Verdana"/>
                <a:cs typeface="Verdana"/>
              </a:rPr>
              <a:t> </a:t>
            </a:r>
            <a:r>
              <a:rPr sz="1600" b="1" i="1" spc="-225" dirty="0">
                <a:solidFill>
                  <a:srgbClr val="F9F8F8"/>
                </a:solidFill>
                <a:latin typeface="Verdana"/>
                <a:cs typeface="Verdana"/>
              </a:rPr>
              <a:t>Best</a:t>
            </a:r>
            <a:r>
              <a:rPr sz="1600" b="1" i="1" spc="-85" dirty="0">
                <a:solidFill>
                  <a:srgbClr val="F9F8F8"/>
                </a:solidFill>
                <a:latin typeface="Verdana"/>
                <a:cs typeface="Verdana"/>
              </a:rPr>
              <a:t> </a:t>
            </a:r>
            <a:r>
              <a:rPr sz="1600" b="1" i="1" spc="-10" dirty="0">
                <a:solidFill>
                  <a:srgbClr val="F9F8F8"/>
                </a:solidFill>
                <a:latin typeface="Verdana"/>
                <a:cs typeface="Verdana"/>
              </a:rPr>
              <a:t>Content</a:t>
            </a:r>
            <a:endParaRPr sz="1600">
              <a:latin typeface="Verdana"/>
              <a:cs typeface="Verdana"/>
            </a:endParaRPr>
          </a:p>
          <a:p>
            <a:pPr marL="548640" marR="163195">
              <a:lnSpc>
                <a:spcPct val="100000"/>
              </a:lnSpc>
              <a:spcBef>
                <a:spcPts val="5"/>
              </a:spcBef>
            </a:pPr>
            <a:r>
              <a:rPr sz="1200" b="1" spc="-185" dirty="0">
                <a:solidFill>
                  <a:srgbClr val="F9F8F8"/>
                </a:solidFill>
                <a:latin typeface="Tahoma"/>
                <a:cs typeface="Tahoma"/>
              </a:rPr>
              <a:t>100%</a:t>
            </a:r>
            <a:r>
              <a:rPr sz="1200" b="1" spc="10" dirty="0">
                <a:solidFill>
                  <a:srgbClr val="F9F8F8"/>
                </a:solidFill>
                <a:latin typeface="Tahoma"/>
                <a:cs typeface="Tahoma"/>
              </a:rPr>
              <a:t> </a:t>
            </a:r>
            <a:r>
              <a:rPr sz="1200" b="1" spc="-40" dirty="0">
                <a:solidFill>
                  <a:srgbClr val="F9F8F8"/>
                </a:solidFill>
                <a:latin typeface="Tahoma"/>
                <a:cs typeface="Tahoma"/>
              </a:rPr>
              <a:t>Direct</a:t>
            </a:r>
            <a:r>
              <a:rPr sz="1200" b="1" spc="-10" dirty="0">
                <a:solidFill>
                  <a:srgbClr val="F9F8F8"/>
                </a:solidFill>
                <a:latin typeface="Tahoma"/>
                <a:cs typeface="Tahoma"/>
              </a:rPr>
              <a:t> </a:t>
            </a:r>
            <a:r>
              <a:rPr sz="1200" b="1" dirty="0">
                <a:solidFill>
                  <a:srgbClr val="F9F8F8"/>
                </a:solidFill>
                <a:latin typeface="Tahoma"/>
                <a:cs typeface="Tahoma"/>
              </a:rPr>
              <a:t>Access</a:t>
            </a:r>
            <a:r>
              <a:rPr sz="1200" b="1" spc="-25" dirty="0">
                <a:solidFill>
                  <a:srgbClr val="F9F8F8"/>
                </a:solidFill>
                <a:latin typeface="Tahoma"/>
                <a:cs typeface="Tahoma"/>
              </a:rPr>
              <a:t> </a:t>
            </a:r>
            <a:r>
              <a:rPr sz="1200" b="1" spc="-45" dirty="0">
                <a:solidFill>
                  <a:srgbClr val="F9F8F8"/>
                </a:solidFill>
                <a:latin typeface="Tahoma"/>
                <a:cs typeface="Tahoma"/>
              </a:rPr>
              <a:t>Delivering</a:t>
            </a:r>
            <a:r>
              <a:rPr sz="1200" b="1" spc="-15" dirty="0">
                <a:solidFill>
                  <a:srgbClr val="F9F8F8"/>
                </a:solidFill>
                <a:latin typeface="Tahoma"/>
                <a:cs typeface="Tahoma"/>
              </a:rPr>
              <a:t> </a:t>
            </a:r>
            <a:r>
              <a:rPr sz="1200" b="1" spc="-50" dirty="0">
                <a:solidFill>
                  <a:srgbClr val="F9F8F8"/>
                </a:solidFill>
                <a:latin typeface="Tahoma"/>
                <a:cs typeface="Tahoma"/>
              </a:rPr>
              <a:t>Premium</a:t>
            </a:r>
            <a:r>
              <a:rPr sz="1200" b="1" spc="10" dirty="0">
                <a:solidFill>
                  <a:srgbClr val="F9F8F8"/>
                </a:solidFill>
                <a:latin typeface="Tahoma"/>
                <a:cs typeface="Tahoma"/>
              </a:rPr>
              <a:t> </a:t>
            </a:r>
            <a:r>
              <a:rPr sz="1200" b="1" spc="-10" dirty="0">
                <a:solidFill>
                  <a:srgbClr val="F9F8F8"/>
                </a:solidFill>
                <a:latin typeface="Tahoma"/>
                <a:cs typeface="Tahoma"/>
              </a:rPr>
              <a:t>Content,</a:t>
            </a:r>
            <a:r>
              <a:rPr sz="1200" b="1" spc="240" dirty="0">
                <a:solidFill>
                  <a:srgbClr val="F9F8F8"/>
                </a:solidFill>
                <a:latin typeface="Tahoma"/>
                <a:cs typeface="Tahoma"/>
              </a:rPr>
              <a:t> </a:t>
            </a:r>
            <a:r>
              <a:rPr sz="1200" b="1" spc="-40" dirty="0">
                <a:solidFill>
                  <a:srgbClr val="F9F8F8"/>
                </a:solidFill>
                <a:latin typeface="Tahoma"/>
                <a:cs typeface="Tahoma"/>
              </a:rPr>
              <a:t>Premium </a:t>
            </a:r>
            <a:r>
              <a:rPr sz="1200" b="1" dirty="0">
                <a:solidFill>
                  <a:srgbClr val="F9F8F8"/>
                </a:solidFill>
                <a:latin typeface="Tahoma"/>
                <a:cs typeface="Tahoma"/>
              </a:rPr>
              <a:t>Reach,</a:t>
            </a:r>
            <a:r>
              <a:rPr sz="1200" b="1" spc="-5" dirty="0">
                <a:solidFill>
                  <a:srgbClr val="F9F8F8"/>
                </a:solidFill>
                <a:latin typeface="Tahoma"/>
                <a:cs typeface="Tahoma"/>
              </a:rPr>
              <a:t> </a:t>
            </a:r>
            <a:r>
              <a:rPr sz="1200" b="1" spc="-60" dirty="0">
                <a:solidFill>
                  <a:srgbClr val="F9F8F8"/>
                </a:solidFill>
                <a:latin typeface="Tahoma"/>
                <a:cs typeface="Tahoma"/>
              </a:rPr>
              <a:t>Premium</a:t>
            </a:r>
            <a:r>
              <a:rPr sz="1200" b="1" dirty="0">
                <a:solidFill>
                  <a:srgbClr val="F9F8F8"/>
                </a:solidFill>
                <a:latin typeface="Tahoma"/>
                <a:cs typeface="Tahoma"/>
              </a:rPr>
              <a:t> </a:t>
            </a:r>
            <a:r>
              <a:rPr sz="1200" b="1" spc="-10" dirty="0">
                <a:solidFill>
                  <a:srgbClr val="F9F8F8"/>
                </a:solidFill>
                <a:latin typeface="Tahoma"/>
                <a:cs typeface="Tahoma"/>
              </a:rPr>
              <a:t>Reporting</a:t>
            </a:r>
            <a:endParaRPr sz="1200">
              <a:latin typeface="Tahoma"/>
              <a:cs typeface="Tahoma"/>
            </a:endParaRPr>
          </a:p>
        </p:txBody>
      </p:sp>
      <p:sp>
        <p:nvSpPr>
          <p:cNvPr id="8" name="object 8"/>
          <p:cNvSpPr txBox="1"/>
          <p:nvPr/>
        </p:nvSpPr>
        <p:spPr>
          <a:xfrm>
            <a:off x="10558271" y="181355"/>
            <a:ext cx="1408430" cy="338455"/>
          </a:xfrm>
          <a:prstGeom prst="rect">
            <a:avLst/>
          </a:prstGeom>
          <a:solidFill>
            <a:srgbClr val="22789F"/>
          </a:solidFill>
        </p:spPr>
        <p:txBody>
          <a:bodyPr vert="horz" wrap="square" lIns="0" tIns="41910" rIns="0" bIns="0" rtlCol="0">
            <a:spAutoFit/>
          </a:bodyPr>
          <a:lstStyle/>
          <a:p>
            <a:pPr marL="381635">
              <a:lnSpc>
                <a:spcPct val="100000"/>
              </a:lnSpc>
              <a:spcBef>
                <a:spcPts val="330"/>
              </a:spcBef>
            </a:pPr>
            <a:r>
              <a:rPr sz="1600" b="1" spc="-10" dirty="0">
                <a:solidFill>
                  <a:srgbClr val="F9F8F8"/>
                </a:solidFill>
                <a:latin typeface="Tahoma"/>
                <a:cs typeface="Tahoma"/>
              </a:rPr>
              <a:t>attract</a:t>
            </a:r>
            <a:endParaRPr sz="1600">
              <a:latin typeface="Tahoma"/>
              <a:cs typeface="Tahoma"/>
            </a:endParaRPr>
          </a:p>
        </p:txBody>
      </p:sp>
      <p:sp>
        <p:nvSpPr>
          <p:cNvPr id="9" name="object 9"/>
          <p:cNvSpPr/>
          <p:nvPr/>
        </p:nvSpPr>
        <p:spPr>
          <a:xfrm>
            <a:off x="1421891" y="1222247"/>
            <a:ext cx="4613275" cy="1193800"/>
          </a:xfrm>
          <a:custGeom>
            <a:avLst/>
            <a:gdLst/>
            <a:ahLst/>
            <a:cxnLst/>
            <a:rect l="l" t="t" r="r" b="b"/>
            <a:pathLst>
              <a:path w="4613275" h="1193800">
                <a:moveTo>
                  <a:pt x="4613148" y="0"/>
                </a:moveTo>
                <a:lnTo>
                  <a:pt x="0" y="0"/>
                </a:lnTo>
                <a:lnTo>
                  <a:pt x="0" y="1193291"/>
                </a:lnTo>
                <a:lnTo>
                  <a:pt x="4613148" y="1193291"/>
                </a:lnTo>
                <a:lnTo>
                  <a:pt x="4613148" y="0"/>
                </a:lnTo>
                <a:close/>
              </a:path>
            </a:pathLst>
          </a:custGeom>
          <a:solidFill>
            <a:srgbClr val="22789F"/>
          </a:solidFill>
        </p:spPr>
        <p:txBody>
          <a:bodyPr wrap="square" lIns="0" tIns="0" rIns="0" bIns="0" rtlCol="0"/>
          <a:lstStyle/>
          <a:p>
            <a:endParaRPr/>
          </a:p>
        </p:txBody>
      </p:sp>
      <p:sp>
        <p:nvSpPr>
          <p:cNvPr id="10" name="object 10"/>
          <p:cNvSpPr txBox="1"/>
          <p:nvPr/>
        </p:nvSpPr>
        <p:spPr>
          <a:xfrm>
            <a:off x="1572513" y="820419"/>
            <a:ext cx="2534920" cy="1778000"/>
          </a:xfrm>
          <a:prstGeom prst="rect">
            <a:avLst/>
          </a:prstGeom>
        </p:spPr>
        <p:txBody>
          <a:bodyPr vert="horz" wrap="square" lIns="0" tIns="12065" rIns="0" bIns="0" rtlCol="0">
            <a:spAutoFit/>
          </a:bodyPr>
          <a:lstStyle/>
          <a:p>
            <a:pPr marL="12700">
              <a:lnSpc>
                <a:spcPct val="100000"/>
              </a:lnSpc>
              <a:spcBef>
                <a:spcPts val="95"/>
              </a:spcBef>
            </a:pPr>
            <a:r>
              <a:rPr sz="11500" b="1" spc="-950" dirty="0">
                <a:solidFill>
                  <a:srgbClr val="FFFFFF"/>
                </a:solidFill>
                <a:latin typeface="Arial"/>
                <a:cs typeface="Arial"/>
              </a:rPr>
              <a:t>O</a:t>
            </a:r>
            <a:r>
              <a:rPr sz="11500" b="1" spc="-894" dirty="0">
                <a:solidFill>
                  <a:srgbClr val="FFFFFF"/>
                </a:solidFill>
                <a:latin typeface="Arial"/>
                <a:cs typeface="Arial"/>
              </a:rPr>
              <a:t>T</a:t>
            </a:r>
            <a:r>
              <a:rPr sz="11500" b="1" spc="-1500" dirty="0">
                <a:solidFill>
                  <a:srgbClr val="FFFFFF"/>
                </a:solidFill>
                <a:latin typeface="Arial"/>
                <a:cs typeface="Arial"/>
              </a:rPr>
              <a:t>T</a:t>
            </a:r>
            <a:endParaRPr sz="11500">
              <a:latin typeface="Arial"/>
              <a:cs typeface="Arial"/>
            </a:endParaRPr>
          </a:p>
        </p:txBody>
      </p:sp>
      <p:grpSp>
        <p:nvGrpSpPr>
          <p:cNvPr id="11" name="object 11"/>
          <p:cNvGrpSpPr/>
          <p:nvPr/>
        </p:nvGrpSpPr>
        <p:grpSpPr>
          <a:xfrm>
            <a:off x="6739128" y="1801367"/>
            <a:ext cx="3001010" cy="4535805"/>
            <a:chOff x="6739128" y="1801367"/>
            <a:chExt cx="3001010" cy="4535805"/>
          </a:xfrm>
        </p:grpSpPr>
        <p:sp>
          <p:nvSpPr>
            <p:cNvPr id="12" name="object 12"/>
            <p:cNvSpPr/>
            <p:nvPr/>
          </p:nvSpPr>
          <p:spPr>
            <a:xfrm>
              <a:off x="6739128" y="1801367"/>
              <a:ext cx="292735" cy="257810"/>
            </a:xfrm>
            <a:custGeom>
              <a:avLst/>
              <a:gdLst/>
              <a:ahLst/>
              <a:cxnLst/>
              <a:rect l="l" t="t" r="r" b="b"/>
              <a:pathLst>
                <a:path w="292734" h="257810">
                  <a:moveTo>
                    <a:pt x="292607" y="0"/>
                  </a:moveTo>
                  <a:lnTo>
                    <a:pt x="0" y="0"/>
                  </a:lnTo>
                  <a:lnTo>
                    <a:pt x="292607" y="257556"/>
                  </a:lnTo>
                  <a:lnTo>
                    <a:pt x="292607" y="0"/>
                  </a:lnTo>
                  <a:close/>
                </a:path>
              </a:pathLst>
            </a:custGeom>
            <a:solidFill>
              <a:srgbClr val="1A5A77"/>
            </a:solidFill>
          </p:spPr>
          <p:txBody>
            <a:bodyPr wrap="square" lIns="0" tIns="0" rIns="0" bIns="0" rtlCol="0"/>
            <a:lstStyle/>
            <a:p>
              <a:endParaRPr/>
            </a:p>
          </p:txBody>
        </p:sp>
        <p:pic>
          <p:nvPicPr>
            <p:cNvPr id="13" name="object 13"/>
            <p:cNvPicPr/>
            <p:nvPr/>
          </p:nvPicPr>
          <p:blipFill>
            <a:blip r:embed="rId3" cstate="print"/>
            <a:stretch>
              <a:fillRect/>
            </a:stretch>
          </p:blipFill>
          <p:spPr>
            <a:xfrm>
              <a:off x="9337377" y="5916941"/>
              <a:ext cx="217484" cy="248210"/>
            </a:xfrm>
            <a:prstGeom prst="rect">
              <a:avLst/>
            </a:prstGeom>
          </p:spPr>
        </p:pic>
        <p:sp>
          <p:nvSpPr>
            <p:cNvPr id="14" name="object 14"/>
            <p:cNvSpPr/>
            <p:nvPr/>
          </p:nvSpPr>
          <p:spPr>
            <a:xfrm>
              <a:off x="9154082" y="5749536"/>
              <a:ext cx="582930" cy="584200"/>
            </a:xfrm>
            <a:custGeom>
              <a:avLst/>
              <a:gdLst/>
              <a:ahLst/>
              <a:cxnLst/>
              <a:rect l="l" t="t" r="r" b="b"/>
              <a:pathLst>
                <a:path w="582929" h="584200">
                  <a:moveTo>
                    <a:pt x="578991" y="0"/>
                  </a:moveTo>
                  <a:lnTo>
                    <a:pt x="3853" y="0"/>
                  </a:lnTo>
                  <a:lnTo>
                    <a:pt x="0" y="3859"/>
                  </a:lnTo>
                  <a:lnTo>
                    <a:pt x="0" y="579999"/>
                  </a:lnTo>
                  <a:lnTo>
                    <a:pt x="3854" y="583862"/>
                  </a:lnTo>
                  <a:lnTo>
                    <a:pt x="578991" y="583862"/>
                  </a:lnTo>
                  <a:lnTo>
                    <a:pt x="582844" y="579999"/>
                  </a:lnTo>
                  <a:lnTo>
                    <a:pt x="582844" y="566615"/>
                  </a:lnTo>
                  <a:lnTo>
                    <a:pt x="17215" y="566615"/>
                  </a:lnTo>
                  <a:lnTo>
                    <a:pt x="17214" y="104415"/>
                  </a:lnTo>
                  <a:lnTo>
                    <a:pt x="582844" y="104415"/>
                  </a:lnTo>
                  <a:lnTo>
                    <a:pt x="582844" y="87170"/>
                  </a:lnTo>
                  <a:lnTo>
                    <a:pt x="17214" y="87170"/>
                  </a:lnTo>
                  <a:lnTo>
                    <a:pt x="17214" y="17245"/>
                  </a:lnTo>
                  <a:lnTo>
                    <a:pt x="582843" y="17245"/>
                  </a:lnTo>
                  <a:lnTo>
                    <a:pt x="582843" y="3859"/>
                  </a:lnTo>
                  <a:lnTo>
                    <a:pt x="578991" y="0"/>
                  </a:lnTo>
                  <a:close/>
                </a:path>
                <a:path w="582929" h="584200">
                  <a:moveTo>
                    <a:pt x="582844" y="104415"/>
                  </a:moveTo>
                  <a:lnTo>
                    <a:pt x="565629" y="104415"/>
                  </a:lnTo>
                  <a:lnTo>
                    <a:pt x="565629" y="566615"/>
                  </a:lnTo>
                  <a:lnTo>
                    <a:pt x="582844" y="566615"/>
                  </a:lnTo>
                  <a:lnTo>
                    <a:pt x="582844" y="104415"/>
                  </a:lnTo>
                  <a:close/>
                </a:path>
                <a:path w="582929" h="584200">
                  <a:moveTo>
                    <a:pt x="582843" y="17245"/>
                  </a:moveTo>
                  <a:lnTo>
                    <a:pt x="565629" y="17245"/>
                  </a:lnTo>
                  <a:lnTo>
                    <a:pt x="565629" y="87170"/>
                  </a:lnTo>
                  <a:lnTo>
                    <a:pt x="582844" y="87170"/>
                  </a:lnTo>
                  <a:lnTo>
                    <a:pt x="582843" y="17245"/>
                  </a:lnTo>
                  <a:close/>
                </a:path>
              </a:pathLst>
            </a:custGeom>
            <a:solidFill>
              <a:srgbClr val="FFFFFF"/>
            </a:solidFill>
          </p:spPr>
          <p:txBody>
            <a:bodyPr wrap="square" lIns="0" tIns="0" rIns="0" bIns="0" rtlCol="0"/>
            <a:lstStyle/>
            <a:p>
              <a:endParaRPr/>
            </a:p>
          </p:txBody>
        </p:sp>
        <p:sp>
          <p:nvSpPr>
            <p:cNvPr id="15" name="object 15"/>
            <p:cNvSpPr/>
            <p:nvPr/>
          </p:nvSpPr>
          <p:spPr>
            <a:xfrm>
              <a:off x="9154082" y="5749536"/>
              <a:ext cx="582930" cy="584200"/>
            </a:xfrm>
            <a:custGeom>
              <a:avLst/>
              <a:gdLst/>
              <a:ahLst/>
              <a:cxnLst/>
              <a:rect l="l" t="t" r="r" b="b"/>
              <a:pathLst>
                <a:path w="582929" h="584200">
                  <a:moveTo>
                    <a:pt x="574236" y="0"/>
                  </a:moveTo>
                  <a:lnTo>
                    <a:pt x="8607" y="0"/>
                  </a:lnTo>
                  <a:lnTo>
                    <a:pt x="3853" y="0"/>
                  </a:lnTo>
                  <a:lnTo>
                    <a:pt x="0" y="3859"/>
                  </a:lnTo>
                  <a:lnTo>
                    <a:pt x="0" y="8622"/>
                  </a:lnTo>
                  <a:lnTo>
                    <a:pt x="0" y="575240"/>
                  </a:lnTo>
                  <a:lnTo>
                    <a:pt x="0" y="579999"/>
                  </a:lnTo>
                  <a:lnTo>
                    <a:pt x="3854" y="583862"/>
                  </a:lnTo>
                  <a:lnTo>
                    <a:pt x="8608" y="583862"/>
                  </a:lnTo>
                  <a:lnTo>
                    <a:pt x="574237" y="583862"/>
                  </a:lnTo>
                  <a:lnTo>
                    <a:pt x="578991" y="583862"/>
                  </a:lnTo>
                  <a:lnTo>
                    <a:pt x="582844" y="579999"/>
                  </a:lnTo>
                  <a:lnTo>
                    <a:pt x="582844" y="575240"/>
                  </a:lnTo>
                  <a:lnTo>
                    <a:pt x="582843" y="8622"/>
                  </a:lnTo>
                  <a:lnTo>
                    <a:pt x="582843" y="3859"/>
                  </a:lnTo>
                  <a:lnTo>
                    <a:pt x="578991" y="0"/>
                  </a:lnTo>
                  <a:lnTo>
                    <a:pt x="574236" y="0"/>
                  </a:lnTo>
                  <a:close/>
                </a:path>
                <a:path w="582929" h="584200">
                  <a:moveTo>
                    <a:pt x="17214" y="17245"/>
                  </a:moveTo>
                  <a:lnTo>
                    <a:pt x="565629" y="17245"/>
                  </a:lnTo>
                  <a:lnTo>
                    <a:pt x="565629" y="87170"/>
                  </a:lnTo>
                  <a:lnTo>
                    <a:pt x="17214" y="87170"/>
                  </a:lnTo>
                  <a:lnTo>
                    <a:pt x="17214" y="17245"/>
                  </a:lnTo>
                  <a:close/>
                </a:path>
                <a:path w="582929" h="584200">
                  <a:moveTo>
                    <a:pt x="17215" y="566615"/>
                  </a:moveTo>
                  <a:lnTo>
                    <a:pt x="17214" y="104415"/>
                  </a:lnTo>
                  <a:lnTo>
                    <a:pt x="565629" y="104415"/>
                  </a:lnTo>
                  <a:lnTo>
                    <a:pt x="565629" y="566615"/>
                  </a:lnTo>
                  <a:lnTo>
                    <a:pt x="17215" y="566615"/>
                  </a:lnTo>
                  <a:close/>
                </a:path>
              </a:pathLst>
            </a:custGeom>
            <a:ln w="5743">
              <a:solidFill>
                <a:srgbClr val="FFFFFF"/>
              </a:solidFill>
            </a:ln>
          </p:spPr>
          <p:txBody>
            <a:bodyPr wrap="square" lIns="0" tIns="0" rIns="0" bIns="0" rtlCol="0"/>
            <a:lstStyle/>
            <a:p>
              <a:endParaRPr/>
            </a:p>
          </p:txBody>
        </p:sp>
        <p:sp>
          <p:nvSpPr>
            <p:cNvPr id="16" name="object 16"/>
            <p:cNvSpPr/>
            <p:nvPr/>
          </p:nvSpPr>
          <p:spPr>
            <a:xfrm>
              <a:off x="9251694" y="6239938"/>
              <a:ext cx="387985" cy="40005"/>
            </a:xfrm>
            <a:custGeom>
              <a:avLst/>
              <a:gdLst/>
              <a:ahLst/>
              <a:cxnLst/>
              <a:rect l="l" t="t" r="r" b="b"/>
              <a:pathLst>
                <a:path w="387984" h="40004">
                  <a:moveTo>
                    <a:pt x="128943" y="0"/>
                  </a:moveTo>
                  <a:lnTo>
                    <a:pt x="121421" y="1923"/>
                  </a:lnTo>
                  <a:lnTo>
                    <a:pt x="117433" y="3849"/>
                  </a:lnTo>
                  <a:lnTo>
                    <a:pt x="114216" y="7072"/>
                  </a:lnTo>
                  <a:lnTo>
                    <a:pt x="112293" y="11067"/>
                  </a:lnTo>
                  <a:lnTo>
                    <a:pt x="3852" y="11067"/>
                  </a:lnTo>
                  <a:lnTo>
                    <a:pt x="0" y="14931"/>
                  </a:lnTo>
                  <a:lnTo>
                    <a:pt x="0" y="24449"/>
                  </a:lnTo>
                  <a:lnTo>
                    <a:pt x="3852" y="28312"/>
                  </a:lnTo>
                  <a:lnTo>
                    <a:pt x="112293" y="28312"/>
                  </a:lnTo>
                  <a:lnTo>
                    <a:pt x="116982" y="34514"/>
                  </a:lnTo>
                  <a:lnTo>
                    <a:pt x="123455" y="38301"/>
                  </a:lnTo>
                  <a:lnTo>
                    <a:pt x="130872" y="39380"/>
                  </a:lnTo>
                  <a:lnTo>
                    <a:pt x="138394" y="37456"/>
                  </a:lnTo>
                  <a:lnTo>
                    <a:pt x="142382" y="35531"/>
                  </a:lnTo>
                  <a:lnTo>
                    <a:pt x="145600" y="32308"/>
                  </a:lnTo>
                  <a:lnTo>
                    <a:pt x="147522" y="28312"/>
                  </a:lnTo>
                  <a:lnTo>
                    <a:pt x="383746" y="28312"/>
                  </a:lnTo>
                  <a:lnTo>
                    <a:pt x="387599" y="24449"/>
                  </a:lnTo>
                  <a:lnTo>
                    <a:pt x="387599" y="14931"/>
                  </a:lnTo>
                  <a:lnTo>
                    <a:pt x="383746" y="11067"/>
                  </a:lnTo>
                  <a:lnTo>
                    <a:pt x="378992" y="11067"/>
                  </a:lnTo>
                  <a:lnTo>
                    <a:pt x="147522" y="11067"/>
                  </a:lnTo>
                  <a:lnTo>
                    <a:pt x="142833" y="4866"/>
                  </a:lnTo>
                  <a:lnTo>
                    <a:pt x="136361" y="1078"/>
                  </a:lnTo>
                  <a:lnTo>
                    <a:pt x="128943" y="0"/>
                  </a:lnTo>
                  <a:close/>
                </a:path>
              </a:pathLst>
            </a:custGeom>
            <a:solidFill>
              <a:srgbClr val="FFFFFF"/>
            </a:solidFill>
          </p:spPr>
          <p:txBody>
            <a:bodyPr wrap="square" lIns="0" tIns="0" rIns="0" bIns="0" rtlCol="0"/>
            <a:lstStyle/>
            <a:p>
              <a:endParaRPr/>
            </a:p>
          </p:txBody>
        </p:sp>
        <p:sp>
          <p:nvSpPr>
            <p:cNvPr id="17" name="object 17"/>
            <p:cNvSpPr/>
            <p:nvPr/>
          </p:nvSpPr>
          <p:spPr>
            <a:xfrm>
              <a:off x="9251694" y="6239938"/>
              <a:ext cx="387985" cy="40005"/>
            </a:xfrm>
            <a:custGeom>
              <a:avLst/>
              <a:gdLst/>
              <a:ahLst/>
              <a:cxnLst/>
              <a:rect l="l" t="t" r="r" b="b"/>
              <a:pathLst>
                <a:path w="387984" h="40004">
                  <a:moveTo>
                    <a:pt x="378992" y="11067"/>
                  </a:moveTo>
                  <a:lnTo>
                    <a:pt x="147522" y="11067"/>
                  </a:lnTo>
                  <a:lnTo>
                    <a:pt x="142833" y="4866"/>
                  </a:lnTo>
                  <a:lnTo>
                    <a:pt x="136361" y="1078"/>
                  </a:lnTo>
                  <a:lnTo>
                    <a:pt x="112293" y="11067"/>
                  </a:lnTo>
                  <a:lnTo>
                    <a:pt x="8607" y="11067"/>
                  </a:lnTo>
                  <a:lnTo>
                    <a:pt x="3852" y="11067"/>
                  </a:lnTo>
                  <a:lnTo>
                    <a:pt x="0" y="14931"/>
                  </a:lnTo>
                  <a:lnTo>
                    <a:pt x="0" y="19690"/>
                  </a:lnTo>
                  <a:lnTo>
                    <a:pt x="0" y="24449"/>
                  </a:lnTo>
                  <a:lnTo>
                    <a:pt x="3852" y="28312"/>
                  </a:lnTo>
                  <a:lnTo>
                    <a:pt x="8607" y="28312"/>
                  </a:lnTo>
                  <a:lnTo>
                    <a:pt x="112293" y="28312"/>
                  </a:lnTo>
                  <a:lnTo>
                    <a:pt x="116982" y="34514"/>
                  </a:lnTo>
                  <a:lnTo>
                    <a:pt x="123455" y="38301"/>
                  </a:lnTo>
                  <a:lnTo>
                    <a:pt x="130872" y="39380"/>
                  </a:lnTo>
                  <a:lnTo>
                    <a:pt x="138394" y="37456"/>
                  </a:lnTo>
                  <a:lnTo>
                    <a:pt x="142382" y="35531"/>
                  </a:lnTo>
                  <a:lnTo>
                    <a:pt x="145600" y="32308"/>
                  </a:lnTo>
                  <a:lnTo>
                    <a:pt x="147522" y="28312"/>
                  </a:lnTo>
                  <a:lnTo>
                    <a:pt x="378992" y="28312"/>
                  </a:lnTo>
                  <a:lnTo>
                    <a:pt x="383746" y="28312"/>
                  </a:lnTo>
                  <a:lnTo>
                    <a:pt x="387599" y="24449"/>
                  </a:lnTo>
                  <a:lnTo>
                    <a:pt x="387599" y="19690"/>
                  </a:lnTo>
                  <a:lnTo>
                    <a:pt x="387599" y="14931"/>
                  </a:lnTo>
                  <a:lnTo>
                    <a:pt x="383746" y="11067"/>
                  </a:lnTo>
                  <a:lnTo>
                    <a:pt x="378992" y="11067"/>
                  </a:lnTo>
                  <a:close/>
                </a:path>
              </a:pathLst>
            </a:custGeom>
            <a:ln w="5748">
              <a:solidFill>
                <a:srgbClr val="FFFFFF"/>
              </a:solidFill>
            </a:ln>
          </p:spPr>
          <p:txBody>
            <a:bodyPr wrap="square" lIns="0" tIns="0" rIns="0" bIns="0" rtlCol="0"/>
            <a:lstStyle/>
            <a:p>
              <a:endParaRPr/>
            </a:p>
          </p:txBody>
        </p:sp>
      </p:grpSp>
      <p:sp>
        <p:nvSpPr>
          <p:cNvPr id="18" name="object 18"/>
          <p:cNvSpPr txBox="1"/>
          <p:nvPr/>
        </p:nvSpPr>
        <p:spPr>
          <a:xfrm>
            <a:off x="9194418" y="6343294"/>
            <a:ext cx="539115"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Tahoma"/>
                <a:cs typeface="Tahoma"/>
              </a:rPr>
              <a:t>Video</a:t>
            </a:r>
            <a:endParaRPr sz="1400">
              <a:latin typeface="Tahoma"/>
              <a:cs typeface="Tahoma"/>
            </a:endParaRPr>
          </a:p>
        </p:txBody>
      </p:sp>
      <p:sp>
        <p:nvSpPr>
          <p:cNvPr id="19" name="object 19"/>
          <p:cNvSpPr txBox="1"/>
          <p:nvPr/>
        </p:nvSpPr>
        <p:spPr>
          <a:xfrm>
            <a:off x="7311390" y="2069719"/>
            <a:ext cx="4220210" cy="3416300"/>
          </a:xfrm>
          <a:prstGeom prst="rect">
            <a:avLst/>
          </a:prstGeom>
        </p:spPr>
        <p:txBody>
          <a:bodyPr vert="horz" wrap="square" lIns="0" tIns="13335" rIns="0" bIns="0" rtlCol="0">
            <a:spAutoFit/>
          </a:bodyPr>
          <a:lstStyle/>
          <a:p>
            <a:pPr marL="17145">
              <a:lnSpc>
                <a:spcPts val="1680"/>
              </a:lnSpc>
              <a:spcBef>
                <a:spcPts val="105"/>
              </a:spcBef>
            </a:pPr>
            <a:r>
              <a:rPr sz="1400" b="1" spc="-10" dirty="0">
                <a:solidFill>
                  <a:srgbClr val="FFFFFF"/>
                </a:solidFill>
                <a:latin typeface="Tahoma"/>
                <a:cs typeface="Tahoma"/>
              </a:rPr>
              <a:t>Geography:</a:t>
            </a:r>
            <a:endParaRPr sz="1400">
              <a:latin typeface="Tahoma"/>
              <a:cs typeface="Tahoma"/>
            </a:endParaRPr>
          </a:p>
          <a:p>
            <a:pPr marL="474345">
              <a:lnSpc>
                <a:spcPts val="1440"/>
              </a:lnSpc>
            </a:pPr>
            <a:r>
              <a:rPr sz="1200" b="1" spc="-75" dirty="0">
                <a:solidFill>
                  <a:srgbClr val="FFFFFF"/>
                </a:solidFill>
                <a:latin typeface="Tahoma"/>
                <a:cs typeface="Tahoma"/>
              </a:rPr>
              <a:t>From</a:t>
            </a:r>
            <a:r>
              <a:rPr sz="1200" b="1" spc="-20" dirty="0">
                <a:solidFill>
                  <a:srgbClr val="FFFFFF"/>
                </a:solidFill>
                <a:latin typeface="Tahoma"/>
                <a:cs typeface="Tahoma"/>
              </a:rPr>
              <a:t> </a:t>
            </a:r>
            <a:r>
              <a:rPr sz="1200" b="1" spc="-60" dirty="0">
                <a:solidFill>
                  <a:srgbClr val="FFFFFF"/>
                </a:solidFill>
                <a:latin typeface="Tahoma"/>
                <a:cs typeface="Tahoma"/>
              </a:rPr>
              <a:t>State-</a:t>
            </a:r>
            <a:r>
              <a:rPr sz="1200" b="1" spc="-50" dirty="0">
                <a:solidFill>
                  <a:srgbClr val="FFFFFF"/>
                </a:solidFill>
                <a:latin typeface="Tahoma"/>
                <a:cs typeface="Tahoma"/>
              </a:rPr>
              <a:t>Wide</a:t>
            </a:r>
            <a:r>
              <a:rPr sz="1200" b="1" spc="-35" dirty="0">
                <a:solidFill>
                  <a:srgbClr val="FFFFFF"/>
                </a:solidFill>
                <a:latin typeface="Tahoma"/>
                <a:cs typeface="Tahoma"/>
              </a:rPr>
              <a:t> </a:t>
            </a:r>
            <a:r>
              <a:rPr sz="1200" b="1" spc="-20" dirty="0">
                <a:solidFill>
                  <a:srgbClr val="FFFFFF"/>
                </a:solidFill>
                <a:latin typeface="Tahoma"/>
                <a:cs typeface="Tahoma"/>
              </a:rPr>
              <a:t>down</a:t>
            </a:r>
            <a:r>
              <a:rPr sz="1200" b="1" spc="-15" dirty="0">
                <a:solidFill>
                  <a:srgbClr val="FFFFFF"/>
                </a:solidFill>
                <a:latin typeface="Tahoma"/>
                <a:cs typeface="Tahoma"/>
              </a:rPr>
              <a:t> </a:t>
            </a:r>
            <a:r>
              <a:rPr sz="1200" b="1" spc="-50" dirty="0">
                <a:solidFill>
                  <a:srgbClr val="FFFFFF"/>
                </a:solidFill>
                <a:latin typeface="Tahoma"/>
                <a:cs typeface="Tahoma"/>
              </a:rPr>
              <a:t>to</a:t>
            </a:r>
            <a:r>
              <a:rPr sz="1200" b="1" spc="-15" dirty="0">
                <a:solidFill>
                  <a:srgbClr val="FFFFFF"/>
                </a:solidFill>
                <a:latin typeface="Tahoma"/>
                <a:cs typeface="Tahoma"/>
              </a:rPr>
              <a:t> </a:t>
            </a:r>
            <a:r>
              <a:rPr sz="1200" b="1" spc="-45" dirty="0">
                <a:solidFill>
                  <a:srgbClr val="FFFFFF"/>
                </a:solidFill>
                <a:latin typeface="Tahoma"/>
                <a:cs typeface="Tahoma"/>
              </a:rPr>
              <a:t>the</a:t>
            </a:r>
            <a:r>
              <a:rPr sz="1200" b="1" spc="-15" dirty="0">
                <a:solidFill>
                  <a:srgbClr val="FFFFFF"/>
                </a:solidFill>
                <a:latin typeface="Tahoma"/>
                <a:cs typeface="Tahoma"/>
              </a:rPr>
              <a:t> </a:t>
            </a:r>
            <a:r>
              <a:rPr sz="1200" b="1" spc="-65" dirty="0">
                <a:solidFill>
                  <a:srgbClr val="FFFFFF"/>
                </a:solidFill>
                <a:latin typeface="Tahoma"/>
                <a:cs typeface="Tahoma"/>
              </a:rPr>
              <a:t>Zip</a:t>
            </a:r>
            <a:r>
              <a:rPr sz="1200" b="1" spc="-15" dirty="0">
                <a:solidFill>
                  <a:srgbClr val="FFFFFF"/>
                </a:solidFill>
                <a:latin typeface="Tahoma"/>
                <a:cs typeface="Tahoma"/>
              </a:rPr>
              <a:t> </a:t>
            </a:r>
            <a:r>
              <a:rPr sz="1200" b="1" spc="35" dirty="0">
                <a:solidFill>
                  <a:srgbClr val="FFFFFF"/>
                </a:solidFill>
                <a:latin typeface="Tahoma"/>
                <a:cs typeface="Tahoma"/>
              </a:rPr>
              <a:t>Code</a:t>
            </a:r>
            <a:endParaRPr sz="1200">
              <a:latin typeface="Tahoma"/>
              <a:cs typeface="Tahoma"/>
            </a:endParaRPr>
          </a:p>
          <a:p>
            <a:pPr marL="17145">
              <a:lnSpc>
                <a:spcPts val="1680"/>
              </a:lnSpc>
              <a:spcBef>
                <a:spcPts val="760"/>
              </a:spcBef>
            </a:pPr>
            <a:r>
              <a:rPr sz="1400" b="1" spc="-10" dirty="0">
                <a:solidFill>
                  <a:srgbClr val="FFFFFF"/>
                </a:solidFill>
                <a:latin typeface="Tahoma"/>
                <a:cs typeface="Tahoma"/>
              </a:rPr>
              <a:t>Demographic:</a:t>
            </a:r>
            <a:endParaRPr sz="1400">
              <a:latin typeface="Tahoma"/>
              <a:cs typeface="Tahoma"/>
            </a:endParaRPr>
          </a:p>
          <a:p>
            <a:pPr marL="474345">
              <a:lnSpc>
                <a:spcPts val="1440"/>
              </a:lnSpc>
            </a:pPr>
            <a:r>
              <a:rPr sz="1200" b="1" dirty="0">
                <a:solidFill>
                  <a:srgbClr val="FFFFFF"/>
                </a:solidFill>
                <a:latin typeface="Tahoma"/>
                <a:cs typeface="Tahoma"/>
              </a:rPr>
              <a:t>Gender:</a:t>
            </a:r>
            <a:r>
              <a:rPr sz="1200" b="1" spc="-45" dirty="0">
                <a:solidFill>
                  <a:srgbClr val="FFFFFF"/>
                </a:solidFill>
                <a:latin typeface="Tahoma"/>
                <a:cs typeface="Tahoma"/>
              </a:rPr>
              <a:t> </a:t>
            </a:r>
            <a:r>
              <a:rPr sz="1200" b="1" spc="-40" dirty="0">
                <a:solidFill>
                  <a:srgbClr val="FFFFFF"/>
                </a:solidFill>
                <a:latin typeface="Tahoma"/>
                <a:cs typeface="Tahoma"/>
              </a:rPr>
              <a:t>Adults, </a:t>
            </a:r>
            <a:r>
              <a:rPr sz="1200" b="1" dirty="0">
                <a:solidFill>
                  <a:srgbClr val="FFFFFF"/>
                </a:solidFill>
                <a:latin typeface="Tahoma"/>
                <a:cs typeface="Tahoma"/>
              </a:rPr>
              <a:t>Male,</a:t>
            </a:r>
            <a:r>
              <a:rPr sz="1200" b="1" spc="-50" dirty="0">
                <a:solidFill>
                  <a:srgbClr val="FFFFFF"/>
                </a:solidFill>
                <a:latin typeface="Tahoma"/>
                <a:cs typeface="Tahoma"/>
              </a:rPr>
              <a:t> </a:t>
            </a:r>
            <a:r>
              <a:rPr sz="1200" b="1" spc="-10" dirty="0">
                <a:solidFill>
                  <a:srgbClr val="FFFFFF"/>
                </a:solidFill>
                <a:latin typeface="Tahoma"/>
                <a:cs typeface="Tahoma"/>
              </a:rPr>
              <a:t>Female</a:t>
            </a:r>
            <a:endParaRPr sz="1200">
              <a:latin typeface="Tahoma"/>
              <a:cs typeface="Tahoma"/>
            </a:endParaRPr>
          </a:p>
          <a:p>
            <a:pPr marL="474345">
              <a:lnSpc>
                <a:spcPct val="100000"/>
              </a:lnSpc>
            </a:pPr>
            <a:r>
              <a:rPr sz="1200" b="1" dirty="0">
                <a:solidFill>
                  <a:srgbClr val="FFFFFF"/>
                </a:solidFill>
                <a:latin typeface="Tahoma"/>
                <a:cs typeface="Tahoma"/>
              </a:rPr>
              <a:t>Ages:</a:t>
            </a:r>
            <a:r>
              <a:rPr sz="1200" b="1" spc="-10" dirty="0">
                <a:solidFill>
                  <a:srgbClr val="FFFFFF"/>
                </a:solidFill>
                <a:latin typeface="Tahoma"/>
                <a:cs typeface="Tahoma"/>
              </a:rPr>
              <a:t> </a:t>
            </a:r>
            <a:r>
              <a:rPr sz="1200" b="1" spc="-130" dirty="0">
                <a:solidFill>
                  <a:srgbClr val="FFFFFF"/>
                </a:solidFill>
                <a:latin typeface="Tahoma"/>
                <a:cs typeface="Tahoma"/>
              </a:rPr>
              <a:t>18+,</a:t>
            </a:r>
            <a:r>
              <a:rPr sz="1200" b="1" spc="15" dirty="0">
                <a:solidFill>
                  <a:srgbClr val="FFFFFF"/>
                </a:solidFill>
                <a:latin typeface="Tahoma"/>
                <a:cs typeface="Tahoma"/>
              </a:rPr>
              <a:t> </a:t>
            </a:r>
            <a:r>
              <a:rPr sz="1200" b="1" spc="-75" dirty="0">
                <a:solidFill>
                  <a:srgbClr val="FFFFFF"/>
                </a:solidFill>
                <a:latin typeface="Tahoma"/>
                <a:cs typeface="Tahoma"/>
              </a:rPr>
              <a:t>18-</a:t>
            </a:r>
            <a:r>
              <a:rPr sz="1200" b="1" spc="-80" dirty="0">
                <a:solidFill>
                  <a:srgbClr val="FFFFFF"/>
                </a:solidFill>
                <a:latin typeface="Tahoma"/>
                <a:cs typeface="Tahoma"/>
              </a:rPr>
              <a:t>34,</a:t>
            </a:r>
            <a:r>
              <a:rPr sz="1200" b="1" spc="20" dirty="0">
                <a:solidFill>
                  <a:srgbClr val="FFFFFF"/>
                </a:solidFill>
                <a:latin typeface="Tahoma"/>
                <a:cs typeface="Tahoma"/>
              </a:rPr>
              <a:t> </a:t>
            </a:r>
            <a:r>
              <a:rPr sz="1200" b="1" spc="-75" dirty="0">
                <a:solidFill>
                  <a:srgbClr val="FFFFFF"/>
                </a:solidFill>
                <a:latin typeface="Tahoma"/>
                <a:cs typeface="Tahoma"/>
              </a:rPr>
              <a:t>18-</a:t>
            </a:r>
            <a:r>
              <a:rPr sz="1200" b="1" spc="-80" dirty="0">
                <a:solidFill>
                  <a:srgbClr val="FFFFFF"/>
                </a:solidFill>
                <a:latin typeface="Tahoma"/>
                <a:cs typeface="Tahoma"/>
              </a:rPr>
              <a:t>49,</a:t>
            </a:r>
            <a:r>
              <a:rPr sz="1200" b="1" spc="20" dirty="0">
                <a:solidFill>
                  <a:srgbClr val="FFFFFF"/>
                </a:solidFill>
                <a:latin typeface="Tahoma"/>
                <a:cs typeface="Tahoma"/>
              </a:rPr>
              <a:t> </a:t>
            </a:r>
            <a:r>
              <a:rPr sz="1200" b="1" spc="-75" dirty="0">
                <a:solidFill>
                  <a:srgbClr val="FFFFFF"/>
                </a:solidFill>
                <a:latin typeface="Tahoma"/>
                <a:cs typeface="Tahoma"/>
              </a:rPr>
              <a:t>25-</a:t>
            </a:r>
            <a:r>
              <a:rPr sz="1200" b="1" spc="-80" dirty="0">
                <a:solidFill>
                  <a:srgbClr val="FFFFFF"/>
                </a:solidFill>
                <a:latin typeface="Tahoma"/>
                <a:cs typeface="Tahoma"/>
              </a:rPr>
              <a:t>54,</a:t>
            </a:r>
            <a:r>
              <a:rPr sz="1200" b="1" spc="15" dirty="0">
                <a:solidFill>
                  <a:srgbClr val="FFFFFF"/>
                </a:solidFill>
                <a:latin typeface="Tahoma"/>
                <a:cs typeface="Tahoma"/>
              </a:rPr>
              <a:t> </a:t>
            </a:r>
            <a:r>
              <a:rPr sz="1200" b="1" spc="-130" dirty="0">
                <a:solidFill>
                  <a:srgbClr val="FFFFFF"/>
                </a:solidFill>
                <a:latin typeface="Tahoma"/>
                <a:cs typeface="Tahoma"/>
              </a:rPr>
              <a:t>35+,</a:t>
            </a:r>
            <a:r>
              <a:rPr sz="1200" b="1" spc="20" dirty="0">
                <a:solidFill>
                  <a:srgbClr val="FFFFFF"/>
                </a:solidFill>
                <a:latin typeface="Tahoma"/>
                <a:cs typeface="Tahoma"/>
              </a:rPr>
              <a:t> </a:t>
            </a:r>
            <a:r>
              <a:rPr sz="1200" b="1" spc="-25" dirty="0">
                <a:solidFill>
                  <a:srgbClr val="FFFFFF"/>
                </a:solidFill>
                <a:latin typeface="Tahoma"/>
                <a:cs typeface="Tahoma"/>
              </a:rPr>
              <a:t>55+</a:t>
            </a:r>
            <a:endParaRPr sz="1200">
              <a:latin typeface="Tahoma"/>
              <a:cs typeface="Tahoma"/>
            </a:endParaRPr>
          </a:p>
          <a:p>
            <a:pPr marL="20955">
              <a:lnSpc>
                <a:spcPts val="1680"/>
              </a:lnSpc>
              <a:spcBef>
                <a:spcPts val="795"/>
              </a:spcBef>
            </a:pPr>
            <a:r>
              <a:rPr sz="1400" b="1" spc="-10" dirty="0">
                <a:solidFill>
                  <a:srgbClr val="FFFFFF"/>
                </a:solidFill>
                <a:latin typeface="Tahoma"/>
                <a:cs typeface="Tahoma"/>
              </a:rPr>
              <a:t>Household:</a:t>
            </a:r>
            <a:endParaRPr sz="1400">
              <a:latin typeface="Tahoma"/>
              <a:cs typeface="Tahoma"/>
            </a:endParaRPr>
          </a:p>
          <a:p>
            <a:pPr marL="478155" marR="5080">
              <a:lnSpc>
                <a:spcPts val="1440"/>
              </a:lnSpc>
              <a:spcBef>
                <a:spcPts val="45"/>
              </a:spcBef>
            </a:pPr>
            <a:r>
              <a:rPr sz="1200" b="1" spc="-55" dirty="0">
                <a:solidFill>
                  <a:srgbClr val="FFFFFF"/>
                </a:solidFill>
                <a:latin typeface="Tahoma"/>
                <a:cs typeface="Tahoma"/>
              </a:rPr>
              <a:t>Homeowner/Renter,</a:t>
            </a:r>
            <a:r>
              <a:rPr sz="1200" b="1" spc="-10" dirty="0">
                <a:solidFill>
                  <a:srgbClr val="FFFFFF"/>
                </a:solidFill>
                <a:latin typeface="Tahoma"/>
                <a:cs typeface="Tahoma"/>
              </a:rPr>
              <a:t> </a:t>
            </a:r>
            <a:r>
              <a:rPr sz="1200" b="1" spc="-20" dirty="0">
                <a:solidFill>
                  <a:srgbClr val="FFFFFF"/>
                </a:solidFill>
                <a:latin typeface="Tahoma"/>
                <a:cs typeface="Tahoma"/>
              </a:rPr>
              <a:t>Presence</a:t>
            </a:r>
            <a:r>
              <a:rPr sz="1200" b="1" spc="-10" dirty="0">
                <a:solidFill>
                  <a:srgbClr val="FFFFFF"/>
                </a:solidFill>
                <a:latin typeface="Tahoma"/>
                <a:cs typeface="Tahoma"/>
              </a:rPr>
              <a:t> </a:t>
            </a:r>
            <a:r>
              <a:rPr sz="1200" b="1" spc="-50" dirty="0">
                <a:solidFill>
                  <a:srgbClr val="FFFFFF"/>
                </a:solidFill>
                <a:latin typeface="Tahoma"/>
                <a:cs typeface="Tahoma"/>
              </a:rPr>
              <a:t>of</a:t>
            </a:r>
            <a:r>
              <a:rPr sz="1200" b="1" dirty="0">
                <a:solidFill>
                  <a:srgbClr val="FFFFFF"/>
                </a:solidFill>
                <a:latin typeface="Tahoma"/>
                <a:cs typeface="Tahoma"/>
              </a:rPr>
              <a:t> </a:t>
            </a:r>
            <a:r>
              <a:rPr sz="1200" b="1" spc="-25" dirty="0">
                <a:solidFill>
                  <a:srgbClr val="FFFFFF"/>
                </a:solidFill>
                <a:latin typeface="Tahoma"/>
                <a:cs typeface="Tahoma"/>
              </a:rPr>
              <a:t>children,</a:t>
            </a:r>
            <a:r>
              <a:rPr sz="1200" b="1" spc="5" dirty="0">
                <a:solidFill>
                  <a:srgbClr val="FFFFFF"/>
                </a:solidFill>
                <a:latin typeface="Tahoma"/>
                <a:cs typeface="Tahoma"/>
              </a:rPr>
              <a:t> </a:t>
            </a:r>
            <a:r>
              <a:rPr sz="1200" b="1" spc="-10" dirty="0">
                <a:solidFill>
                  <a:srgbClr val="FFFFFF"/>
                </a:solidFill>
                <a:latin typeface="Tahoma"/>
                <a:cs typeface="Tahoma"/>
              </a:rPr>
              <a:t>Income, </a:t>
            </a:r>
            <a:r>
              <a:rPr sz="1200" b="1" dirty="0">
                <a:solidFill>
                  <a:srgbClr val="FFFFFF"/>
                </a:solidFill>
                <a:latin typeface="Tahoma"/>
                <a:cs typeface="Tahoma"/>
              </a:rPr>
              <a:t>Home</a:t>
            </a:r>
            <a:r>
              <a:rPr sz="1200" b="1" spc="-60" dirty="0">
                <a:solidFill>
                  <a:srgbClr val="FFFFFF"/>
                </a:solidFill>
                <a:latin typeface="Tahoma"/>
                <a:cs typeface="Tahoma"/>
              </a:rPr>
              <a:t> </a:t>
            </a:r>
            <a:r>
              <a:rPr sz="1200" b="1" spc="-10" dirty="0">
                <a:solidFill>
                  <a:srgbClr val="FFFFFF"/>
                </a:solidFill>
                <a:latin typeface="Tahoma"/>
                <a:cs typeface="Tahoma"/>
              </a:rPr>
              <a:t>value,</a:t>
            </a:r>
            <a:r>
              <a:rPr sz="1200" b="1" spc="-35" dirty="0">
                <a:solidFill>
                  <a:srgbClr val="FFFFFF"/>
                </a:solidFill>
                <a:latin typeface="Tahoma"/>
                <a:cs typeface="Tahoma"/>
              </a:rPr>
              <a:t> </a:t>
            </a:r>
            <a:r>
              <a:rPr sz="1200" b="1" spc="-20" dirty="0">
                <a:solidFill>
                  <a:srgbClr val="FFFFFF"/>
                </a:solidFill>
                <a:latin typeface="Tahoma"/>
                <a:cs typeface="Tahoma"/>
              </a:rPr>
              <a:t>Education,</a:t>
            </a:r>
            <a:r>
              <a:rPr sz="1200" b="1" spc="-45" dirty="0">
                <a:solidFill>
                  <a:srgbClr val="FFFFFF"/>
                </a:solidFill>
                <a:latin typeface="Tahoma"/>
                <a:cs typeface="Tahoma"/>
              </a:rPr>
              <a:t> </a:t>
            </a:r>
            <a:r>
              <a:rPr sz="1200" b="1" spc="-40" dirty="0">
                <a:solidFill>
                  <a:srgbClr val="FFFFFF"/>
                </a:solidFill>
                <a:latin typeface="Tahoma"/>
                <a:cs typeface="Tahoma"/>
              </a:rPr>
              <a:t>Marital</a:t>
            </a:r>
            <a:r>
              <a:rPr sz="1200" b="1" spc="-30" dirty="0">
                <a:solidFill>
                  <a:srgbClr val="FFFFFF"/>
                </a:solidFill>
                <a:latin typeface="Tahoma"/>
                <a:cs typeface="Tahoma"/>
              </a:rPr>
              <a:t> </a:t>
            </a:r>
            <a:r>
              <a:rPr sz="1200" b="1" spc="-70" dirty="0">
                <a:solidFill>
                  <a:srgbClr val="FFFFFF"/>
                </a:solidFill>
                <a:latin typeface="Tahoma"/>
                <a:cs typeface="Tahoma"/>
              </a:rPr>
              <a:t>status,</a:t>
            </a:r>
            <a:r>
              <a:rPr sz="1200" b="1" spc="-20" dirty="0">
                <a:solidFill>
                  <a:srgbClr val="FFFFFF"/>
                </a:solidFill>
                <a:latin typeface="Tahoma"/>
                <a:cs typeface="Tahoma"/>
              </a:rPr>
              <a:t> </a:t>
            </a:r>
            <a:r>
              <a:rPr sz="1200" b="1" spc="-10" dirty="0">
                <a:solidFill>
                  <a:srgbClr val="FFFFFF"/>
                </a:solidFill>
                <a:latin typeface="Tahoma"/>
                <a:cs typeface="Tahoma"/>
              </a:rPr>
              <a:t>Political</a:t>
            </a:r>
            <a:endParaRPr sz="1200">
              <a:latin typeface="Tahoma"/>
              <a:cs typeface="Tahoma"/>
            </a:endParaRPr>
          </a:p>
          <a:p>
            <a:pPr marL="12700">
              <a:lnSpc>
                <a:spcPts val="1680"/>
              </a:lnSpc>
              <a:spcBef>
                <a:spcPts val="475"/>
              </a:spcBef>
            </a:pPr>
            <a:r>
              <a:rPr sz="1400" b="1" spc="-10" dirty="0">
                <a:solidFill>
                  <a:srgbClr val="FFFFFF"/>
                </a:solidFill>
                <a:latin typeface="Tahoma"/>
                <a:cs typeface="Tahoma"/>
              </a:rPr>
              <a:t>Consumer:</a:t>
            </a:r>
            <a:endParaRPr sz="1400">
              <a:latin typeface="Tahoma"/>
              <a:cs typeface="Tahoma"/>
            </a:endParaRPr>
          </a:p>
          <a:p>
            <a:pPr marL="469900">
              <a:lnSpc>
                <a:spcPts val="1440"/>
              </a:lnSpc>
            </a:pPr>
            <a:r>
              <a:rPr sz="1200" b="1" spc="-90" dirty="0">
                <a:solidFill>
                  <a:srgbClr val="FFFFFF"/>
                </a:solidFill>
                <a:latin typeface="Tahoma"/>
                <a:cs typeface="Tahoma"/>
              </a:rPr>
              <a:t>Interest,</a:t>
            </a:r>
            <a:r>
              <a:rPr sz="1200" b="1" spc="-5" dirty="0">
                <a:solidFill>
                  <a:srgbClr val="FFFFFF"/>
                </a:solidFill>
                <a:latin typeface="Tahoma"/>
                <a:cs typeface="Tahoma"/>
              </a:rPr>
              <a:t> </a:t>
            </a:r>
            <a:r>
              <a:rPr sz="1200" b="1" spc="-110" dirty="0">
                <a:solidFill>
                  <a:srgbClr val="FFFFFF"/>
                </a:solidFill>
                <a:latin typeface="Tahoma"/>
                <a:cs typeface="Tahoma"/>
              </a:rPr>
              <a:t>In-</a:t>
            </a:r>
            <a:r>
              <a:rPr sz="1200" b="1" spc="-30" dirty="0">
                <a:solidFill>
                  <a:srgbClr val="FFFFFF"/>
                </a:solidFill>
                <a:latin typeface="Tahoma"/>
                <a:cs typeface="Tahoma"/>
              </a:rPr>
              <a:t>Market</a:t>
            </a:r>
            <a:r>
              <a:rPr sz="1200" b="1" spc="-5" dirty="0">
                <a:solidFill>
                  <a:srgbClr val="FFFFFF"/>
                </a:solidFill>
                <a:latin typeface="Tahoma"/>
                <a:cs typeface="Tahoma"/>
              </a:rPr>
              <a:t> </a:t>
            </a:r>
            <a:r>
              <a:rPr sz="1200" b="1" spc="-25" dirty="0">
                <a:solidFill>
                  <a:srgbClr val="FFFFFF"/>
                </a:solidFill>
                <a:latin typeface="Tahoma"/>
                <a:cs typeface="Tahoma"/>
              </a:rPr>
              <a:t>shoppers,</a:t>
            </a:r>
            <a:r>
              <a:rPr sz="1200" b="1" spc="-15" dirty="0">
                <a:solidFill>
                  <a:srgbClr val="FFFFFF"/>
                </a:solidFill>
                <a:latin typeface="Tahoma"/>
                <a:cs typeface="Tahoma"/>
              </a:rPr>
              <a:t> </a:t>
            </a:r>
            <a:r>
              <a:rPr sz="1200" b="1" spc="-10" dirty="0">
                <a:solidFill>
                  <a:srgbClr val="FFFFFF"/>
                </a:solidFill>
                <a:latin typeface="Tahoma"/>
                <a:cs typeface="Tahoma"/>
              </a:rPr>
              <a:t>Intenders</a:t>
            </a:r>
            <a:endParaRPr sz="1200">
              <a:latin typeface="Tahoma"/>
              <a:cs typeface="Tahoma"/>
            </a:endParaRPr>
          </a:p>
          <a:p>
            <a:pPr marL="20955">
              <a:lnSpc>
                <a:spcPts val="1680"/>
              </a:lnSpc>
              <a:spcBef>
                <a:spcPts val="765"/>
              </a:spcBef>
            </a:pPr>
            <a:r>
              <a:rPr sz="1400" b="1" spc="-10" dirty="0">
                <a:solidFill>
                  <a:srgbClr val="FFFFFF"/>
                </a:solidFill>
                <a:latin typeface="Tahoma"/>
                <a:cs typeface="Tahoma"/>
              </a:rPr>
              <a:t>Sports:</a:t>
            </a:r>
            <a:endParaRPr sz="1400">
              <a:latin typeface="Tahoma"/>
              <a:cs typeface="Tahoma"/>
            </a:endParaRPr>
          </a:p>
          <a:p>
            <a:pPr marL="478155">
              <a:lnSpc>
                <a:spcPts val="1440"/>
              </a:lnSpc>
            </a:pPr>
            <a:r>
              <a:rPr sz="1200" b="1" dirty="0">
                <a:solidFill>
                  <a:srgbClr val="FFFFFF"/>
                </a:solidFill>
                <a:latin typeface="Tahoma"/>
                <a:cs typeface="Tahoma"/>
              </a:rPr>
              <a:t>Ads</a:t>
            </a:r>
            <a:r>
              <a:rPr sz="1200" b="1" spc="-30" dirty="0">
                <a:solidFill>
                  <a:srgbClr val="FFFFFF"/>
                </a:solidFill>
                <a:latin typeface="Tahoma"/>
                <a:cs typeface="Tahoma"/>
              </a:rPr>
              <a:t> </a:t>
            </a:r>
            <a:r>
              <a:rPr sz="1200" b="1" spc="-20" dirty="0">
                <a:solidFill>
                  <a:srgbClr val="FFFFFF"/>
                </a:solidFill>
                <a:latin typeface="Tahoma"/>
                <a:cs typeface="Tahoma"/>
              </a:rPr>
              <a:t>only</a:t>
            </a:r>
            <a:r>
              <a:rPr sz="1200" b="1" spc="-5" dirty="0">
                <a:solidFill>
                  <a:srgbClr val="FFFFFF"/>
                </a:solidFill>
                <a:latin typeface="Tahoma"/>
                <a:cs typeface="Tahoma"/>
              </a:rPr>
              <a:t> </a:t>
            </a:r>
            <a:r>
              <a:rPr sz="1200" b="1" spc="-65" dirty="0">
                <a:solidFill>
                  <a:srgbClr val="FFFFFF"/>
                </a:solidFill>
                <a:latin typeface="Tahoma"/>
                <a:cs typeface="Tahoma"/>
              </a:rPr>
              <a:t>shown</a:t>
            </a:r>
            <a:r>
              <a:rPr sz="1200" b="1" spc="-15" dirty="0">
                <a:solidFill>
                  <a:srgbClr val="FFFFFF"/>
                </a:solidFill>
                <a:latin typeface="Tahoma"/>
                <a:cs typeface="Tahoma"/>
              </a:rPr>
              <a:t> </a:t>
            </a:r>
            <a:r>
              <a:rPr sz="1200" b="1" dirty="0">
                <a:solidFill>
                  <a:srgbClr val="FFFFFF"/>
                </a:solidFill>
                <a:latin typeface="Tahoma"/>
                <a:cs typeface="Tahoma"/>
              </a:rPr>
              <a:t>on</a:t>
            </a:r>
            <a:r>
              <a:rPr sz="1200" b="1" spc="-20" dirty="0">
                <a:solidFill>
                  <a:srgbClr val="FFFFFF"/>
                </a:solidFill>
                <a:latin typeface="Tahoma"/>
                <a:cs typeface="Tahoma"/>
              </a:rPr>
              <a:t> </a:t>
            </a:r>
            <a:r>
              <a:rPr sz="1200" b="1" spc="-75" dirty="0">
                <a:solidFill>
                  <a:srgbClr val="FFFFFF"/>
                </a:solidFill>
                <a:latin typeface="Tahoma"/>
                <a:cs typeface="Tahoma"/>
              </a:rPr>
              <a:t>sports</a:t>
            </a:r>
            <a:r>
              <a:rPr sz="1200" b="1" spc="-15" dirty="0">
                <a:solidFill>
                  <a:srgbClr val="FFFFFF"/>
                </a:solidFill>
                <a:latin typeface="Tahoma"/>
                <a:cs typeface="Tahoma"/>
              </a:rPr>
              <a:t> </a:t>
            </a:r>
            <a:r>
              <a:rPr sz="1200" b="1" spc="-10" dirty="0">
                <a:solidFill>
                  <a:srgbClr val="FFFFFF"/>
                </a:solidFill>
                <a:latin typeface="Tahoma"/>
                <a:cs typeface="Tahoma"/>
              </a:rPr>
              <a:t>content</a:t>
            </a:r>
            <a:endParaRPr sz="1200">
              <a:latin typeface="Tahoma"/>
              <a:cs typeface="Tahoma"/>
            </a:endParaRPr>
          </a:p>
          <a:p>
            <a:pPr marL="20955">
              <a:lnSpc>
                <a:spcPts val="1680"/>
              </a:lnSpc>
              <a:spcBef>
                <a:spcPts val="830"/>
              </a:spcBef>
            </a:pPr>
            <a:r>
              <a:rPr sz="1400" b="1" spc="-65" dirty="0">
                <a:solidFill>
                  <a:srgbClr val="FFFFFF"/>
                </a:solidFill>
                <a:latin typeface="Tahoma"/>
                <a:cs typeface="Tahoma"/>
              </a:rPr>
              <a:t>Spanish</a:t>
            </a:r>
            <a:r>
              <a:rPr sz="1400" b="1" spc="15" dirty="0">
                <a:solidFill>
                  <a:srgbClr val="FFFFFF"/>
                </a:solidFill>
                <a:latin typeface="Tahoma"/>
                <a:cs typeface="Tahoma"/>
              </a:rPr>
              <a:t> </a:t>
            </a:r>
            <a:r>
              <a:rPr sz="1400" b="1" spc="-10" dirty="0">
                <a:solidFill>
                  <a:srgbClr val="FFFFFF"/>
                </a:solidFill>
                <a:latin typeface="Tahoma"/>
                <a:cs typeface="Tahoma"/>
              </a:rPr>
              <a:t>Language:</a:t>
            </a:r>
            <a:endParaRPr sz="1400">
              <a:latin typeface="Tahoma"/>
              <a:cs typeface="Tahoma"/>
            </a:endParaRPr>
          </a:p>
          <a:p>
            <a:pPr marL="478155" marR="208915">
              <a:lnSpc>
                <a:spcPts val="1440"/>
              </a:lnSpc>
              <a:spcBef>
                <a:spcPts val="45"/>
              </a:spcBef>
            </a:pPr>
            <a:r>
              <a:rPr sz="1200" b="1" dirty="0">
                <a:solidFill>
                  <a:srgbClr val="FFFFFF"/>
                </a:solidFill>
                <a:latin typeface="Tahoma"/>
                <a:cs typeface="Tahoma"/>
              </a:rPr>
              <a:t>Ads</a:t>
            </a:r>
            <a:r>
              <a:rPr sz="1200" b="1" spc="-15" dirty="0">
                <a:solidFill>
                  <a:srgbClr val="FFFFFF"/>
                </a:solidFill>
                <a:latin typeface="Tahoma"/>
                <a:cs typeface="Tahoma"/>
              </a:rPr>
              <a:t> </a:t>
            </a:r>
            <a:r>
              <a:rPr sz="1200" b="1" spc="-60" dirty="0">
                <a:solidFill>
                  <a:srgbClr val="FFFFFF"/>
                </a:solidFill>
                <a:latin typeface="Tahoma"/>
                <a:cs typeface="Tahoma"/>
              </a:rPr>
              <a:t>shown</a:t>
            </a:r>
            <a:r>
              <a:rPr sz="1200" b="1" spc="10" dirty="0">
                <a:solidFill>
                  <a:srgbClr val="FFFFFF"/>
                </a:solidFill>
                <a:latin typeface="Tahoma"/>
                <a:cs typeface="Tahoma"/>
              </a:rPr>
              <a:t> </a:t>
            </a:r>
            <a:r>
              <a:rPr sz="1200" b="1" dirty="0">
                <a:solidFill>
                  <a:srgbClr val="FFFFFF"/>
                </a:solidFill>
                <a:latin typeface="Tahoma"/>
                <a:cs typeface="Tahoma"/>
              </a:rPr>
              <a:t>on</a:t>
            </a:r>
            <a:r>
              <a:rPr sz="1200" b="1" spc="-5" dirty="0">
                <a:solidFill>
                  <a:srgbClr val="FFFFFF"/>
                </a:solidFill>
                <a:latin typeface="Tahoma"/>
                <a:cs typeface="Tahoma"/>
              </a:rPr>
              <a:t> </a:t>
            </a:r>
            <a:r>
              <a:rPr sz="1200" b="1" spc="-45" dirty="0">
                <a:solidFill>
                  <a:srgbClr val="FFFFFF"/>
                </a:solidFill>
                <a:latin typeface="Tahoma"/>
                <a:cs typeface="Tahoma"/>
              </a:rPr>
              <a:t>Spanish</a:t>
            </a:r>
            <a:r>
              <a:rPr sz="1200" b="1" spc="-5" dirty="0">
                <a:solidFill>
                  <a:srgbClr val="FFFFFF"/>
                </a:solidFill>
                <a:latin typeface="Tahoma"/>
                <a:cs typeface="Tahoma"/>
              </a:rPr>
              <a:t> </a:t>
            </a:r>
            <a:r>
              <a:rPr sz="1200" b="1" dirty="0">
                <a:solidFill>
                  <a:srgbClr val="FFFFFF"/>
                </a:solidFill>
                <a:latin typeface="Tahoma"/>
                <a:cs typeface="Tahoma"/>
              </a:rPr>
              <a:t>language</a:t>
            </a:r>
            <a:r>
              <a:rPr sz="1200" b="1" spc="-15" dirty="0">
                <a:solidFill>
                  <a:srgbClr val="FFFFFF"/>
                </a:solidFill>
                <a:latin typeface="Tahoma"/>
                <a:cs typeface="Tahoma"/>
              </a:rPr>
              <a:t> </a:t>
            </a:r>
            <a:r>
              <a:rPr sz="1200" b="1" spc="-25" dirty="0">
                <a:solidFill>
                  <a:srgbClr val="FFFFFF"/>
                </a:solidFill>
                <a:latin typeface="Tahoma"/>
                <a:cs typeface="Tahoma"/>
              </a:rPr>
              <a:t>content</a:t>
            </a:r>
            <a:r>
              <a:rPr sz="1200" b="1" spc="-5" dirty="0">
                <a:solidFill>
                  <a:srgbClr val="FFFFFF"/>
                </a:solidFill>
                <a:latin typeface="Tahoma"/>
                <a:cs typeface="Tahoma"/>
              </a:rPr>
              <a:t> </a:t>
            </a:r>
            <a:r>
              <a:rPr sz="1200" b="1" dirty="0">
                <a:solidFill>
                  <a:srgbClr val="FFFFFF"/>
                </a:solidFill>
                <a:latin typeface="Tahoma"/>
                <a:cs typeface="Tahoma"/>
              </a:rPr>
              <a:t>and</a:t>
            </a:r>
            <a:r>
              <a:rPr sz="1200" b="1" spc="-5" dirty="0">
                <a:solidFill>
                  <a:srgbClr val="FFFFFF"/>
                </a:solidFill>
                <a:latin typeface="Tahoma"/>
                <a:cs typeface="Tahoma"/>
              </a:rPr>
              <a:t> </a:t>
            </a:r>
            <a:r>
              <a:rPr sz="1200" b="1" spc="-25" dirty="0">
                <a:solidFill>
                  <a:srgbClr val="FFFFFF"/>
                </a:solidFill>
                <a:latin typeface="Tahoma"/>
                <a:cs typeface="Tahoma"/>
              </a:rPr>
              <a:t>to </a:t>
            </a:r>
            <a:r>
              <a:rPr sz="1200" b="1" spc="-45" dirty="0">
                <a:solidFill>
                  <a:srgbClr val="FFFFFF"/>
                </a:solidFill>
                <a:latin typeface="Tahoma"/>
                <a:cs typeface="Tahoma"/>
              </a:rPr>
              <a:t>Spanish</a:t>
            </a:r>
            <a:r>
              <a:rPr sz="1200" b="1" spc="-25" dirty="0">
                <a:solidFill>
                  <a:srgbClr val="FFFFFF"/>
                </a:solidFill>
                <a:latin typeface="Tahoma"/>
                <a:cs typeface="Tahoma"/>
              </a:rPr>
              <a:t> </a:t>
            </a:r>
            <a:r>
              <a:rPr sz="1200" b="1" spc="-10" dirty="0">
                <a:solidFill>
                  <a:srgbClr val="FFFFFF"/>
                </a:solidFill>
                <a:latin typeface="Tahoma"/>
                <a:cs typeface="Tahoma"/>
              </a:rPr>
              <a:t>speaking</a:t>
            </a:r>
            <a:r>
              <a:rPr sz="1200" b="1" spc="-35" dirty="0">
                <a:solidFill>
                  <a:srgbClr val="FFFFFF"/>
                </a:solidFill>
                <a:latin typeface="Tahoma"/>
                <a:cs typeface="Tahoma"/>
              </a:rPr>
              <a:t> </a:t>
            </a:r>
            <a:r>
              <a:rPr sz="1200" b="1" spc="-10" dirty="0">
                <a:solidFill>
                  <a:srgbClr val="FFFFFF"/>
                </a:solidFill>
                <a:latin typeface="Tahoma"/>
                <a:cs typeface="Tahoma"/>
              </a:rPr>
              <a:t>households</a:t>
            </a:r>
            <a:endParaRPr sz="1200">
              <a:latin typeface="Tahoma"/>
              <a:cs typeface="Tahoma"/>
            </a:endParaRPr>
          </a:p>
        </p:txBody>
      </p:sp>
      <p:grpSp>
        <p:nvGrpSpPr>
          <p:cNvPr id="20" name="object 20"/>
          <p:cNvGrpSpPr/>
          <p:nvPr/>
        </p:nvGrpSpPr>
        <p:grpSpPr>
          <a:xfrm>
            <a:off x="1592579" y="395596"/>
            <a:ext cx="4505960" cy="750570"/>
            <a:chOff x="1592579" y="395596"/>
            <a:chExt cx="4505960" cy="750570"/>
          </a:xfrm>
        </p:grpSpPr>
        <p:sp>
          <p:nvSpPr>
            <p:cNvPr id="21" name="object 21"/>
            <p:cNvSpPr/>
            <p:nvPr/>
          </p:nvSpPr>
          <p:spPr>
            <a:xfrm>
              <a:off x="1592567" y="403631"/>
              <a:ext cx="4505960" cy="737870"/>
            </a:xfrm>
            <a:custGeom>
              <a:avLst/>
              <a:gdLst/>
              <a:ahLst/>
              <a:cxnLst/>
              <a:rect l="l" t="t" r="r" b="b"/>
              <a:pathLst>
                <a:path w="4505960" h="737869">
                  <a:moveTo>
                    <a:pt x="554189" y="253339"/>
                  </a:moveTo>
                  <a:lnTo>
                    <a:pt x="549998" y="204533"/>
                  </a:lnTo>
                  <a:lnTo>
                    <a:pt x="537730" y="159931"/>
                  </a:lnTo>
                  <a:lnTo>
                    <a:pt x="520420" y="125069"/>
                  </a:lnTo>
                  <a:lnTo>
                    <a:pt x="517880" y="119951"/>
                  </a:lnTo>
                  <a:lnTo>
                    <a:pt x="490918" y="85001"/>
                  </a:lnTo>
                  <a:lnTo>
                    <a:pt x="457301" y="55486"/>
                  </a:lnTo>
                  <a:lnTo>
                    <a:pt x="424459" y="35953"/>
                  </a:lnTo>
                  <a:lnTo>
                    <a:pt x="424459" y="253339"/>
                  </a:lnTo>
                  <a:lnTo>
                    <a:pt x="417017" y="298754"/>
                  </a:lnTo>
                  <a:lnTo>
                    <a:pt x="395655" y="336080"/>
                  </a:lnTo>
                  <a:lnTo>
                    <a:pt x="361835" y="364172"/>
                  </a:lnTo>
                  <a:lnTo>
                    <a:pt x="317030" y="381876"/>
                  </a:lnTo>
                  <a:lnTo>
                    <a:pt x="262674" y="388035"/>
                  </a:lnTo>
                  <a:lnTo>
                    <a:pt x="131343" y="388035"/>
                  </a:lnTo>
                  <a:lnTo>
                    <a:pt x="131343" y="125069"/>
                  </a:lnTo>
                  <a:lnTo>
                    <a:pt x="262674" y="125069"/>
                  </a:lnTo>
                  <a:lnTo>
                    <a:pt x="317030" y="131013"/>
                  </a:lnTo>
                  <a:lnTo>
                    <a:pt x="361835" y="148056"/>
                  </a:lnTo>
                  <a:lnTo>
                    <a:pt x="395655" y="174942"/>
                  </a:lnTo>
                  <a:lnTo>
                    <a:pt x="417017" y="210439"/>
                  </a:lnTo>
                  <a:lnTo>
                    <a:pt x="424459" y="253339"/>
                  </a:lnTo>
                  <a:lnTo>
                    <a:pt x="424459" y="35953"/>
                  </a:lnTo>
                  <a:lnTo>
                    <a:pt x="417525" y="31826"/>
                  </a:lnTo>
                  <a:lnTo>
                    <a:pt x="372046" y="14414"/>
                  </a:lnTo>
                  <a:lnTo>
                    <a:pt x="321348" y="3670"/>
                  </a:lnTo>
                  <a:lnTo>
                    <a:pt x="265899" y="0"/>
                  </a:lnTo>
                  <a:lnTo>
                    <a:pt x="6413" y="0"/>
                  </a:lnTo>
                  <a:lnTo>
                    <a:pt x="0" y="6400"/>
                  </a:lnTo>
                  <a:lnTo>
                    <a:pt x="0" y="729589"/>
                  </a:lnTo>
                  <a:lnTo>
                    <a:pt x="6413" y="737616"/>
                  </a:lnTo>
                  <a:lnTo>
                    <a:pt x="123342" y="737616"/>
                  </a:lnTo>
                  <a:lnTo>
                    <a:pt x="131343" y="729589"/>
                  </a:lnTo>
                  <a:lnTo>
                    <a:pt x="131343" y="514731"/>
                  </a:lnTo>
                  <a:lnTo>
                    <a:pt x="256273" y="514731"/>
                  </a:lnTo>
                  <a:lnTo>
                    <a:pt x="308203" y="511644"/>
                  </a:lnTo>
                  <a:lnTo>
                    <a:pt x="356146" y="502627"/>
                  </a:lnTo>
                  <a:lnTo>
                    <a:pt x="399732" y="487972"/>
                  </a:lnTo>
                  <a:lnTo>
                    <a:pt x="438645" y="467982"/>
                  </a:lnTo>
                  <a:lnTo>
                    <a:pt x="472503" y="442963"/>
                  </a:lnTo>
                  <a:lnTo>
                    <a:pt x="500989" y="413245"/>
                  </a:lnTo>
                  <a:lnTo>
                    <a:pt x="517791" y="388035"/>
                  </a:lnTo>
                  <a:lnTo>
                    <a:pt x="523748" y="379107"/>
                  </a:lnTo>
                  <a:lnTo>
                    <a:pt x="540423" y="340868"/>
                  </a:lnTo>
                  <a:lnTo>
                    <a:pt x="550684" y="298843"/>
                  </a:lnTo>
                  <a:lnTo>
                    <a:pt x="554189" y="253339"/>
                  </a:lnTo>
                  <a:close/>
                </a:path>
                <a:path w="4505960" h="737869">
                  <a:moveTo>
                    <a:pt x="1239672" y="717994"/>
                  </a:moveTo>
                  <a:lnTo>
                    <a:pt x="1234909" y="708748"/>
                  </a:lnTo>
                  <a:lnTo>
                    <a:pt x="1049375" y="492277"/>
                  </a:lnTo>
                  <a:lnTo>
                    <a:pt x="1031506" y="471436"/>
                  </a:lnTo>
                  <a:lnTo>
                    <a:pt x="1079195" y="449338"/>
                  </a:lnTo>
                  <a:lnTo>
                    <a:pt x="1119416" y="420293"/>
                  </a:lnTo>
                  <a:lnTo>
                    <a:pt x="1151636" y="384835"/>
                  </a:lnTo>
                  <a:lnTo>
                    <a:pt x="1162646" y="365582"/>
                  </a:lnTo>
                  <a:lnTo>
                    <a:pt x="1175296" y="343496"/>
                  </a:lnTo>
                  <a:lnTo>
                    <a:pt x="1189901" y="296811"/>
                  </a:lnTo>
                  <a:lnTo>
                    <a:pt x="1194879" y="245313"/>
                  </a:lnTo>
                  <a:lnTo>
                    <a:pt x="1190637" y="198056"/>
                  </a:lnTo>
                  <a:lnTo>
                    <a:pt x="1178242" y="154863"/>
                  </a:lnTo>
                  <a:lnTo>
                    <a:pt x="1162824" y="125069"/>
                  </a:lnTo>
                  <a:lnTo>
                    <a:pt x="1158214" y="116154"/>
                  </a:lnTo>
                  <a:lnTo>
                    <a:pt x="1131074" y="82308"/>
                  </a:lnTo>
                  <a:lnTo>
                    <a:pt x="1097318" y="53733"/>
                  </a:lnTo>
                  <a:lnTo>
                    <a:pt x="1061935" y="33375"/>
                  </a:lnTo>
                  <a:lnTo>
                    <a:pt x="1061935" y="245313"/>
                  </a:lnTo>
                  <a:lnTo>
                    <a:pt x="1054836" y="286156"/>
                  </a:lnTo>
                  <a:lnTo>
                    <a:pt x="1034351" y="319519"/>
                  </a:lnTo>
                  <a:lnTo>
                    <a:pt x="1001737" y="344500"/>
                  </a:lnTo>
                  <a:lnTo>
                    <a:pt x="958189" y="360159"/>
                  </a:lnTo>
                  <a:lnTo>
                    <a:pt x="904963" y="365582"/>
                  </a:lnTo>
                  <a:lnTo>
                    <a:pt x="756005" y="365582"/>
                  </a:lnTo>
                  <a:lnTo>
                    <a:pt x="756005" y="125069"/>
                  </a:lnTo>
                  <a:lnTo>
                    <a:pt x="904963" y="125069"/>
                  </a:lnTo>
                  <a:lnTo>
                    <a:pt x="965581" y="132029"/>
                  </a:lnTo>
                  <a:lnTo>
                    <a:pt x="1010043" y="150774"/>
                  </a:lnTo>
                  <a:lnTo>
                    <a:pt x="1039901" y="178054"/>
                  </a:lnTo>
                  <a:lnTo>
                    <a:pt x="1061935" y="245313"/>
                  </a:lnTo>
                  <a:lnTo>
                    <a:pt x="1061935" y="33375"/>
                  </a:lnTo>
                  <a:lnTo>
                    <a:pt x="1057478" y="30810"/>
                  </a:lnTo>
                  <a:lnTo>
                    <a:pt x="1012063" y="13957"/>
                  </a:lnTo>
                  <a:lnTo>
                    <a:pt x="961593" y="3556"/>
                  </a:lnTo>
                  <a:lnTo>
                    <a:pt x="906564" y="0"/>
                  </a:lnTo>
                  <a:lnTo>
                    <a:pt x="632675" y="0"/>
                  </a:lnTo>
                  <a:lnTo>
                    <a:pt x="624662" y="6400"/>
                  </a:lnTo>
                  <a:lnTo>
                    <a:pt x="624662" y="729589"/>
                  </a:lnTo>
                  <a:lnTo>
                    <a:pt x="632675" y="737616"/>
                  </a:lnTo>
                  <a:lnTo>
                    <a:pt x="748004" y="737616"/>
                  </a:lnTo>
                  <a:lnTo>
                    <a:pt x="756005" y="729589"/>
                  </a:lnTo>
                  <a:lnTo>
                    <a:pt x="756005" y="492277"/>
                  </a:lnTo>
                  <a:lnTo>
                    <a:pt x="879348" y="492277"/>
                  </a:lnTo>
                  <a:lnTo>
                    <a:pt x="1085951" y="731202"/>
                  </a:lnTo>
                  <a:lnTo>
                    <a:pt x="1089177" y="736003"/>
                  </a:lnTo>
                  <a:lnTo>
                    <a:pt x="1093978" y="737616"/>
                  </a:lnTo>
                  <a:lnTo>
                    <a:pt x="1222095" y="737616"/>
                  </a:lnTo>
                  <a:lnTo>
                    <a:pt x="1231760" y="734682"/>
                  </a:lnTo>
                  <a:lnTo>
                    <a:pt x="1238123" y="727392"/>
                  </a:lnTo>
                  <a:lnTo>
                    <a:pt x="1239672" y="717994"/>
                  </a:lnTo>
                  <a:close/>
                </a:path>
                <a:path w="4505960" h="737869">
                  <a:moveTo>
                    <a:pt x="1832343" y="6400"/>
                  </a:moveTo>
                  <a:lnTo>
                    <a:pt x="1824342" y="0"/>
                  </a:lnTo>
                  <a:lnTo>
                    <a:pt x="1310195" y="0"/>
                  </a:lnTo>
                  <a:lnTo>
                    <a:pt x="1302181" y="6400"/>
                  </a:lnTo>
                  <a:lnTo>
                    <a:pt x="1302181" y="729589"/>
                  </a:lnTo>
                  <a:lnTo>
                    <a:pt x="1310195" y="737616"/>
                  </a:lnTo>
                  <a:lnTo>
                    <a:pt x="1319822" y="737616"/>
                  </a:lnTo>
                  <a:lnTo>
                    <a:pt x="1824342" y="737616"/>
                  </a:lnTo>
                  <a:lnTo>
                    <a:pt x="1832343" y="729589"/>
                  </a:lnTo>
                  <a:lnTo>
                    <a:pt x="1832343" y="618947"/>
                  </a:lnTo>
                  <a:lnTo>
                    <a:pt x="1824342" y="610933"/>
                  </a:lnTo>
                  <a:lnTo>
                    <a:pt x="1433525" y="610933"/>
                  </a:lnTo>
                  <a:lnTo>
                    <a:pt x="1433525" y="434543"/>
                  </a:lnTo>
                  <a:lnTo>
                    <a:pt x="1785912" y="434543"/>
                  </a:lnTo>
                  <a:lnTo>
                    <a:pt x="1792312" y="426516"/>
                  </a:lnTo>
                  <a:lnTo>
                    <a:pt x="1792312" y="314274"/>
                  </a:lnTo>
                  <a:lnTo>
                    <a:pt x="1785912" y="306247"/>
                  </a:lnTo>
                  <a:lnTo>
                    <a:pt x="1433525" y="306247"/>
                  </a:lnTo>
                  <a:lnTo>
                    <a:pt x="1433525" y="125069"/>
                  </a:lnTo>
                  <a:lnTo>
                    <a:pt x="1824342" y="125069"/>
                  </a:lnTo>
                  <a:lnTo>
                    <a:pt x="1832343" y="117043"/>
                  </a:lnTo>
                  <a:lnTo>
                    <a:pt x="1832343" y="6400"/>
                  </a:lnTo>
                  <a:close/>
                </a:path>
                <a:path w="4505960" h="737869">
                  <a:moveTo>
                    <a:pt x="2646121" y="6400"/>
                  </a:moveTo>
                  <a:lnTo>
                    <a:pt x="2638006" y="0"/>
                  </a:lnTo>
                  <a:lnTo>
                    <a:pt x="2548344" y="0"/>
                  </a:lnTo>
                  <a:lnTo>
                    <a:pt x="2541930" y="3200"/>
                  </a:lnTo>
                  <a:lnTo>
                    <a:pt x="2538730" y="8001"/>
                  </a:lnTo>
                  <a:lnTo>
                    <a:pt x="2300033" y="410502"/>
                  </a:lnTo>
                  <a:lnTo>
                    <a:pt x="2295245" y="414997"/>
                  </a:lnTo>
                  <a:lnTo>
                    <a:pt x="2288908" y="416496"/>
                  </a:lnTo>
                  <a:lnTo>
                    <a:pt x="2282533" y="414997"/>
                  </a:lnTo>
                  <a:lnTo>
                    <a:pt x="2277618" y="410502"/>
                  </a:lnTo>
                  <a:lnTo>
                    <a:pt x="2038972" y="8001"/>
                  </a:lnTo>
                  <a:lnTo>
                    <a:pt x="2035771" y="3200"/>
                  </a:lnTo>
                  <a:lnTo>
                    <a:pt x="2029358" y="0"/>
                  </a:lnTo>
                  <a:lnTo>
                    <a:pt x="1939671" y="0"/>
                  </a:lnTo>
                  <a:lnTo>
                    <a:pt x="1931670" y="6400"/>
                  </a:lnTo>
                  <a:lnTo>
                    <a:pt x="1931670" y="729589"/>
                  </a:lnTo>
                  <a:lnTo>
                    <a:pt x="1939671" y="737616"/>
                  </a:lnTo>
                  <a:lnTo>
                    <a:pt x="2054987" y="737616"/>
                  </a:lnTo>
                  <a:lnTo>
                    <a:pt x="2062988" y="729589"/>
                  </a:lnTo>
                  <a:lnTo>
                    <a:pt x="2061387" y="293433"/>
                  </a:lnTo>
                  <a:lnTo>
                    <a:pt x="2277618" y="636587"/>
                  </a:lnTo>
                  <a:lnTo>
                    <a:pt x="2282533" y="641096"/>
                  </a:lnTo>
                  <a:lnTo>
                    <a:pt x="2288908" y="642607"/>
                  </a:lnTo>
                  <a:lnTo>
                    <a:pt x="2295245" y="641096"/>
                  </a:lnTo>
                  <a:lnTo>
                    <a:pt x="2300033" y="636587"/>
                  </a:lnTo>
                  <a:lnTo>
                    <a:pt x="2514600" y="296633"/>
                  </a:lnTo>
                  <a:lnTo>
                    <a:pt x="2513114" y="729589"/>
                  </a:lnTo>
                  <a:lnTo>
                    <a:pt x="2521013" y="737616"/>
                  </a:lnTo>
                  <a:lnTo>
                    <a:pt x="2638006" y="737616"/>
                  </a:lnTo>
                  <a:lnTo>
                    <a:pt x="2646121" y="729589"/>
                  </a:lnTo>
                  <a:lnTo>
                    <a:pt x="2646121" y="6400"/>
                  </a:lnTo>
                  <a:close/>
                </a:path>
                <a:path w="4505960" h="737869">
                  <a:moveTo>
                    <a:pt x="2907017" y="6400"/>
                  </a:moveTo>
                  <a:lnTo>
                    <a:pt x="2899118" y="0"/>
                  </a:lnTo>
                  <a:lnTo>
                    <a:pt x="2783827" y="0"/>
                  </a:lnTo>
                  <a:lnTo>
                    <a:pt x="2775712" y="6400"/>
                  </a:lnTo>
                  <a:lnTo>
                    <a:pt x="2775712" y="729589"/>
                  </a:lnTo>
                  <a:lnTo>
                    <a:pt x="2783827" y="737616"/>
                  </a:lnTo>
                  <a:lnTo>
                    <a:pt x="2793441" y="737616"/>
                  </a:lnTo>
                  <a:lnTo>
                    <a:pt x="2899118" y="737616"/>
                  </a:lnTo>
                  <a:lnTo>
                    <a:pt x="2907017" y="729589"/>
                  </a:lnTo>
                  <a:lnTo>
                    <a:pt x="2907017" y="6400"/>
                  </a:lnTo>
                  <a:close/>
                </a:path>
                <a:path w="4505960" h="737869">
                  <a:moveTo>
                    <a:pt x="4505490" y="6400"/>
                  </a:moveTo>
                  <a:lnTo>
                    <a:pt x="4497590" y="0"/>
                  </a:lnTo>
                  <a:lnTo>
                    <a:pt x="4380585" y="0"/>
                  </a:lnTo>
                  <a:lnTo>
                    <a:pt x="4372686" y="6400"/>
                  </a:lnTo>
                  <a:lnTo>
                    <a:pt x="4372686" y="17614"/>
                  </a:lnTo>
                  <a:lnTo>
                    <a:pt x="4372686" y="498678"/>
                  </a:lnTo>
                  <a:lnTo>
                    <a:pt x="3980281" y="6400"/>
                  </a:lnTo>
                  <a:lnTo>
                    <a:pt x="3977081" y="1600"/>
                  </a:lnTo>
                  <a:lnTo>
                    <a:pt x="3972166" y="0"/>
                  </a:lnTo>
                  <a:lnTo>
                    <a:pt x="3879291" y="0"/>
                  </a:lnTo>
                  <a:lnTo>
                    <a:pt x="3871391" y="6400"/>
                  </a:lnTo>
                  <a:lnTo>
                    <a:pt x="3871391" y="729589"/>
                  </a:lnTo>
                  <a:lnTo>
                    <a:pt x="3879291" y="737616"/>
                  </a:lnTo>
                  <a:lnTo>
                    <a:pt x="3994581" y="737616"/>
                  </a:lnTo>
                  <a:lnTo>
                    <a:pt x="4002697" y="729589"/>
                  </a:lnTo>
                  <a:lnTo>
                    <a:pt x="4002697" y="243713"/>
                  </a:lnTo>
                  <a:lnTo>
                    <a:pt x="4393400" y="731202"/>
                  </a:lnTo>
                  <a:lnTo>
                    <a:pt x="4396600" y="736003"/>
                  </a:lnTo>
                  <a:lnTo>
                    <a:pt x="4403014" y="737616"/>
                  </a:lnTo>
                  <a:lnTo>
                    <a:pt x="4497590" y="737616"/>
                  </a:lnTo>
                  <a:lnTo>
                    <a:pt x="4505490" y="729589"/>
                  </a:lnTo>
                  <a:lnTo>
                    <a:pt x="4505490" y="6400"/>
                  </a:lnTo>
                  <a:close/>
                </a:path>
              </a:pathLst>
            </a:custGeom>
            <a:solidFill>
              <a:srgbClr val="FDFDFD"/>
            </a:solidFill>
          </p:spPr>
          <p:txBody>
            <a:bodyPr wrap="square" lIns="0" tIns="0" rIns="0" bIns="0" rtlCol="0"/>
            <a:lstStyle/>
            <a:p>
              <a:endParaRPr/>
            </a:p>
          </p:txBody>
        </p:sp>
        <p:sp>
          <p:nvSpPr>
            <p:cNvPr id="22" name="object 22"/>
            <p:cNvSpPr/>
            <p:nvPr/>
          </p:nvSpPr>
          <p:spPr>
            <a:xfrm>
              <a:off x="4606981" y="395596"/>
              <a:ext cx="756285" cy="750570"/>
            </a:xfrm>
            <a:custGeom>
              <a:avLst/>
              <a:gdLst/>
              <a:ahLst/>
              <a:cxnLst/>
              <a:rect l="l" t="t" r="r" b="b"/>
              <a:pathLst>
                <a:path w="756285" h="750569">
                  <a:moveTo>
                    <a:pt x="378107" y="0"/>
                  </a:moveTo>
                  <a:lnTo>
                    <a:pt x="328877" y="2745"/>
                  </a:lnTo>
                  <a:lnTo>
                    <a:pt x="281980" y="10807"/>
                  </a:lnTo>
                  <a:lnTo>
                    <a:pt x="237696" y="23922"/>
                  </a:lnTo>
                  <a:lnTo>
                    <a:pt x="196304" y="41828"/>
                  </a:lnTo>
                  <a:lnTo>
                    <a:pt x="158084" y="64262"/>
                  </a:lnTo>
                  <a:lnTo>
                    <a:pt x="123314" y="90962"/>
                  </a:lnTo>
                  <a:lnTo>
                    <a:pt x="92273" y="121664"/>
                  </a:lnTo>
                  <a:lnTo>
                    <a:pt x="65242" y="156105"/>
                  </a:lnTo>
                  <a:lnTo>
                    <a:pt x="42500" y="194024"/>
                  </a:lnTo>
                  <a:lnTo>
                    <a:pt x="24325" y="235157"/>
                  </a:lnTo>
                  <a:lnTo>
                    <a:pt x="10997" y="279241"/>
                  </a:lnTo>
                  <a:lnTo>
                    <a:pt x="2795" y="326015"/>
                  </a:lnTo>
                  <a:lnTo>
                    <a:pt x="0" y="375214"/>
                  </a:lnTo>
                  <a:lnTo>
                    <a:pt x="2795" y="424417"/>
                  </a:lnTo>
                  <a:lnTo>
                    <a:pt x="10997" y="471194"/>
                  </a:lnTo>
                  <a:lnTo>
                    <a:pt x="24325" y="515281"/>
                  </a:lnTo>
                  <a:lnTo>
                    <a:pt x="42500" y="556416"/>
                  </a:lnTo>
                  <a:lnTo>
                    <a:pt x="65242" y="594337"/>
                  </a:lnTo>
                  <a:lnTo>
                    <a:pt x="92273" y="628781"/>
                  </a:lnTo>
                  <a:lnTo>
                    <a:pt x="123314" y="659484"/>
                  </a:lnTo>
                  <a:lnTo>
                    <a:pt x="158084" y="686185"/>
                  </a:lnTo>
                  <a:lnTo>
                    <a:pt x="196304" y="708620"/>
                  </a:lnTo>
                  <a:lnTo>
                    <a:pt x="237696" y="726527"/>
                  </a:lnTo>
                  <a:lnTo>
                    <a:pt x="281981" y="739643"/>
                  </a:lnTo>
                  <a:lnTo>
                    <a:pt x="328877" y="747705"/>
                  </a:lnTo>
                  <a:lnTo>
                    <a:pt x="378107" y="750451"/>
                  </a:lnTo>
                  <a:lnTo>
                    <a:pt x="427586" y="747705"/>
                  </a:lnTo>
                  <a:lnTo>
                    <a:pt x="474644" y="739643"/>
                  </a:lnTo>
                  <a:lnTo>
                    <a:pt x="519014" y="726527"/>
                  </a:lnTo>
                  <a:lnTo>
                    <a:pt x="560429" y="708620"/>
                  </a:lnTo>
                  <a:lnTo>
                    <a:pt x="598620" y="686185"/>
                  </a:lnTo>
                  <a:lnTo>
                    <a:pt x="633321" y="659484"/>
                  </a:lnTo>
                  <a:lnTo>
                    <a:pt x="664263" y="628781"/>
                  </a:lnTo>
                  <a:lnTo>
                    <a:pt x="671683" y="619286"/>
                  </a:lnTo>
                  <a:lnTo>
                    <a:pt x="250415" y="619286"/>
                  </a:lnTo>
                  <a:lnTo>
                    <a:pt x="232821" y="614350"/>
                  </a:lnTo>
                  <a:lnTo>
                    <a:pt x="219711" y="601297"/>
                  </a:lnTo>
                  <a:lnTo>
                    <a:pt x="214567" y="582080"/>
                  </a:lnTo>
                  <a:lnTo>
                    <a:pt x="214567" y="163561"/>
                  </a:lnTo>
                  <a:lnTo>
                    <a:pt x="219711" y="144341"/>
                  </a:lnTo>
                  <a:lnTo>
                    <a:pt x="232821" y="131285"/>
                  </a:lnTo>
                  <a:lnTo>
                    <a:pt x="250414" y="126351"/>
                  </a:lnTo>
                  <a:lnTo>
                    <a:pt x="667926" y="126351"/>
                  </a:lnTo>
                  <a:lnTo>
                    <a:pt x="664263" y="121664"/>
                  </a:lnTo>
                  <a:lnTo>
                    <a:pt x="633321" y="90962"/>
                  </a:lnTo>
                  <a:lnTo>
                    <a:pt x="598620" y="64262"/>
                  </a:lnTo>
                  <a:lnTo>
                    <a:pt x="560429" y="41828"/>
                  </a:lnTo>
                  <a:lnTo>
                    <a:pt x="519014" y="23922"/>
                  </a:lnTo>
                  <a:lnTo>
                    <a:pt x="474644" y="10807"/>
                  </a:lnTo>
                  <a:lnTo>
                    <a:pt x="427586" y="2745"/>
                  </a:lnTo>
                  <a:lnTo>
                    <a:pt x="378107" y="0"/>
                  </a:lnTo>
                  <a:close/>
                </a:path>
                <a:path w="756285" h="750569">
                  <a:moveTo>
                    <a:pt x="667926" y="126351"/>
                  </a:moveTo>
                  <a:lnTo>
                    <a:pt x="250414" y="126351"/>
                  </a:lnTo>
                  <a:lnTo>
                    <a:pt x="269009" y="131493"/>
                  </a:lnTo>
                  <a:lnTo>
                    <a:pt x="631104" y="339946"/>
                  </a:lnTo>
                  <a:lnTo>
                    <a:pt x="645516" y="354024"/>
                  </a:lnTo>
                  <a:lnTo>
                    <a:pt x="650319" y="372014"/>
                  </a:lnTo>
                  <a:lnTo>
                    <a:pt x="645516" y="390004"/>
                  </a:lnTo>
                  <a:lnTo>
                    <a:pt x="631104" y="404082"/>
                  </a:lnTo>
                  <a:lnTo>
                    <a:pt x="269009" y="614150"/>
                  </a:lnTo>
                  <a:lnTo>
                    <a:pt x="250415" y="619286"/>
                  </a:lnTo>
                  <a:lnTo>
                    <a:pt x="671683" y="619286"/>
                  </a:lnTo>
                  <a:lnTo>
                    <a:pt x="713802" y="556416"/>
                  </a:lnTo>
                  <a:lnTo>
                    <a:pt x="731863" y="515281"/>
                  </a:lnTo>
                  <a:lnTo>
                    <a:pt x="745095" y="471194"/>
                  </a:lnTo>
                  <a:lnTo>
                    <a:pt x="753230" y="424417"/>
                  </a:lnTo>
                  <a:lnTo>
                    <a:pt x="756002" y="375214"/>
                  </a:lnTo>
                  <a:lnTo>
                    <a:pt x="753230" y="326015"/>
                  </a:lnTo>
                  <a:lnTo>
                    <a:pt x="745095" y="279241"/>
                  </a:lnTo>
                  <a:lnTo>
                    <a:pt x="731863" y="235157"/>
                  </a:lnTo>
                  <a:lnTo>
                    <a:pt x="713802" y="194024"/>
                  </a:lnTo>
                  <a:lnTo>
                    <a:pt x="691179" y="156105"/>
                  </a:lnTo>
                  <a:lnTo>
                    <a:pt x="667926" y="126351"/>
                  </a:lnTo>
                  <a:close/>
                </a:path>
              </a:pathLst>
            </a:custGeom>
            <a:solidFill>
              <a:srgbClr val="78C939"/>
            </a:solidFill>
          </p:spPr>
          <p:txBody>
            <a:bodyPr wrap="square" lIns="0" tIns="0" rIns="0" bIns="0" rtlCol="0"/>
            <a:lstStyle/>
            <a:p>
              <a:endParaRPr/>
            </a:p>
          </p:txBody>
        </p:sp>
      </p:grpSp>
      <p:sp>
        <p:nvSpPr>
          <p:cNvPr id="23" name="object 23"/>
          <p:cNvSpPr txBox="1"/>
          <p:nvPr/>
        </p:nvSpPr>
        <p:spPr>
          <a:xfrm>
            <a:off x="2054732" y="2793238"/>
            <a:ext cx="2695575" cy="635635"/>
          </a:xfrm>
          <a:prstGeom prst="rect">
            <a:avLst/>
          </a:prstGeom>
        </p:spPr>
        <p:txBody>
          <a:bodyPr vert="horz" wrap="square" lIns="0" tIns="13335" rIns="0" bIns="0" rtlCol="0">
            <a:spAutoFit/>
          </a:bodyPr>
          <a:lstStyle/>
          <a:p>
            <a:pPr marL="12700" marR="5080">
              <a:lnSpc>
                <a:spcPct val="100000"/>
              </a:lnSpc>
              <a:spcBef>
                <a:spcPts val="105"/>
              </a:spcBef>
            </a:pPr>
            <a:r>
              <a:rPr sz="2000" b="1" spc="-130" dirty="0">
                <a:solidFill>
                  <a:srgbClr val="FFFFFF"/>
                </a:solidFill>
                <a:latin typeface="Tahoma"/>
                <a:cs typeface="Tahoma"/>
              </a:rPr>
              <a:t>Utilize</a:t>
            </a:r>
            <a:r>
              <a:rPr sz="2000" b="1" spc="-60" dirty="0">
                <a:solidFill>
                  <a:srgbClr val="FFFFFF"/>
                </a:solidFill>
                <a:latin typeface="Tahoma"/>
                <a:cs typeface="Tahoma"/>
              </a:rPr>
              <a:t> </a:t>
            </a:r>
            <a:r>
              <a:rPr sz="2000" b="1" spc="-75" dirty="0">
                <a:solidFill>
                  <a:srgbClr val="FFFFFF"/>
                </a:solidFill>
                <a:latin typeface="Tahoma"/>
                <a:cs typeface="Tahoma"/>
              </a:rPr>
              <a:t>the</a:t>
            </a:r>
            <a:r>
              <a:rPr sz="2000" b="1" spc="-45" dirty="0">
                <a:solidFill>
                  <a:srgbClr val="FFFFFF"/>
                </a:solidFill>
                <a:latin typeface="Tahoma"/>
                <a:cs typeface="Tahoma"/>
              </a:rPr>
              <a:t> </a:t>
            </a:r>
            <a:r>
              <a:rPr sz="2000" b="1" dirty="0">
                <a:solidFill>
                  <a:srgbClr val="FFFFFF"/>
                </a:solidFill>
                <a:latin typeface="Tahoma"/>
                <a:cs typeface="Tahoma"/>
              </a:rPr>
              <a:t>leading</a:t>
            </a:r>
            <a:r>
              <a:rPr sz="2000" b="1" spc="-30" dirty="0">
                <a:solidFill>
                  <a:srgbClr val="FFFFFF"/>
                </a:solidFill>
                <a:latin typeface="Tahoma"/>
                <a:cs typeface="Tahoma"/>
              </a:rPr>
              <a:t> </a:t>
            </a:r>
            <a:r>
              <a:rPr sz="2000" b="1" spc="-175" dirty="0">
                <a:solidFill>
                  <a:srgbClr val="FFFFFF"/>
                </a:solidFill>
                <a:latin typeface="Tahoma"/>
                <a:cs typeface="Tahoma"/>
              </a:rPr>
              <a:t>OTT </a:t>
            </a:r>
            <a:r>
              <a:rPr sz="2000" b="1" spc="-60" dirty="0">
                <a:solidFill>
                  <a:srgbClr val="FFFFFF"/>
                </a:solidFill>
                <a:latin typeface="Tahoma"/>
                <a:cs typeface="Tahoma"/>
              </a:rPr>
              <a:t>advertising</a:t>
            </a:r>
            <a:r>
              <a:rPr sz="2000" b="1" spc="-55" dirty="0">
                <a:solidFill>
                  <a:srgbClr val="FFFFFF"/>
                </a:solidFill>
                <a:latin typeface="Tahoma"/>
                <a:cs typeface="Tahoma"/>
              </a:rPr>
              <a:t> </a:t>
            </a:r>
            <a:r>
              <a:rPr sz="2000" b="1" spc="-10" dirty="0">
                <a:solidFill>
                  <a:srgbClr val="FFFFFF"/>
                </a:solidFill>
                <a:latin typeface="Tahoma"/>
                <a:cs typeface="Tahoma"/>
              </a:rPr>
              <a:t>platform.</a:t>
            </a:r>
            <a:endParaRPr sz="2000">
              <a:latin typeface="Tahoma"/>
              <a:cs typeface="Tahoma"/>
            </a:endParaRPr>
          </a:p>
        </p:txBody>
      </p:sp>
      <p:sp>
        <p:nvSpPr>
          <p:cNvPr id="24" name="object 24"/>
          <p:cNvSpPr txBox="1"/>
          <p:nvPr/>
        </p:nvSpPr>
        <p:spPr>
          <a:xfrm>
            <a:off x="2054732" y="3707638"/>
            <a:ext cx="3872865" cy="1245870"/>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FFFFFF"/>
                </a:solidFill>
                <a:latin typeface="Tahoma"/>
                <a:cs typeface="Tahoma"/>
              </a:rPr>
              <a:t>Reach</a:t>
            </a:r>
            <a:r>
              <a:rPr sz="2000" b="1" spc="-35" dirty="0">
                <a:solidFill>
                  <a:srgbClr val="FFFFFF"/>
                </a:solidFill>
                <a:latin typeface="Tahoma"/>
                <a:cs typeface="Tahoma"/>
              </a:rPr>
              <a:t> </a:t>
            </a:r>
            <a:r>
              <a:rPr sz="2000" b="1" spc="-70" dirty="0">
                <a:solidFill>
                  <a:srgbClr val="FFFFFF"/>
                </a:solidFill>
                <a:latin typeface="Tahoma"/>
                <a:cs typeface="Tahoma"/>
              </a:rPr>
              <a:t>streaming</a:t>
            </a:r>
            <a:r>
              <a:rPr sz="2000" b="1" spc="-40" dirty="0">
                <a:solidFill>
                  <a:srgbClr val="FFFFFF"/>
                </a:solidFill>
                <a:latin typeface="Tahoma"/>
                <a:cs typeface="Tahoma"/>
              </a:rPr>
              <a:t> </a:t>
            </a:r>
            <a:r>
              <a:rPr sz="2000" b="1" dirty="0">
                <a:solidFill>
                  <a:srgbClr val="FFFFFF"/>
                </a:solidFill>
                <a:latin typeface="Tahoma"/>
                <a:cs typeface="Tahoma"/>
              </a:rPr>
              <a:t>video</a:t>
            </a:r>
            <a:r>
              <a:rPr sz="2000" b="1" spc="-45" dirty="0">
                <a:solidFill>
                  <a:srgbClr val="FFFFFF"/>
                </a:solidFill>
                <a:latin typeface="Tahoma"/>
                <a:cs typeface="Tahoma"/>
              </a:rPr>
              <a:t> </a:t>
            </a:r>
            <a:r>
              <a:rPr sz="2000" b="1" spc="-55" dirty="0">
                <a:solidFill>
                  <a:srgbClr val="FFFFFF"/>
                </a:solidFill>
                <a:latin typeface="Tahoma"/>
                <a:cs typeface="Tahoma"/>
              </a:rPr>
              <a:t>viewers </a:t>
            </a:r>
            <a:r>
              <a:rPr sz="2000" b="1" spc="-85" dirty="0">
                <a:solidFill>
                  <a:srgbClr val="FFFFFF"/>
                </a:solidFill>
                <a:latin typeface="Tahoma"/>
                <a:cs typeface="Tahoma"/>
              </a:rPr>
              <a:t>through</a:t>
            </a:r>
            <a:r>
              <a:rPr sz="2000" b="1" spc="-40" dirty="0">
                <a:solidFill>
                  <a:srgbClr val="FFFFFF"/>
                </a:solidFill>
                <a:latin typeface="Tahoma"/>
                <a:cs typeface="Tahoma"/>
              </a:rPr>
              <a:t> </a:t>
            </a:r>
            <a:r>
              <a:rPr sz="2000" b="1" spc="-240" dirty="0">
                <a:solidFill>
                  <a:srgbClr val="FFFFFF"/>
                </a:solidFill>
                <a:latin typeface="Tahoma"/>
                <a:cs typeface="Tahoma"/>
              </a:rPr>
              <a:t>125+</a:t>
            </a:r>
            <a:r>
              <a:rPr sz="2000" b="1" spc="-35" dirty="0">
                <a:solidFill>
                  <a:srgbClr val="FFFFFF"/>
                </a:solidFill>
                <a:latin typeface="Tahoma"/>
                <a:cs typeface="Tahoma"/>
              </a:rPr>
              <a:t> </a:t>
            </a:r>
            <a:r>
              <a:rPr sz="2000" b="1" spc="-50" dirty="0">
                <a:solidFill>
                  <a:srgbClr val="FFFFFF"/>
                </a:solidFill>
                <a:latin typeface="Tahoma"/>
                <a:cs typeface="Tahoma"/>
              </a:rPr>
              <a:t>premium</a:t>
            </a:r>
            <a:r>
              <a:rPr sz="2000" b="1" spc="-55" dirty="0">
                <a:solidFill>
                  <a:srgbClr val="FFFFFF"/>
                </a:solidFill>
                <a:latin typeface="Tahoma"/>
                <a:cs typeface="Tahoma"/>
              </a:rPr>
              <a:t> </a:t>
            </a:r>
            <a:r>
              <a:rPr sz="2000" b="1" spc="-10" dirty="0">
                <a:solidFill>
                  <a:srgbClr val="FFFFFF"/>
                </a:solidFill>
                <a:latin typeface="Tahoma"/>
                <a:cs typeface="Tahoma"/>
              </a:rPr>
              <a:t>direct </a:t>
            </a:r>
            <a:r>
              <a:rPr sz="2000" b="1" spc="-60" dirty="0">
                <a:solidFill>
                  <a:srgbClr val="FFFFFF"/>
                </a:solidFill>
                <a:latin typeface="Tahoma"/>
                <a:cs typeface="Tahoma"/>
              </a:rPr>
              <a:t>publishing</a:t>
            </a:r>
            <a:r>
              <a:rPr sz="2000" b="1" spc="-55" dirty="0">
                <a:solidFill>
                  <a:srgbClr val="FFFFFF"/>
                </a:solidFill>
                <a:latin typeface="Tahoma"/>
                <a:cs typeface="Tahoma"/>
              </a:rPr>
              <a:t> </a:t>
            </a:r>
            <a:r>
              <a:rPr sz="2000" b="1" spc="-90" dirty="0">
                <a:solidFill>
                  <a:srgbClr val="FFFFFF"/>
                </a:solidFill>
                <a:latin typeface="Tahoma"/>
                <a:cs typeface="Tahoma"/>
              </a:rPr>
              <a:t>partners</a:t>
            </a:r>
            <a:r>
              <a:rPr sz="2000" b="1" spc="-40" dirty="0">
                <a:solidFill>
                  <a:srgbClr val="FFFFFF"/>
                </a:solidFill>
                <a:latin typeface="Tahoma"/>
                <a:cs typeface="Tahoma"/>
              </a:rPr>
              <a:t> </a:t>
            </a:r>
            <a:r>
              <a:rPr sz="2000" b="1" dirty="0">
                <a:solidFill>
                  <a:srgbClr val="FFFFFF"/>
                </a:solidFill>
                <a:latin typeface="Tahoma"/>
                <a:cs typeface="Tahoma"/>
              </a:rPr>
              <a:t>on</a:t>
            </a:r>
            <a:r>
              <a:rPr sz="2000" b="1" spc="-55" dirty="0">
                <a:solidFill>
                  <a:srgbClr val="FFFFFF"/>
                </a:solidFill>
                <a:latin typeface="Tahoma"/>
                <a:cs typeface="Tahoma"/>
              </a:rPr>
              <a:t> </a:t>
            </a:r>
            <a:r>
              <a:rPr sz="2000" b="1" spc="-25" dirty="0">
                <a:solidFill>
                  <a:srgbClr val="FFFFFF"/>
                </a:solidFill>
                <a:latin typeface="Tahoma"/>
                <a:cs typeface="Tahoma"/>
              </a:rPr>
              <a:t>all </a:t>
            </a:r>
            <a:r>
              <a:rPr sz="2000" b="1" spc="-10" dirty="0">
                <a:solidFill>
                  <a:srgbClr val="FFFFFF"/>
                </a:solidFill>
                <a:latin typeface="Tahoma"/>
                <a:cs typeface="Tahoma"/>
              </a:rPr>
              <a:t>devices.</a:t>
            </a:r>
            <a:endParaRPr sz="2000">
              <a:latin typeface="Tahoma"/>
              <a:cs typeface="Tahoma"/>
            </a:endParaRPr>
          </a:p>
        </p:txBody>
      </p:sp>
      <p:sp>
        <p:nvSpPr>
          <p:cNvPr id="25" name="object 25"/>
          <p:cNvSpPr txBox="1"/>
          <p:nvPr/>
        </p:nvSpPr>
        <p:spPr>
          <a:xfrm>
            <a:off x="2054732" y="5232019"/>
            <a:ext cx="3931920" cy="63627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Tahoma"/>
                <a:cs typeface="Tahoma"/>
              </a:rPr>
              <a:t>TAG</a:t>
            </a:r>
            <a:r>
              <a:rPr sz="2000" b="1" spc="-114" dirty="0">
                <a:solidFill>
                  <a:srgbClr val="FFFFFF"/>
                </a:solidFill>
                <a:latin typeface="Tahoma"/>
                <a:cs typeface="Tahoma"/>
              </a:rPr>
              <a:t> </a:t>
            </a:r>
            <a:r>
              <a:rPr sz="2000" b="1" spc="-50" dirty="0">
                <a:solidFill>
                  <a:srgbClr val="FFFFFF"/>
                </a:solidFill>
                <a:latin typeface="Tahoma"/>
                <a:cs typeface="Tahoma"/>
              </a:rPr>
              <a:t>certified</a:t>
            </a:r>
            <a:r>
              <a:rPr sz="2000" b="1" spc="-95" dirty="0">
                <a:solidFill>
                  <a:srgbClr val="FFFFFF"/>
                </a:solidFill>
                <a:latin typeface="Tahoma"/>
                <a:cs typeface="Tahoma"/>
              </a:rPr>
              <a:t> </a:t>
            </a:r>
            <a:r>
              <a:rPr sz="2000" b="1" spc="-35" dirty="0">
                <a:solidFill>
                  <a:srgbClr val="FFFFFF"/>
                </a:solidFill>
                <a:latin typeface="Tahoma"/>
                <a:cs typeface="Tahoma"/>
              </a:rPr>
              <a:t>against</a:t>
            </a:r>
            <a:r>
              <a:rPr sz="2000" b="1" spc="-65" dirty="0">
                <a:solidFill>
                  <a:srgbClr val="FFFFFF"/>
                </a:solidFill>
                <a:latin typeface="Tahoma"/>
                <a:cs typeface="Tahoma"/>
              </a:rPr>
              <a:t> </a:t>
            </a:r>
            <a:r>
              <a:rPr sz="2000" b="1" spc="-70" dirty="0">
                <a:solidFill>
                  <a:srgbClr val="FFFFFF"/>
                </a:solidFill>
                <a:latin typeface="Tahoma"/>
                <a:cs typeface="Tahoma"/>
              </a:rPr>
              <a:t>fraud,</a:t>
            </a:r>
            <a:r>
              <a:rPr sz="2000" b="1" spc="-65" dirty="0">
                <a:solidFill>
                  <a:srgbClr val="FFFFFF"/>
                </a:solidFill>
                <a:latin typeface="Tahoma"/>
                <a:cs typeface="Tahoma"/>
              </a:rPr>
              <a:t> </a:t>
            </a:r>
            <a:r>
              <a:rPr sz="2000" b="1" spc="-100" dirty="0">
                <a:solidFill>
                  <a:srgbClr val="FFFFFF"/>
                </a:solidFill>
                <a:latin typeface="Tahoma"/>
                <a:cs typeface="Tahoma"/>
              </a:rPr>
              <a:t>with</a:t>
            </a:r>
            <a:endParaRPr sz="2000">
              <a:latin typeface="Tahoma"/>
              <a:cs typeface="Tahoma"/>
            </a:endParaRPr>
          </a:p>
          <a:p>
            <a:pPr marL="12700">
              <a:lnSpc>
                <a:spcPct val="100000"/>
              </a:lnSpc>
            </a:pPr>
            <a:r>
              <a:rPr sz="2000" b="1" dirty="0">
                <a:solidFill>
                  <a:srgbClr val="FFFFFF"/>
                </a:solidFill>
                <a:latin typeface="Tahoma"/>
                <a:cs typeface="Tahoma"/>
              </a:rPr>
              <a:t>NO</a:t>
            </a:r>
            <a:r>
              <a:rPr sz="2000" b="1" spc="180" dirty="0">
                <a:solidFill>
                  <a:srgbClr val="FFFFFF"/>
                </a:solidFill>
                <a:latin typeface="Tahoma"/>
                <a:cs typeface="Tahoma"/>
              </a:rPr>
              <a:t> </a:t>
            </a:r>
            <a:r>
              <a:rPr sz="2000" b="1" dirty="0">
                <a:solidFill>
                  <a:srgbClr val="FFFFFF"/>
                </a:solidFill>
                <a:latin typeface="Tahoma"/>
                <a:cs typeface="Tahoma"/>
              </a:rPr>
              <a:t>open-exchange</a:t>
            </a:r>
            <a:r>
              <a:rPr sz="2000" b="1" spc="160" dirty="0">
                <a:solidFill>
                  <a:srgbClr val="FFFFFF"/>
                </a:solidFill>
                <a:latin typeface="Tahoma"/>
                <a:cs typeface="Tahoma"/>
              </a:rPr>
              <a:t> </a:t>
            </a:r>
            <a:r>
              <a:rPr sz="2000" b="1" spc="-10" dirty="0">
                <a:solidFill>
                  <a:srgbClr val="FFFFFF"/>
                </a:solidFill>
                <a:latin typeface="Tahoma"/>
                <a:cs typeface="Tahoma"/>
              </a:rPr>
              <a:t>inventory.</a:t>
            </a:r>
            <a:endParaRPr sz="2000">
              <a:latin typeface="Tahoma"/>
              <a:cs typeface="Tahoma"/>
            </a:endParaRPr>
          </a:p>
        </p:txBody>
      </p:sp>
      <p:sp>
        <p:nvSpPr>
          <p:cNvPr id="26" name="object 26"/>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27" name="object 27"/>
          <p:cNvGrpSpPr/>
          <p:nvPr/>
        </p:nvGrpSpPr>
        <p:grpSpPr>
          <a:xfrm>
            <a:off x="0" y="0"/>
            <a:ext cx="1161415" cy="6858000"/>
            <a:chOff x="0" y="0"/>
            <a:chExt cx="1161415" cy="6858000"/>
          </a:xfrm>
        </p:grpSpPr>
        <p:sp>
          <p:nvSpPr>
            <p:cNvPr id="28" name="object 28"/>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dirty="0"/>
            </a:p>
          </p:txBody>
        </p:sp>
        <p:sp>
          <p:nvSpPr>
            <p:cNvPr id="29" name="object 29"/>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30" name="object 30"/>
            <p:cNvPicPr/>
            <p:nvPr/>
          </p:nvPicPr>
          <p:blipFill>
            <a:blip r:embed="rId4" cstate="print"/>
            <a:stretch>
              <a:fillRect/>
            </a:stretch>
          </p:blipFill>
          <p:spPr>
            <a:xfrm>
              <a:off x="333145" y="1943561"/>
              <a:ext cx="507600" cy="316820"/>
            </a:xfrm>
            <a:prstGeom prst="rect">
              <a:avLst/>
            </a:prstGeom>
          </p:spPr>
        </p:pic>
        <p:sp>
          <p:nvSpPr>
            <p:cNvPr id="31" name="object 31"/>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32" name="object 32"/>
            <p:cNvPicPr/>
            <p:nvPr/>
          </p:nvPicPr>
          <p:blipFill>
            <a:blip r:embed="rId5" cstate="print"/>
            <a:stretch>
              <a:fillRect/>
            </a:stretch>
          </p:blipFill>
          <p:spPr>
            <a:xfrm>
              <a:off x="546223" y="983754"/>
              <a:ext cx="96685" cy="96739"/>
            </a:xfrm>
            <a:prstGeom prst="rect">
              <a:avLst/>
            </a:prstGeom>
          </p:spPr>
        </p:pic>
        <p:sp>
          <p:nvSpPr>
            <p:cNvPr id="33" name="object 33"/>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34" name="object 34"/>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5" name="object 35"/>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6" name="object 36"/>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37" name="object 37"/>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38" name="object 38"/>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39" name="object 39"/>
          <p:cNvGrpSpPr/>
          <p:nvPr/>
        </p:nvGrpSpPr>
        <p:grpSpPr>
          <a:xfrm>
            <a:off x="166115" y="6234684"/>
            <a:ext cx="2376170" cy="489584"/>
            <a:chOff x="166115" y="6234684"/>
            <a:chExt cx="2376170" cy="489584"/>
          </a:xfrm>
        </p:grpSpPr>
        <p:sp>
          <p:nvSpPr>
            <p:cNvPr id="40" name="object 40"/>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41" name="object 41"/>
            <p:cNvPicPr/>
            <p:nvPr/>
          </p:nvPicPr>
          <p:blipFill>
            <a:blip r:embed="rId6" cstate="print"/>
            <a:stretch>
              <a:fillRect/>
            </a:stretch>
          </p:blipFill>
          <p:spPr>
            <a:xfrm>
              <a:off x="1699260" y="6306312"/>
              <a:ext cx="114300" cy="211835"/>
            </a:xfrm>
            <a:prstGeom prst="rect">
              <a:avLst/>
            </a:prstGeom>
          </p:spPr>
        </p:pic>
        <p:sp>
          <p:nvSpPr>
            <p:cNvPr id="42" name="object 42"/>
            <p:cNvSpPr/>
            <p:nvPr/>
          </p:nvSpPr>
          <p:spPr>
            <a:xfrm>
              <a:off x="2185415" y="6234684"/>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43" name="object 43"/>
            <p:cNvPicPr/>
            <p:nvPr/>
          </p:nvPicPr>
          <p:blipFill>
            <a:blip r:embed="rId7" cstate="print"/>
            <a:stretch>
              <a:fillRect/>
            </a:stretch>
          </p:blipFill>
          <p:spPr>
            <a:xfrm>
              <a:off x="2321051" y="6310884"/>
              <a:ext cx="112775" cy="211836"/>
            </a:xfrm>
            <a:prstGeom prst="rect">
              <a:avLst/>
            </a:prstGeom>
          </p:spPr>
        </p:pic>
        <p:pic>
          <p:nvPicPr>
            <p:cNvPr id="44" name="object 44"/>
            <p:cNvPicPr/>
            <p:nvPr/>
          </p:nvPicPr>
          <p:blipFill>
            <a:blip r:embed="rId8" cstate="print"/>
            <a:stretch>
              <a:fillRect/>
            </a:stretch>
          </p:blipFill>
          <p:spPr>
            <a:xfrm>
              <a:off x="166115" y="6301740"/>
              <a:ext cx="848868" cy="422148"/>
            </a:xfrm>
            <a:prstGeom prst="rect">
              <a:avLst/>
            </a:prstGeom>
          </p:spPr>
        </p:pic>
      </p:grpSp>
      <p:sp>
        <p:nvSpPr>
          <p:cNvPr id="45" name="TextBox 44">
            <a:extLst>
              <a:ext uri="{FF2B5EF4-FFF2-40B4-BE49-F238E27FC236}">
                <a16:creationId xmlns:a16="http://schemas.microsoft.com/office/drawing/2014/main" id="{E5DD911A-93AB-4EE7-80F1-FD779DAB1DA2}"/>
              </a:ext>
            </a:extLst>
          </p:cNvPr>
          <p:cNvSpPr txBox="1"/>
          <p:nvPr/>
        </p:nvSpPr>
        <p:spPr>
          <a:xfrm>
            <a:off x="90938" y="70269"/>
            <a:ext cx="1410444"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People are switching from traditional tv to streaming. Streaming tv has its own ads and this allows them to place ads in front of those people as well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7091" y="82294"/>
            <a:ext cx="10980420" cy="6663055"/>
            <a:chOff x="1117091" y="82294"/>
            <a:chExt cx="10980420" cy="6663055"/>
          </a:xfrm>
        </p:grpSpPr>
        <p:pic>
          <p:nvPicPr>
            <p:cNvPr id="3" name="object 3"/>
            <p:cNvPicPr/>
            <p:nvPr/>
          </p:nvPicPr>
          <p:blipFill>
            <a:blip r:embed="rId2" cstate="print"/>
            <a:stretch>
              <a:fillRect/>
            </a:stretch>
          </p:blipFill>
          <p:spPr>
            <a:xfrm>
              <a:off x="1117091" y="85342"/>
              <a:ext cx="10940796" cy="6659878"/>
            </a:xfrm>
            <a:prstGeom prst="rect">
              <a:avLst/>
            </a:prstGeom>
          </p:spPr>
        </p:pic>
        <p:sp>
          <p:nvSpPr>
            <p:cNvPr id="4" name="object 4"/>
            <p:cNvSpPr/>
            <p:nvPr/>
          </p:nvSpPr>
          <p:spPr>
            <a:xfrm>
              <a:off x="7022591" y="82294"/>
              <a:ext cx="5074920" cy="6663055"/>
            </a:xfrm>
            <a:custGeom>
              <a:avLst/>
              <a:gdLst/>
              <a:ahLst/>
              <a:cxnLst/>
              <a:rect l="l" t="t" r="r" b="b"/>
              <a:pathLst>
                <a:path w="5074920" h="6663055">
                  <a:moveTo>
                    <a:pt x="5074920" y="0"/>
                  </a:moveTo>
                  <a:lnTo>
                    <a:pt x="0" y="0"/>
                  </a:lnTo>
                  <a:lnTo>
                    <a:pt x="0" y="6662928"/>
                  </a:lnTo>
                  <a:lnTo>
                    <a:pt x="5074920" y="6662928"/>
                  </a:lnTo>
                  <a:lnTo>
                    <a:pt x="5074920" y="0"/>
                  </a:lnTo>
                  <a:close/>
                </a:path>
              </a:pathLst>
            </a:custGeom>
            <a:solidFill>
              <a:srgbClr val="252525">
                <a:alpha val="94117"/>
              </a:srgbClr>
            </a:solidFill>
          </p:spPr>
          <p:txBody>
            <a:bodyPr wrap="square" lIns="0" tIns="0" rIns="0" bIns="0" rtlCol="0"/>
            <a:lstStyle/>
            <a:p>
              <a:endParaRPr/>
            </a:p>
          </p:txBody>
        </p:sp>
      </p:grpSp>
      <p:sp>
        <p:nvSpPr>
          <p:cNvPr id="5" name="object 5"/>
          <p:cNvSpPr txBox="1"/>
          <p:nvPr/>
        </p:nvSpPr>
        <p:spPr>
          <a:xfrm>
            <a:off x="8086725" y="3081909"/>
            <a:ext cx="2946400" cy="1122680"/>
          </a:xfrm>
          <a:prstGeom prst="rect">
            <a:avLst/>
          </a:prstGeom>
        </p:spPr>
        <p:txBody>
          <a:bodyPr vert="horz" wrap="square" lIns="0" tIns="12700" rIns="0" bIns="0" rtlCol="0">
            <a:spAutoFit/>
          </a:bodyPr>
          <a:lstStyle/>
          <a:p>
            <a:pPr marL="414655" marR="407670" algn="ctr">
              <a:lnSpc>
                <a:spcPct val="100000"/>
              </a:lnSpc>
              <a:spcBef>
                <a:spcPts val="100"/>
              </a:spcBef>
            </a:pPr>
            <a:r>
              <a:rPr sz="1800" spc="-10" dirty="0">
                <a:solidFill>
                  <a:srgbClr val="FFFFFF"/>
                </a:solidFill>
                <a:latin typeface="Calibri"/>
                <a:cs typeface="Calibri"/>
              </a:rPr>
              <a:t>Gender/Age:</a:t>
            </a:r>
            <a:r>
              <a:rPr sz="1800" spc="-45" dirty="0">
                <a:solidFill>
                  <a:srgbClr val="FFFFFF"/>
                </a:solidFill>
                <a:latin typeface="Calibri"/>
                <a:cs typeface="Calibri"/>
              </a:rPr>
              <a:t> </a:t>
            </a:r>
            <a:r>
              <a:rPr sz="1800" spc="-10" dirty="0">
                <a:solidFill>
                  <a:srgbClr val="FFFFFF"/>
                </a:solidFill>
                <a:latin typeface="Calibri"/>
                <a:cs typeface="Calibri"/>
              </a:rPr>
              <a:t>Both/18+ </a:t>
            </a:r>
            <a:r>
              <a:rPr sz="1800" dirty="0">
                <a:solidFill>
                  <a:srgbClr val="FFFFFF"/>
                </a:solidFill>
                <a:latin typeface="Calibri"/>
                <a:cs typeface="Calibri"/>
              </a:rPr>
              <a:t>Consumer:</a:t>
            </a:r>
            <a:r>
              <a:rPr sz="1800" spc="-85" dirty="0">
                <a:solidFill>
                  <a:srgbClr val="FFFFFF"/>
                </a:solidFill>
                <a:latin typeface="Calibri"/>
                <a:cs typeface="Calibri"/>
              </a:rPr>
              <a:t> </a:t>
            </a:r>
            <a:r>
              <a:rPr sz="1800" spc="-20" dirty="0">
                <a:solidFill>
                  <a:srgbClr val="FFFFFF"/>
                </a:solidFill>
                <a:latin typeface="Calibri"/>
                <a:cs typeface="Calibri"/>
              </a:rPr>
              <a:t>None</a:t>
            </a:r>
            <a:endParaRPr sz="1800">
              <a:latin typeface="Calibri"/>
              <a:cs typeface="Calibri"/>
            </a:endParaRPr>
          </a:p>
          <a:p>
            <a:pPr marL="12700" marR="5080" algn="ctr">
              <a:lnSpc>
                <a:spcPct val="100000"/>
              </a:lnSpc>
            </a:pPr>
            <a:r>
              <a:rPr sz="1800" dirty="0">
                <a:solidFill>
                  <a:srgbClr val="FFFFFF"/>
                </a:solidFill>
                <a:latin typeface="Calibri"/>
                <a:cs typeface="Calibri"/>
              </a:rPr>
              <a:t>Household:</a:t>
            </a:r>
            <a:r>
              <a:rPr sz="1800" spc="-60" dirty="0">
                <a:solidFill>
                  <a:srgbClr val="FFFFFF"/>
                </a:solidFill>
                <a:latin typeface="Calibri"/>
                <a:cs typeface="Calibri"/>
              </a:rPr>
              <a:t> </a:t>
            </a:r>
            <a:r>
              <a:rPr sz="1800" dirty="0">
                <a:solidFill>
                  <a:srgbClr val="FFFFFF"/>
                </a:solidFill>
                <a:latin typeface="Calibri"/>
                <a:cs typeface="Calibri"/>
              </a:rPr>
              <a:t>DEMO</a:t>
            </a:r>
            <a:r>
              <a:rPr sz="1800" spc="-75" dirty="0">
                <a:solidFill>
                  <a:srgbClr val="FFFFFF"/>
                </a:solidFill>
                <a:latin typeface="Calibri"/>
                <a:cs typeface="Calibri"/>
              </a:rPr>
              <a:t> </a:t>
            </a:r>
            <a:r>
              <a:rPr sz="1800" spc="-10" dirty="0">
                <a:solidFill>
                  <a:srgbClr val="FFFFFF"/>
                </a:solidFill>
                <a:latin typeface="Calibri"/>
                <a:cs typeface="Calibri"/>
              </a:rPr>
              <a:t>Homeowner </a:t>
            </a:r>
            <a:r>
              <a:rPr sz="1800" dirty="0">
                <a:solidFill>
                  <a:srgbClr val="FFFFFF"/>
                </a:solidFill>
                <a:latin typeface="Calibri"/>
                <a:cs typeface="Calibri"/>
              </a:rPr>
              <a:t>Max</a:t>
            </a:r>
            <a:r>
              <a:rPr sz="1800" spc="-5" dirty="0">
                <a:solidFill>
                  <a:srgbClr val="FFFFFF"/>
                </a:solidFill>
                <a:latin typeface="Calibri"/>
                <a:cs typeface="Calibri"/>
              </a:rPr>
              <a:t> </a:t>
            </a:r>
            <a:r>
              <a:rPr sz="1800" spc="-10" dirty="0">
                <a:solidFill>
                  <a:srgbClr val="FFFFFF"/>
                </a:solidFill>
                <a:latin typeface="Calibri"/>
                <a:cs typeface="Calibri"/>
              </a:rPr>
              <a:t>Impressions:</a:t>
            </a:r>
            <a:r>
              <a:rPr sz="1800" spc="-5" dirty="0">
                <a:solidFill>
                  <a:srgbClr val="FFFFFF"/>
                </a:solidFill>
                <a:latin typeface="Calibri"/>
                <a:cs typeface="Calibri"/>
              </a:rPr>
              <a:t> </a:t>
            </a:r>
            <a:r>
              <a:rPr sz="1800" spc="-10" dirty="0">
                <a:solidFill>
                  <a:srgbClr val="FFFFFF"/>
                </a:solidFill>
                <a:latin typeface="Calibri"/>
                <a:cs typeface="Calibri"/>
              </a:rPr>
              <a:t>627,296</a:t>
            </a:r>
            <a:endParaRPr sz="1800">
              <a:latin typeface="Calibri"/>
              <a:cs typeface="Calibri"/>
            </a:endParaRPr>
          </a:p>
        </p:txBody>
      </p:sp>
      <p:grpSp>
        <p:nvGrpSpPr>
          <p:cNvPr id="6" name="object 6"/>
          <p:cNvGrpSpPr/>
          <p:nvPr/>
        </p:nvGrpSpPr>
        <p:grpSpPr>
          <a:xfrm>
            <a:off x="-53085" y="35305"/>
            <a:ext cx="12176760" cy="6766559"/>
            <a:chOff x="-53085" y="35305"/>
            <a:chExt cx="12176760" cy="6766559"/>
          </a:xfrm>
        </p:grpSpPr>
        <p:sp>
          <p:nvSpPr>
            <p:cNvPr id="7" name="object 7"/>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1A5A77"/>
            </a:solidFill>
          </p:spPr>
          <p:txBody>
            <a:bodyPr wrap="square" lIns="0" tIns="0" rIns="0" bIns="0" rtlCol="0"/>
            <a:lstStyle/>
            <a:p>
              <a:endParaRPr/>
            </a:p>
          </p:txBody>
        </p:sp>
        <p:sp>
          <p:nvSpPr>
            <p:cNvPr id="8" name="object 8"/>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22789F"/>
              </a:solidFill>
            </a:ln>
          </p:spPr>
          <p:txBody>
            <a:bodyPr wrap="square" lIns="0" tIns="0" rIns="0" bIns="0" rtlCol="0"/>
            <a:lstStyle/>
            <a:p>
              <a:endParaRPr/>
            </a:p>
          </p:txBody>
        </p:sp>
      </p:grpSp>
      <p:sp>
        <p:nvSpPr>
          <p:cNvPr id="9" name="object 9"/>
          <p:cNvSpPr txBox="1"/>
          <p:nvPr/>
        </p:nvSpPr>
        <p:spPr>
          <a:xfrm>
            <a:off x="6739128" y="1094232"/>
            <a:ext cx="5024755" cy="707390"/>
          </a:xfrm>
          <a:prstGeom prst="rect">
            <a:avLst/>
          </a:prstGeom>
          <a:solidFill>
            <a:srgbClr val="22789F"/>
          </a:solidFill>
        </p:spPr>
        <p:txBody>
          <a:bodyPr vert="horz" wrap="square" lIns="0" tIns="41910" rIns="0" bIns="0" rtlCol="0">
            <a:spAutoFit/>
          </a:bodyPr>
          <a:lstStyle/>
          <a:p>
            <a:pPr marL="91440">
              <a:lnSpc>
                <a:spcPct val="100000"/>
              </a:lnSpc>
              <a:spcBef>
                <a:spcPts val="330"/>
              </a:spcBef>
            </a:pPr>
            <a:r>
              <a:rPr sz="1600" b="1" spc="-75" dirty="0">
                <a:solidFill>
                  <a:srgbClr val="F9F8F8"/>
                </a:solidFill>
                <a:latin typeface="Tahoma"/>
                <a:cs typeface="Tahoma"/>
              </a:rPr>
              <a:t>Premium</a:t>
            </a:r>
            <a:r>
              <a:rPr sz="1600" b="1" spc="5" dirty="0">
                <a:solidFill>
                  <a:srgbClr val="F9F8F8"/>
                </a:solidFill>
                <a:latin typeface="Tahoma"/>
                <a:cs typeface="Tahoma"/>
              </a:rPr>
              <a:t> </a:t>
            </a:r>
            <a:r>
              <a:rPr sz="1600" b="1" spc="-175" dirty="0">
                <a:solidFill>
                  <a:srgbClr val="F9F8F8"/>
                </a:solidFill>
                <a:latin typeface="Tahoma"/>
                <a:cs typeface="Tahoma"/>
              </a:rPr>
              <a:t>OTT:</a:t>
            </a:r>
            <a:r>
              <a:rPr sz="1600" b="1" spc="20" dirty="0">
                <a:solidFill>
                  <a:srgbClr val="F9F8F8"/>
                </a:solidFill>
                <a:latin typeface="Tahoma"/>
                <a:cs typeface="Tahoma"/>
              </a:rPr>
              <a:t> </a:t>
            </a:r>
            <a:r>
              <a:rPr sz="1600" b="1" i="1" spc="-250" dirty="0">
                <a:solidFill>
                  <a:srgbClr val="F9F8F8"/>
                </a:solidFill>
                <a:latin typeface="Verdana"/>
                <a:cs typeface="Verdana"/>
              </a:rPr>
              <a:t>First</a:t>
            </a:r>
            <a:r>
              <a:rPr sz="1600" b="1" i="1" spc="-100" dirty="0">
                <a:solidFill>
                  <a:srgbClr val="F9F8F8"/>
                </a:solidFill>
                <a:latin typeface="Verdana"/>
                <a:cs typeface="Verdana"/>
              </a:rPr>
              <a:t> </a:t>
            </a:r>
            <a:r>
              <a:rPr sz="1600" b="1" i="1" spc="-245" dirty="0">
                <a:solidFill>
                  <a:srgbClr val="F9F8F8"/>
                </a:solidFill>
                <a:latin typeface="Verdana"/>
                <a:cs typeface="Verdana"/>
              </a:rPr>
              <a:t>Run</a:t>
            </a:r>
            <a:r>
              <a:rPr sz="1600" b="1" i="1" spc="-75" dirty="0">
                <a:solidFill>
                  <a:srgbClr val="F9F8F8"/>
                </a:solidFill>
                <a:latin typeface="Verdana"/>
                <a:cs typeface="Verdana"/>
              </a:rPr>
              <a:t> </a:t>
            </a:r>
            <a:r>
              <a:rPr sz="1600" b="1" i="1" spc="-114" dirty="0">
                <a:solidFill>
                  <a:srgbClr val="F9F8F8"/>
                </a:solidFill>
                <a:latin typeface="Verdana"/>
                <a:cs typeface="Verdana"/>
              </a:rPr>
              <a:t>On</a:t>
            </a:r>
            <a:r>
              <a:rPr sz="1600" b="1" i="1" spc="-80" dirty="0">
                <a:solidFill>
                  <a:srgbClr val="F9F8F8"/>
                </a:solidFill>
                <a:latin typeface="Verdana"/>
                <a:cs typeface="Verdana"/>
              </a:rPr>
              <a:t> </a:t>
            </a:r>
            <a:r>
              <a:rPr sz="1600" b="1" i="1" spc="-229" dirty="0">
                <a:solidFill>
                  <a:srgbClr val="F9F8F8"/>
                </a:solidFill>
                <a:latin typeface="Verdana"/>
                <a:cs typeface="Verdana"/>
              </a:rPr>
              <a:t>The</a:t>
            </a:r>
            <a:r>
              <a:rPr sz="1600" b="1" i="1" spc="-65" dirty="0">
                <a:solidFill>
                  <a:srgbClr val="F9F8F8"/>
                </a:solidFill>
                <a:latin typeface="Verdana"/>
                <a:cs typeface="Verdana"/>
              </a:rPr>
              <a:t> </a:t>
            </a:r>
            <a:r>
              <a:rPr sz="1600" b="1" i="1" spc="-225" dirty="0">
                <a:solidFill>
                  <a:srgbClr val="F9F8F8"/>
                </a:solidFill>
                <a:latin typeface="Verdana"/>
                <a:cs typeface="Verdana"/>
              </a:rPr>
              <a:t>Best</a:t>
            </a:r>
            <a:r>
              <a:rPr sz="1600" b="1" i="1" spc="-85" dirty="0">
                <a:solidFill>
                  <a:srgbClr val="F9F8F8"/>
                </a:solidFill>
                <a:latin typeface="Verdana"/>
                <a:cs typeface="Verdana"/>
              </a:rPr>
              <a:t> </a:t>
            </a:r>
            <a:r>
              <a:rPr sz="1600" b="1" i="1" spc="-10" dirty="0">
                <a:solidFill>
                  <a:srgbClr val="F9F8F8"/>
                </a:solidFill>
                <a:latin typeface="Verdana"/>
                <a:cs typeface="Verdana"/>
              </a:rPr>
              <a:t>Content</a:t>
            </a:r>
            <a:endParaRPr sz="1600">
              <a:latin typeface="Verdana"/>
              <a:cs typeface="Verdana"/>
            </a:endParaRPr>
          </a:p>
          <a:p>
            <a:pPr marL="548640" marR="163195">
              <a:lnSpc>
                <a:spcPct val="100000"/>
              </a:lnSpc>
              <a:spcBef>
                <a:spcPts val="5"/>
              </a:spcBef>
            </a:pPr>
            <a:r>
              <a:rPr sz="1200" b="1" spc="-185" dirty="0">
                <a:solidFill>
                  <a:srgbClr val="F9F8F8"/>
                </a:solidFill>
                <a:latin typeface="Tahoma"/>
                <a:cs typeface="Tahoma"/>
              </a:rPr>
              <a:t>100%</a:t>
            </a:r>
            <a:r>
              <a:rPr sz="1200" b="1" spc="10" dirty="0">
                <a:solidFill>
                  <a:srgbClr val="F9F8F8"/>
                </a:solidFill>
                <a:latin typeface="Tahoma"/>
                <a:cs typeface="Tahoma"/>
              </a:rPr>
              <a:t> </a:t>
            </a:r>
            <a:r>
              <a:rPr sz="1200" b="1" spc="-40" dirty="0">
                <a:solidFill>
                  <a:srgbClr val="F9F8F8"/>
                </a:solidFill>
                <a:latin typeface="Tahoma"/>
                <a:cs typeface="Tahoma"/>
              </a:rPr>
              <a:t>Direct</a:t>
            </a:r>
            <a:r>
              <a:rPr sz="1200" b="1" spc="-10" dirty="0">
                <a:solidFill>
                  <a:srgbClr val="F9F8F8"/>
                </a:solidFill>
                <a:latin typeface="Tahoma"/>
                <a:cs typeface="Tahoma"/>
              </a:rPr>
              <a:t> </a:t>
            </a:r>
            <a:r>
              <a:rPr sz="1200" b="1" dirty="0">
                <a:solidFill>
                  <a:srgbClr val="F9F8F8"/>
                </a:solidFill>
                <a:latin typeface="Tahoma"/>
                <a:cs typeface="Tahoma"/>
              </a:rPr>
              <a:t>Access</a:t>
            </a:r>
            <a:r>
              <a:rPr sz="1200" b="1" spc="-25" dirty="0">
                <a:solidFill>
                  <a:srgbClr val="F9F8F8"/>
                </a:solidFill>
                <a:latin typeface="Tahoma"/>
                <a:cs typeface="Tahoma"/>
              </a:rPr>
              <a:t> </a:t>
            </a:r>
            <a:r>
              <a:rPr sz="1200" b="1" spc="-45" dirty="0">
                <a:solidFill>
                  <a:srgbClr val="F9F8F8"/>
                </a:solidFill>
                <a:latin typeface="Tahoma"/>
                <a:cs typeface="Tahoma"/>
              </a:rPr>
              <a:t>Delivering</a:t>
            </a:r>
            <a:r>
              <a:rPr sz="1200" b="1" spc="-15" dirty="0">
                <a:solidFill>
                  <a:srgbClr val="F9F8F8"/>
                </a:solidFill>
                <a:latin typeface="Tahoma"/>
                <a:cs typeface="Tahoma"/>
              </a:rPr>
              <a:t> </a:t>
            </a:r>
            <a:r>
              <a:rPr sz="1200" b="1" spc="-50" dirty="0">
                <a:solidFill>
                  <a:srgbClr val="F9F8F8"/>
                </a:solidFill>
                <a:latin typeface="Tahoma"/>
                <a:cs typeface="Tahoma"/>
              </a:rPr>
              <a:t>Premium</a:t>
            </a:r>
            <a:r>
              <a:rPr sz="1200" b="1" spc="10" dirty="0">
                <a:solidFill>
                  <a:srgbClr val="F9F8F8"/>
                </a:solidFill>
                <a:latin typeface="Tahoma"/>
                <a:cs typeface="Tahoma"/>
              </a:rPr>
              <a:t> </a:t>
            </a:r>
            <a:r>
              <a:rPr sz="1200" b="1" spc="-10" dirty="0">
                <a:solidFill>
                  <a:srgbClr val="F9F8F8"/>
                </a:solidFill>
                <a:latin typeface="Tahoma"/>
                <a:cs typeface="Tahoma"/>
              </a:rPr>
              <a:t>Content,</a:t>
            </a:r>
            <a:r>
              <a:rPr sz="1200" b="1" spc="240" dirty="0">
                <a:solidFill>
                  <a:srgbClr val="F9F8F8"/>
                </a:solidFill>
                <a:latin typeface="Tahoma"/>
                <a:cs typeface="Tahoma"/>
              </a:rPr>
              <a:t> </a:t>
            </a:r>
            <a:r>
              <a:rPr sz="1200" b="1" spc="-40" dirty="0">
                <a:solidFill>
                  <a:srgbClr val="F9F8F8"/>
                </a:solidFill>
                <a:latin typeface="Tahoma"/>
                <a:cs typeface="Tahoma"/>
              </a:rPr>
              <a:t>Premium </a:t>
            </a:r>
            <a:r>
              <a:rPr sz="1200" b="1" dirty="0">
                <a:solidFill>
                  <a:srgbClr val="F9F8F8"/>
                </a:solidFill>
                <a:latin typeface="Tahoma"/>
                <a:cs typeface="Tahoma"/>
              </a:rPr>
              <a:t>Reach,</a:t>
            </a:r>
            <a:r>
              <a:rPr sz="1200" b="1" spc="-5" dirty="0">
                <a:solidFill>
                  <a:srgbClr val="F9F8F8"/>
                </a:solidFill>
                <a:latin typeface="Tahoma"/>
                <a:cs typeface="Tahoma"/>
              </a:rPr>
              <a:t> </a:t>
            </a:r>
            <a:r>
              <a:rPr sz="1200" b="1" spc="-60" dirty="0">
                <a:solidFill>
                  <a:srgbClr val="F9F8F8"/>
                </a:solidFill>
                <a:latin typeface="Tahoma"/>
                <a:cs typeface="Tahoma"/>
              </a:rPr>
              <a:t>Premium</a:t>
            </a:r>
            <a:r>
              <a:rPr sz="1200" b="1" dirty="0">
                <a:solidFill>
                  <a:srgbClr val="F9F8F8"/>
                </a:solidFill>
                <a:latin typeface="Tahoma"/>
                <a:cs typeface="Tahoma"/>
              </a:rPr>
              <a:t> </a:t>
            </a:r>
            <a:r>
              <a:rPr sz="1200" b="1" spc="-10" dirty="0">
                <a:solidFill>
                  <a:srgbClr val="F9F8F8"/>
                </a:solidFill>
                <a:latin typeface="Tahoma"/>
                <a:cs typeface="Tahoma"/>
              </a:rPr>
              <a:t>Reporting</a:t>
            </a:r>
            <a:endParaRPr sz="1200">
              <a:latin typeface="Tahoma"/>
              <a:cs typeface="Tahoma"/>
            </a:endParaRPr>
          </a:p>
        </p:txBody>
      </p:sp>
      <p:sp>
        <p:nvSpPr>
          <p:cNvPr id="10" name="object 10"/>
          <p:cNvSpPr txBox="1"/>
          <p:nvPr/>
        </p:nvSpPr>
        <p:spPr>
          <a:xfrm>
            <a:off x="10558271" y="181355"/>
            <a:ext cx="1408430" cy="338455"/>
          </a:xfrm>
          <a:prstGeom prst="rect">
            <a:avLst/>
          </a:prstGeom>
          <a:solidFill>
            <a:srgbClr val="22789F"/>
          </a:solidFill>
        </p:spPr>
        <p:txBody>
          <a:bodyPr vert="horz" wrap="square" lIns="0" tIns="41910" rIns="0" bIns="0" rtlCol="0">
            <a:spAutoFit/>
          </a:bodyPr>
          <a:lstStyle/>
          <a:p>
            <a:pPr marL="381635">
              <a:lnSpc>
                <a:spcPct val="100000"/>
              </a:lnSpc>
              <a:spcBef>
                <a:spcPts val="330"/>
              </a:spcBef>
            </a:pPr>
            <a:r>
              <a:rPr sz="1600" b="1" spc="-10" dirty="0">
                <a:solidFill>
                  <a:srgbClr val="F9F8F8"/>
                </a:solidFill>
                <a:latin typeface="Tahoma"/>
                <a:cs typeface="Tahoma"/>
              </a:rPr>
              <a:t>attract</a:t>
            </a:r>
            <a:endParaRPr sz="1600">
              <a:latin typeface="Tahoma"/>
              <a:cs typeface="Tahoma"/>
            </a:endParaRPr>
          </a:p>
        </p:txBody>
      </p:sp>
      <p:sp>
        <p:nvSpPr>
          <p:cNvPr id="11" name="object 11"/>
          <p:cNvSpPr/>
          <p:nvPr/>
        </p:nvSpPr>
        <p:spPr>
          <a:xfrm>
            <a:off x="1421891" y="1222247"/>
            <a:ext cx="4613275" cy="1193800"/>
          </a:xfrm>
          <a:custGeom>
            <a:avLst/>
            <a:gdLst/>
            <a:ahLst/>
            <a:cxnLst/>
            <a:rect l="l" t="t" r="r" b="b"/>
            <a:pathLst>
              <a:path w="4613275" h="1193800">
                <a:moveTo>
                  <a:pt x="4613148" y="0"/>
                </a:moveTo>
                <a:lnTo>
                  <a:pt x="0" y="0"/>
                </a:lnTo>
                <a:lnTo>
                  <a:pt x="0" y="1193291"/>
                </a:lnTo>
                <a:lnTo>
                  <a:pt x="4613148" y="1193291"/>
                </a:lnTo>
                <a:lnTo>
                  <a:pt x="4613148" y="0"/>
                </a:lnTo>
                <a:close/>
              </a:path>
            </a:pathLst>
          </a:custGeom>
          <a:solidFill>
            <a:srgbClr val="22789F"/>
          </a:solidFill>
        </p:spPr>
        <p:txBody>
          <a:bodyPr wrap="square" lIns="0" tIns="0" rIns="0" bIns="0" rtlCol="0"/>
          <a:lstStyle/>
          <a:p>
            <a:endParaRPr/>
          </a:p>
        </p:txBody>
      </p:sp>
      <p:sp>
        <p:nvSpPr>
          <p:cNvPr id="12" name="object 12"/>
          <p:cNvSpPr txBox="1"/>
          <p:nvPr/>
        </p:nvSpPr>
        <p:spPr>
          <a:xfrm>
            <a:off x="1572513" y="820419"/>
            <a:ext cx="2534920" cy="1778000"/>
          </a:xfrm>
          <a:prstGeom prst="rect">
            <a:avLst/>
          </a:prstGeom>
        </p:spPr>
        <p:txBody>
          <a:bodyPr vert="horz" wrap="square" lIns="0" tIns="12065" rIns="0" bIns="0" rtlCol="0">
            <a:spAutoFit/>
          </a:bodyPr>
          <a:lstStyle/>
          <a:p>
            <a:pPr marL="12700">
              <a:lnSpc>
                <a:spcPct val="100000"/>
              </a:lnSpc>
              <a:spcBef>
                <a:spcPts val="95"/>
              </a:spcBef>
            </a:pPr>
            <a:r>
              <a:rPr sz="11500" b="1" spc="-950" dirty="0">
                <a:solidFill>
                  <a:srgbClr val="FFFFFF"/>
                </a:solidFill>
                <a:latin typeface="Arial"/>
                <a:cs typeface="Arial"/>
              </a:rPr>
              <a:t>O</a:t>
            </a:r>
            <a:r>
              <a:rPr sz="11500" b="1" spc="-894" dirty="0">
                <a:solidFill>
                  <a:srgbClr val="FFFFFF"/>
                </a:solidFill>
                <a:latin typeface="Arial"/>
                <a:cs typeface="Arial"/>
              </a:rPr>
              <a:t>T</a:t>
            </a:r>
            <a:r>
              <a:rPr sz="11500" b="1" spc="-1500" dirty="0">
                <a:solidFill>
                  <a:srgbClr val="FFFFFF"/>
                </a:solidFill>
                <a:latin typeface="Arial"/>
                <a:cs typeface="Arial"/>
              </a:rPr>
              <a:t>T</a:t>
            </a:r>
            <a:endParaRPr sz="11500">
              <a:latin typeface="Arial"/>
              <a:cs typeface="Arial"/>
            </a:endParaRPr>
          </a:p>
        </p:txBody>
      </p:sp>
      <p:grpSp>
        <p:nvGrpSpPr>
          <p:cNvPr id="13" name="object 13"/>
          <p:cNvGrpSpPr/>
          <p:nvPr/>
        </p:nvGrpSpPr>
        <p:grpSpPr>
          <a:xfrm>
            <a:off x="1592579" y="395596"/>
            <a:ext cx="5439410" cy="1663700"/>
            <a:chOff x="1592579" y="395596"/>
            <a:chExt cx="5439410" cy="1663700"/>
          </a:xfrm>
        </p:grpSpPr>
        <p:sp>
          <p:nvSpPr>
            <p:cNvPr id="14" name="object 14"/>
            <p:cNvSpPr/>
            <p:nvPr/>
          </p:nvSpPr>
          <p:spPr>
            <a:xfrm>
              <a:off x="6739128" y="1801368"/>
              <a:ext cx="292735" cy="257810"/>
            </a:xfrm>
            <a:custGeom>
              <a:avLst/>
              <a:gdLst/>
              <a:ahLst/>
              <a:cxnLst/>
              <a:rect l="l" t="t" r="r" b="b"/>
              <a:pathLst>
                <a:path w="292734" h="257810">
                  <a:moveTo>
                    <a:pt x="292607" y="0"/>
                  </a:moveTo>
                  <a:lnTo>
                    <a:pt x="0" y="0"/>
                  </a:lnTo>
                  <a:lnTo>
                    <a:pt x="292607" y="257556"/>
                  </a:lnTo>
                  <a:lnTo>
                    <a:pt x="292607" y="0"/>
                  </a:lnTo>
                  <a:close/>
                </a:path>
              </a:pathLst>
            </a:custGeom>
            <a:solidFill>
              <a:srgbClr val="1A5A77"/>
            </a:solidFill>
          </p:spPr>
          <p:txBody>
            <a:bodyPr wrap="square" lIns="0" tIns="0" rIns="0" bIns="0" rtlCol="0"/>
            <a:lstStyle/>
            <a:p>
              <a:endParaRPr/>
            </a:p>
          </p:txBody>
        </p:sp>
        <p:sp>
          <p:nvSpPr>
            <p:cNvPr id="15" name="object 15"/>
            <p:cNvSpPr/>
            <p:nvPr/>
          </p:nvSpPr>
          <p:spPr>
            <a:xfrm>
              <a:off x="1592567" y="403631"/>
              <a:ext cx="4505960" cy="737870"/>
            </a:xfrm>
            <a:custGeom>
              <a:avLst/>
              <a:gdLst/>
              <a:ahLst/>
              <a:cxnLst/>
              <a:rect l="l" t="t" r="r" b="b"/>
              <a:pathLst>
                <a:path w="4505960" h="737869">
                  <a:moveTo>
                    <a:pt x="554189" y="253339"/>
                  </a:moveTo>
                  <a:lnTo>
                    <a:pt x="549998" y="204533"/>
                  </a:lnTo>
                  <a:lnTo>
                    <a:pt x="537730" y="159931"/>
                  </a:lnTo>
                  <a:lnTo>
                    <a:pt x="520420" y="125069"/>
                  </a:lnTo>
                  <a:lnTo>
                    <a:pt x="517880" y="119951"/>
                  </a:lnTo>
                  <a:lnTo>
                    <a:pt x="490918" y="85001"/>
                  </a:lnTo>
                  <a:lnTo>
                    <a:pt x="457301" y="55486"/>
                  </a:lnTo>
                  <a:lnTo>
                    <a:pt x="424459" y="35953"/>
                  </a:lnTo>
                  <a:lnTo>
                    <a:pt x="424459" y="253339"/>
                  </a:lnTo>
                  <a:lnTo>
                    <a:pt x="417017" y="298754"/>
                  </a:lnTo>
                  <a:lnTo>
                    <a:pt x="395655" y="336080"/>
                  </a:lnTo>
                  <a:lnTo>
                    <a:pt x="361835" y="364172"/>
                  </a:lnTo>
                  <a:lnTo>
                    <a:pt x="317030" y="381876"/>
                  </a:lnTo>
                  <a:lnTo>
                    <a:pt x="262674" y="388035"/>
                  </a:lnTo>
                  <a:lnTo>
                    <a:pt x="131343" y="388035"/>
                  </a:lnTo>
                  <a:lnTo>
                    <a:pt x="131343" y="125069"/>
                  </a:lnTo>
                  <a:lnTo>
                    <a:pt x="262674" y="125069"/>
                  </a:lnTo>
                  <a:lnTo>
                    <a:pt x="317030" y="131013"/>
                  </a:lnTo>
                  <a:lnTo>
                    <a:pt x="361835" y="148056"/>
                  </a:lnTo>
                  <a:lnTo>
                    <a:pt x="395655" y="174942"/>
                  </a:lnTo>
                  <a:lnTo>
                    <a:pt x="417017" y="210439"/>
                  </a:lnTo>
                  <a:lnTo>
                    <a:pt x="424459" y="253339"/>
                  </a:lnTo>
                  <a:lnTo>
                    <a:pt x="424459" y="35953"/>
                  </a:lnTo>
                  <a:lnTo>
                    <a:pt x="417525" y="31826"/>
                  </a:lnTo>
                  <a:lnTo>
                    <a:pt x="372046" y="14414"/>
                  </a:lnTo>
                  <a:lnTo>
                    <a:pt x="321348" y="3670"/>
                  </a:lnTo>
                  <a:lnTo>
                    <a:pt x="265899" y="0"/>
                  </a:lnTo>
                  <a:lnTo>
                    <a:pt x="6413" y="0"/>
                  </a:lnTo>
                  <a:lnTo>
                    <a:pt x="0" y="6400"/>
                  </a:lnTo>
                  <a:lnTo>
                    <a:pt x="0" y="729589"/>
                  </a:lnTo>
                  <a:lnTo>
                    <a:pt x="6413" y="737616"/>
                  </a:lnTo>
                  <a:lnTo>
                    <a:pt x="123342" y="737616"/>
                  </a:lnTo>
                  <a:lnTo>
                    <a:pt x="131343" y="729589"/>
                  </a:lnTo>
                  <a:lnTo>
                    <a:pt x="131343" y="514731"/>
                  </a:lnTo>
                  <a:lnTo>
                    <a:pt x="256273" y="514731"/>
                  </a:lnTo>
                  <a:lnTo>
                    <a:pt x="308203" y="511644"/>
                  </a:lnTo>
                  <a:lnTo>
                    <a:pt x="356146" y="502627"/>
                  </a:lnTo>
                  <a:lnTo>
                    <a:pt x="399732" y="487972"/>
                  </a:lnTo>
                  <a:lnTo>
                    <a:pt x="438645" y="467982"/>
                  </a:lnTo>
                  <a:lnTo>
                    <a:pt x="472503" y="442963"/>
                  </a:lnTo>
                  <a:lnTo>
                    <a:pt x="500989" y="413245"/>
                  </a:lnTo>
                  <a:lnTo>
                    <a:pt x="517791" y="388035"/>
                  </a:lnTo>
                  <a:lnTo>
                    <a:pt x="523748" y="379107"/>
                  </a:lnTo>
                  <a:lnTo>
                    <a:pt x="540423" y="340868"/>
                  </a:lnTo>
                  <a:lnTo>
                    <a:pt x="550684" y="298843"/>
                  </a:lnTo>
                  <a:lnTo>
                    <a:pt x="554189" y="253339"/>
                  </a:lnTo>
                  <a:close/>
                </a:path>
                <a:path w="4505960" h="737869">
                  <a:moveTo>
                    <a:pt x="1239672" y="717994"/>
                  </a:moveTo>
                  <a:lnTo>
                    <a:pt x="1234909" y="708748"/>
                  </a:lnTo>
                  <a:lnTo>
                    <a:pt x="1049375" y="492277"/>
                  </a:lnTo>
                  <a:lnTo>
                    <a:pt x="1031506" y="471436"/>
                  </a:lnTo>
                  <a:lnTo>
                    <a:pt x="1079195" y="449338"/>
                  </a:lnTo>
                  <a:lnTo>
                    <a:pt x="1119416" y="420293"/>
                  </a:lnTo>
                  <a:lnTo>
                    <a:pt x="1151636" y="384835"/>
                  </a:lnTo>
                  <a:lnTo>
                    <a:pt x="1162646" y="365582"/>
                  </a:lnTo>
                  <a:lnTo>
                    <a:pt x="1175296" y="343496"/>
                  </a:lnTo>
                  <a:lnTo>
                    <a:pt x="1189901" y="296811"/>
                  </a:lnTo>
                  <a:lnTo>
                    <a:pt x="1194879" y="245313"/>
                  </a:lnTo>
                  <a:lnTo>
                    <a:pt x="1190637" y="198056"/>
                  </a:lnTo>
                  <a:lnTo>
                    <a:pt x="1178242" y="154863"/>
                  </a:lnTo>
                  <a:lnTo>
                    <a:pt x="1162824" y="125069"/>
                  </a:lnTo>
                  <a:lnTo>
                    <a:pt x="1158214" y="116154"/>
                  </a:lnTo>
                  <a:lnTo>
                    <a:pt x="1131074" y="82308"/>
                  </a:lnTo>
                  <a:lnTo>
                    <a:pt x="1097318" y="53733"/>
                  </a:lnTo>
                  <a:lnTo>
                    <a:pt x="1061935" y="33375"/>
                  </a:lnTo>
                  <a:lnTo>
                    <a:pt x="1061935" y="245313"/>
                  </a:lnTo>
                  <a:lnTo>
                    <a:pt x="1054836" y="286156"/>
                  </a:lnTo>
                  <a:lnTo>
                    <a:pt x="1034351" y="319519"/>
                  </a:lnTo>
                  <a:lnTo>
                    <a:pt x="1001737" y="344500"/>
                  </a:lnTo>
                  <a:lnTo>
                    <a:pt x="958189" y="360159"/>
                  </a:lnTo>
                  <a:lnTo>
                    <a:pt x="904963" y="365582"/>
                  </a:lnTo>
                  <a:lnTo>
                    <a:pt x="756005" y="365582"/>
                  </a:lnTo>
                  <a:lnTo>
                    <a:pt x="756005" y="125069"/>
                  </a:lnTo>
                  <a:lnTo>
                    <a:pt x="904963" y="125069"/>
                  </a:lnTo>
                  <a:lnTo>
                    <a:pt x="965581" y="132029"/>
                  </a:lnTo>
                  <a:lnTo>
                    <a:pt x="1010043" y="150774"/>
                  </a:lnTo>
                  <a:lnTo>
                    <a:pt x="1039901" y="178054"/>
                  </a:lnTo>
                  <a:lnTo>
                    <a:pt x="1061935" y="245313"/>
                  </a:lnTo>
                  <a:lnTo>
                    <a:pt x="1061935" y="33375"/>
                  </a:lnTo>
                  <a:lnTo>
                    <a:pt x="1057478" y="30810"/>
                  </a:lnTo>
                  <a:lnTo>
                    <a:pt x="1012063" y="13957"/>
                  </a:lnTo>
                  <a:lnTo>
                    <a:pt x="961593" y="3556"/>
                  </a:lnTo>
                  <a:lnTo>
                    <a:pt x="906564" y="0"/>
                  </a:lnTo>
                  <a:lnTo>
                    <a:pt x="632675" y="0"/>
                  </a:lnTo>
                  <a:lnTo>
                    <a:pt x="624662" y="6400"/>
                  </a:lnTo>
                  <a:lnTo>
                    <a:pt x="624662" y="729589"/>
                  </a:lnTo>
                  <a:lnTo>
                    <a:pt x="632675" y="737616"/>
                  </a:lnTo>
                  <a:lnTo>
                    <a:pt x="748004" y="737616"/>
                  </a:lnTo>
                  <a:lnTo>
                    <a:pt x="756005" y="729589"/>
                  </a:lnTo>
                  <a:lnTo>
                    <a:pt x="756005" y="492277"/>
                  </a:lnTo>
                  <a:lnTo>
                    <a:pt x="879348" y="492277"/>
                  </a:lnTo>
                  <a:lnTo>
                    <a:pt x="1085951" y="731202"/>
                  </a:lnTo>
                  <a:lnTo>
                    <a:pt x="1089177" y="736003"/>
                  </a:lnTo>
                  <a:lnTo>
                    <a:pt x="1093978" y="737616"/>
                  </a:lnTo>
                  <a:lnTo>
                    <a:pt x="1222095" y="737616"/>
                  </a:lnTo>
                  <a:lnTo>
                    <a:pt x="1231760" y="734682"/>
                  </a:lnTo>
                  <a:lnTo>
                    <a:pt x="1238123" y="727392"/>
                  </a:lnTo>
                  <a:lnTo>
                    <a:pt x="1239672" y="717994"/>
                  </a:lnTo>
                  <a:close/>
                </a:path>
                <a:path w="4505960" h="737869">
                  <a:moveTo>
                    <a:pt x="1832343" y="6400"/>
                  </a:moveTo>
                  <a:lnTo>
                    <a:pt x="1824342" y="0"/>
                  </a:lnTo>
                  <a:lnTo>
                    <a:pt x="1310195" y="0"/>
                  </a:lnTo>
                  <a:lnTo>
                    <a:pt x="1302181" y="6400"/>
                  </a:lnTo>
                  <a:lnTo>
                    <a:pt x="1302181" y="729589"/>
                  </a:lnTo>
                  <a:lnTo>
                    <a:pt x="1310195" y="737616"/>
                  </a:lnTo>
                  <a:lnTo>
                    <a:pt x="1319822" y="737616"/>
                  </a:lnTo>
                  <a:lnTo>
                    <a:pt x="1824342" y="737616"/>
                  </a:lnTo>
                  <a:lnTo>
                    <a:pt x="1832343" y="729589"/>
                  </a:lnTo>
                  <a:lnTo>
                    <a:pt x="1832343" y="618947"/>
                  </a:lnTo>
                  <a:lnTo>
                    <a:pt x="1824342" y="610933"/>
                  </a:lnTo>
                  <a:lnTo>
                    <a:pt x="1433525" y="610933"/>
                  </a:lnTo>
                  <a:lnTo>
                    <a:pt x="1433525" y="434543"/>
                  </a:lnTo>
                  <a:lnTo>
                    <a:pt x="1785912" y="434543"/>
                  </a:lnTo>
                  <a:lnTo>
                    <a:pt x="1792312" y="426516"/>
                  </a:lnTo>
                  <a:lnTo>
                    <a:pt x="1792312" y="314274"/>
                  </a:lnTo>
                  <a:lnTo>
                    <a:pt x="1785912" y="306247"/>
                  </a:lnTo>
                  <a:lnTo>
                    <a:pt x="1433525" y="306247"/>
                  </a:lnTo>
                  <a:lnTo>
                    <a:pt x="1433525" y="125069"/>
                  </a:lnTo>
                  <a:lnTo>
                    <a:pt x="1824342" y="125069"/>
                  </a:lnTo>
                  <a:lnTo>
                    <a:pt x="1832343" y="117043"/>
                  </a:lnTo>
                  <a:lnTo>
                    <a:pt x="1832343" y="6400"/>
                  </a:lnTo>
                  <a:close/>
                </a:path>
                <a:path w="4505960" h="737869">
                  <a:moveTo>
                    <a:pt x="2646121" y="6400"/>
                  </a:moveTo>
                  <a:lnTo>
                    <a:pt x="2638006" y="0"/>
                  </a:lnTo>
                  <a:lnTo>
                    <a:pt x="2548344" y="0"/>
                  </a:lnTo>
                  <a:lnTo>
                    <a:pt x="2541930" y="3200"/>
                  </a:lnTo>
                  <a:lnTo>
                    <a:pt x="2538730" y="8001"/>
                  </a:lnTo>
                  <a:lnTo>
                    <a:pt x="2300033" y="410502"/>
                  </a:lnTo>
                  <a:lnTo>
                    <a:pt x="2295245" y="414997"/>
                  </a:lnTo>
                  <a:lnTo>
                    <a:pt x="2288908" y="416496"/>
                  </a:lnTo>
                  <a:lnTo>
                    <a:pt x="2282533" y="414997"/>
                  </a:lnTo>
                  <a:lnTo>
                    <a:pt x="2277618" y="410502"/>
                  </a:lnTo>
                  <a:lnTo>
                    <a:pt x="2038972" y="8001"/>
                  </a:lnTo>
                  <a:lnTo>
                    <a:pt x="2035771" y="3200"/>
                  </a:lnTo>
                  <a:lnTo>
                    <a:pt x="2029358" y="0"/>
                  </a:lnTo>
                  <a:lnTo>
                    <a:pt x="1939671" y="0"/>
                  </a:lnTo>
                  <a:lnTo>
                    <a:pt x="1931670" y="6400"/>
                  </a:lnTo>
                  <a:lnTo>
                    <a:pt x="1931670" y="729589"/>
                  </a:lnTo>
                  <a:lnTo>
                    <a:pt x="1939671" y="737616"/>
                  </a:lnTo>
                  <a:lnTo>
                    <a:pt x="2054987" y="737616"/>
                  </a:lnTo>
                  <a:lnTo>
                    <a:pt x="2062988" y="729589"/>
                  </a:lnTo>
                  <a:lnTo>
                    <a:pt x="2061387" y="293433"/>
                  </a:lnTo>
                  <a:lnTo>
                    <a:pt x="2277618" y="636587"/>
                  </a:lnTo>
                  <a:lnTo>
                    <a:pt x="2282533" y="641096"/>
                  </a:lnTo>
                  <a:lnTo>
                    <a:pt x="2288908" y="642607"/>
                  </a:lnTo>
                  <a:lnTo>
                    <a:pt x="2295245" y="641096"/>
                  </a:lnTo>
                  <a:lnTo>
                    <a:pt x="2300033" y="636587"/>
                  </a:lnTo>
                  <a:lnTo>
                    <a:pt x="2514600" y="296633"/>
                  </a:lnTo>
                  <a:lnTo>
                    <a:pt x="2513114" y="729589"/>
                  </a:lnTo>
                  <a:lnTo>
                    <a:pt x="2521013" y="737616"/>
                  </a:lnTo>
                  <a:lnTo>
                    <a:pt x="2638006" y="737616"/>
                  </a:lnTo>
                  <a:lnTo>
                    <a:pt x="2646121" y="729589"/>
                  </a:lnTo>
                  <a:lnTo>
                    <a:pt x="2646121" y="6400"/>
                  </a:lnTo>
                  <a:close/>
                </a:path>
                <a:path w="4505960" h="737869">
                  <a:moveTo>
                    <a:pt x="2907017" y="6400"/>
                  </a:moveTo>
                  <a:lnTo>
                    <a:pt x="2899118" y="0"/>
                  </a:lnTo>
                  <a:lnTo>
                    <a:pt x="2783827" y="0"/>
                  </a:lnTo>
                  <a:lnTo>
                    <a:pt x="2775712" y="6400"/>
                  </a:lnTo>
                  <a:lnTo>
                    <a:pt x="2775712" y="729589"/>
                  </a:lnTo>
                  <a:lnTo>
                    <a:pt x="2783827" y="737616"/>
                  </a:lnTo>
                  <a:lnTo>
                    <a:pt x="2793441" y="737616"/>
                  </a:lnTo>
                  <a:lnTo>
                    <a:pt x="2899118" y="737616"/>
                  </a:lnTo>
                  <a:lnTo>
                    <a:pt x="2907017" y="729589"/>
                  </a:lnTo>
                  <a:lnTo>
                    <a:pt x="2907017" y="6400"/>
                  </a:lnTo>
                  <a:close/>
                </a:path>
                <a:path w="4505960" h="737869">
                  <a:moveTo>
                    <a:pt x="4505490" y="6400"/>
                  </a:moveTo>
                  <a:lnTo>
                    <a:pt x="4497590" y="0"/>
                  </a:lnTo>
                  <a:lnTo>
                    <a:pt x="4380585" y="0"/>
                  </a:lnTo>
                  <a:lnTo>
                    <a:pt x="4372686" y="6400"/>
                  </a:lnTo>
                  <a:lnTo>
                    <a:pt x="4372686" y="17614"/>
                  </a:lnTo>
                  <a:lnTo>
                    <a:pt x="4372686" y="498678"/>
                  </a:lnTo>
                  <a:lnTo>
                    <a:pt x="3980281" y="6400"/>
                  </a:lnTo>
                  <a:lnTo>
                    <a:pt x="3977081" y="1600"/>
                  </a:lnTo>
                  <a:lnTo>
                    <a:pt x="3972166" y="0"/>
                  </a:lnTo>
                  <a:lnTo>
                    <a:pt x="3879291" y="0"/>
                  </a:lnTo>
                  <a:lnTo>
                    <a:pt x="3871391" y="6400"/>
                  </a:lnTo>
                  <a:lnTo>
                    <a:pt x="3871391" y="729589"/>
                  </a:lnTo>
                  <a:lnTo>
                    <a:pt x="3879291" y="737616"/>
                  </a:lnTo>
                  <a:lnTo>
                    <a:pt x="3994581" y="737616"/>
                  </a:lnTo>
                  <a:lnTo>
                    <a:pt x="4002697" y="729589"/>
                  </a:lnTo>
                  <a:lnTo>
                    <a:pt x="4002697" y="243713"/>
                  </a:lnTo>
                  <a:lnTo>
                    <a:pt x="4393400" y="731202"/>
                  </a:lnTo>
                  <a:lnTo>
                    <a:pt x="4396600" y="736003"/>
                  </a:lnTo>
                  <a:lnTo>
                    <a:pt x="4403014" y="737616"/>
                  </a:lnTo>
                  <a:lnTo>
                    <a:pt x="4497590" y="737616"/>
                  </a:lnTo>
                  <a:lnTo>
                    <a:pt x="4505490" y="729589"/>
                  </a:lnTo>
                  <a:lnTo>
                    <a:pt x="4505490" y="6400"/>
                  </a:lnTo>
                  <a:close/>
                </a:path>
              </a:pathLst>
            </a:custGeom>
            <a:solidFill>
              <a:srgbClr val="FDFDFD"/>
            </a:solidFill>
          </p:spPr>
          <p:txBody>
            <a:bodyPr wrap="square" lIns="0" tIns="0" rIns="0" bIns="0" rtlCol="0"/>
            <a:lstStyle/>
            <a:p>
              <a:endParaRPr/>
            </a:p>
          </p:txBody>
        </p:sp>
        <p:sp>
          <p:nvSpPr>
            <p:cNvPr id="16" name="object 16"/>
            <p:cNvSpPr/>
            <p:nvPr/>
          </p:nvSpPr>
          <p:spPr>
            <a:xfrm>
              <a:off x="4606981" y="395596"/>
              <a:ext cx="756285" cy="750570"/>
            </a:xfrm>
            <a:custGeom>
              <a:avLst/>
              <a:gdLst/>
              <a:ahLst/>
              <a:cxnLst/>
              <a:rect l="l" t="t" r="r" b="b"/>
              <a:pathLst>
                <a:path w="756285" h="750569">
                  <a:moveTo>
                    <a:pt x="378107" y="0"/>
                  </a:moveTo>
                  <a:lnTo>
                    <a:pt x="328877" y="2745"/>
                  </a:lnTo>
                  <a:lnTo>
                    <a:pt x="281980" y="10807"/>
                  </a:lnTo>
                  <a:lnTo>
                    <a:pt x="237696" y="23922"/>
                  </a:lnTo>
                  <a:lnTo>
                    <a:pt x="196304" y="41828"/>
                  </a:lnTo>
                  <a:lnTo>
                    <a:pt x="158084" y="64262"/>
                  </a:lnTo>
                  <a:lnTo>
                    <a:pt x="123314" y="90962"/>
                  </a:lnTo>
                  <a:lnTo>
                    <a:pt x="92273" y="121664"/>
                  </a:lnTo>
                  <a:lnTo>
                    <a:pt x="65242" y="156105"/>
                  </a:lnTo>
                  <a:lnTo>
                    <a:pt x="42500" y="194024"/>
                  </a:lnTo>
                  <a:lnTo>
                    <a:pt x="24325" y="235157"/>
                  </a:lnTo>
                  <a:lnTo>
                    <a:pt x="10997" y="279241"/>
                  </a:lnTo>
                  <a:lnTo>
                    <a:pt x="2795" y="326015"/>
                  </a:lnTo>
                  <a:lnTo>
                    <a:pt x="0" y="375214"/>
                  </a:lnTo>
                  <a:lnTo>
                    <a:pt x="2795" y="424417"/>
                  </a:lnTo>
                  <a:lnTo>
                    <a:pt x="10997" y="471194"/>
                  </a:lnTo>
                  <a:lnTo>
                    <a:pt x="24325" y="515281"/>
                  </a:lnTo>
                  <a:lnTo>
                    <a:pt x="42500" y="556416"/>
                  </a:lnTo>
                  <a:lnTo>
                    <a:pt x="65242" y="594337"/>
                  </a:lnTo>
                  <a:lnTo>
                    <a:pt x="92273" y="628781"/>
                  </a:lnTo>
                  <a:lnTo>
                    <a:pt x="123314" y="659484"/>
                  </a:lnTo>
                  <a:lnTo>
                    <a:pt x="158084" y="686185"/>
                  </a:lnTo>
                  <a:lnTo>
                    <a:pt x="196304" y="708620"/>
                  </a:lnTo>
                  <a:lnTo>
                    <a:pt x="237696" y="726527"/>
                  </a:lnTo>
                  <a:lnTo>
                    <a:pt x="281981" y="739643"/>
                  </a:lnTo>
                  <a:lnTo>
                    <a:pt x="328877" y="747705"/>
                  </a:lnTo>
                  <a:lnTo>
                    <a:pt x="378107" y="750451"/>
                  </a:lnTo>
                  <a:lnTo>
                    <a:pt x="427586" y="747705"/>
                  </a:lnTo>
                  <a:lnTo>
                    <a:pt x="474644" y="739643"/>
                  </a:lnTo>
                  <a:lnTo>
                    <a:pt x="519014" y="726527"/>
                  </a:lnTo>
                  <a:lnTo>
                    <a:pt x="560429" y="708620"/>
                  </a:lnTo>
                  <a:lnTo>
                    <a:pt x="598620" y="686185"/>
                  </a:lnTo>
                  <a:lnTo>
                    <a:pt x="633321" y="659484"/>
                  </a:lnTo>
                  <a:lnTo>
                    <a:pt x="664263" y="628781"/>
                  </a:lnTo>
                  <a:lnTo>
                    <a:pt x="671683" y="619286"/>
                  </a:lnTo>
                  <a:lnTo>
                    <a:pt x="250415" y="619286"/>
                  </a:lnTo>
                  <a:lnTo>
                    <a:pt x="232821" y="614350"/>
                  </a:lnTo>
                  <a:lnTo>
                    <a:pt x="219711" y="601297"/>
                  </a:lnTo>
                  <a:lnTo>
                    <a:pt x="214567" y="582080"/>
                  </a:lnTo>
                  <a:lnTo>
                    <a:pt x="214567" y="163561"/>
                  </a:lnTo>
                  <a:lnTo>
                    <a:pt x="219711" y="144341"/>
                  </a:lnTo>
                  <a:lnTo>
                    <a:pt x="232821" y="131285"/>
                  </a:lnTo>
                  <a:lnTo>
                    <a:pt x="250414" y="126351"/>
                  </a:lnTo>
                  <a:lnTo>
                    <a:pt x="667926" y="126351"/>
                  </a:lnTo>
                  <a:lnTo>
                    <a:pt x="664263" y="121664"/>
                  </a:lnTo>
                  <a:lnTo>
                    <a:pt x="633321" y="90962"/>
                  </a:lnTo>
                  <a:lnTo>
                    <a:pt x="598620" y="64262"/>
                  </a:lnTo>
                  <a:lnTo>
                    <a:pt x="560429" y="41828"/>
                  </a:lnTo>
                  <a:lnTo>
                    <a:pt x="519014" y="23922"/>
                  </a:lnTo>
                  <a:lnTo>
                    <a:pt x="474644" y="10807"/>
                  </a:lnTo>
                  <a:lnTo>
                    <a:pt x="427586" y="2745"/>
                  </a:lnTo>
                  <a:lnTo>
                    <a:pt x="378107" y="0"/>
                  </a:lnTo>
                  <a:close/>
                </a:path>
                <a:path w="756285" h="750569">
                  <a:moveTo>
                    <a:pt x="667926" y="126351"/>
                  </a:moveTo>
                  <a:lnTo>
                    <a:pt x="250414" y="126351"/>
                  </a:lnTo>
                  <a:lnTo>
                    <a:pt x="269009" y="131493"/>
                  </a:lnTo>
                  <a:lnTo>
                    <a:pt x="631104" y="339946"/>
                  </a:lnTo>
                  <a:lnTo>
                    <a:pt x="645516" y="354024"/>
                  </a:lnTo>
                  <a:lnTo>
                    <a:pt x="650319" y="372014"/>
                  </a:lnTo>
                  <a:lnTo>
                    <a:pt x="645516" y="390004"/>
                  </a:lnTo>
                  <a:lnTo>
                    <a:pt x="631104" y="404082"/>
                  </a:lnTo>
                  <a:lnTo>
                    <a:pt x="269009" y="614150"/>
                  </a:lnTo>
                  <a:lnTo>
                    <a:pt x="250415" y="619286"/>
                  </a:lnTo>
                  <a:lnTo>
                    <a:pt x="671683" y="619286"/>
                  </a:lnTo>
                  <a:lnTo>
                    <a:pt x="713802" y="556416"/>
                  </a:lnTo>
                  <a:lnTo>
                    <a:pt x="731863" y="515281"/>
                  </a:lnTo>
                  <a:lnTo>
                    <a:pt x="745095" y="471194"/>
                  </a:lnTo>
                  <a:lnTo>
                    <a:pt x="753230" y="424417"/>
                  </a:lnTo>
                  <a:lnTo>
                    <a:pt x="756002" y="375214"/>
                  </a:lnTo>
                  <a:lnTo>
                    <a:pt x="753230" y="326015"/>
                  </a:lnTo>
                  <a:lnTo>
                    <a:pt x="745095" y="279241"/>
                  </a:lnTo>
                  <a:lnTo>
                    <a:pt x="731863" y="235157"/>
                  </a:lnTo>
                  <a:lnTo>
                    <a:pt x="713802" y="194024"/>
                  </a:lnTo>
                  <a:lnTo>
                    <a:pt x="691179" y="156105"/>
                  </a:lnTo>
                  <a:lnTo>
                    <a:pt x="667926" y="126351"/>
                  </a:lnTo>
                  <a:close/>
                </a:path>
              </a:pathLst>
            </a:custGeom>
            <a:solidFill>
              <a:srgbClr val="78C939"/>
            </a:solidFill>
          </p:spPr>
          <p:txBody>
            <a:bodyPr wrap="square" lIns="0" tIns="0" rIns="0" bIns="0" rtlCol="0"/>
            <a:lstStyle/>
            <a:p>
              <a:endParaRPr/>
            </a:p>
          </p:txBody>
        </p:sp>
      </p:grpSp>
      <p:sp>
        <p:nvSpPr>
          <p:cNvPr id="17" name="object 17"/>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18" name="object 18"/>
          <p:cNvGrpSpPr/>
          <p:nvPr/>
        </p:nvGrpSpPr>
        <p:grpSpPr>
          <a:xfrm>
            <a:off x="0" y="0"/>
            <a:ext cx="1161415" cy="6858000"/>
            <a:chOff x="0" y="0"/>
            <a:chExt cx="1161415" cy="6858000"/>
          </a:xfrm>
        </p:grpSpPr>
        <p:sp>
          <p:nvSpPr>
            <p:cNvPr id="19" name="object 19"/>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a:p>
          </p:txBody>
        </p:sp>
        <p:sp>
          <p:nvSpPr>
            <p:cNvPr id="20" name="object 20"/>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21" name="object 21"/>
            <p:cNvPicPr/>
            <p:nvPr/>
          </p:nvPicPr>
          <p:blipFill>
            <a:blip r:embed="rId3" cstate="print"/>
            <a:stretch>
              <a:fillRect/>
            </a:stretch>
          </p:blipFill>
          <p:spPr>
            <a:xfrm>
              <a:off x="333145" y="1943561"/>
              <a:ext cx="507600" cy="316820"/>
            </a:xfrm>
            <a:prstGeom prst="rect">
              <a:avLst/>
            </a:prstGeom>
          </p:spPr>
        </p:pic>
        <p:sp>
          <p:nvSpPr>
            <p:cNvPr id="22" name="object 22"/>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23" name="object 23"/>
            <p:cNvPicPr/>
            <p:nvPr/>
          </p:nvPicPr>
          <p:blipFill>
            <a:blip r:embed="rId4" cstate="print"/>
            <a:stretch>
              <a:fillRect/>
            </a:stretch>
          </p:blipFill>
          <p:spPr>
            <a:xfrm>
              <a:off x="546223" y="983754"/>
              <a:ext cx="96685" cy="96739"/>
            </a:xfrm>
            <a:prstGeom prst="rect">
              <a:avLst/>
            </a:prstGeom>
          </p:spPr>
        </p:pic>
        <p:sp>
          <p:nvSpPr>
            <p:cNvPr id="24" name="object 24"/>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25" name="object 25"/>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26" name="object 26"/>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27" name="object 27"/>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28" name="object 28"/>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29" name="object 29"/>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30" name="object 30"/>
          <p:cNvGrpSpPr/>
          <p:nvPr/>
        </p:nvGrpSpPr>
        <p:grpSpPr>
          <a:xfrm>
            <a:off x="166115" y="6234684"/>
            <a:ext cx="2376170" cy="489584"/>
            <a:chOff x="166115" y="6234684"/>
            <a:chExt cx="2376170" cy="489584"/>
          </a:xfrm>
        </p:grpSpPr>
        <p:sp>
          <p:nvSpPr>
            <p:cNvPr id="31" name="object 31"/>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32" name="object 32"/>
            <p:cNvPicPr/>
            <p:nvPr/>
          </p:nvPicPr>
          <p:blipFill>
            <a:blip r:embed="rId5" cstate="print"/>
            <a:stretch>
              <a:fillRect/>
            </a:stretch>
          </p:blipFill>
          <p:spPr>
            <a:xfrm>
              <a:off x="1699260" y="6306312"/>
              <a:ext cx="114300" cy="211835"/>
            </a:xfrm>
            <a:prstGeom prst="rect">
              <a:avLst/>
            </a:prstGeom>
          </p:spPr>
        </p:pic>
        <p:sp>
          <p:nvSpPr>
            <p:cNvPr id="33" name="object 33"/>
            <p:cNvSpPr/>
            <p:nvPr/>
          </p:nvSpPr>
          <p:spPr>
            <a:xfrm>
              <a:off x="2185415" y="6234684"/>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34" name="object 34"/>
            <p:cNvPicPr/>
            <p:nvPr/>
          </p:nvPicPr>
          <p:blipFill>
            <a:blip r:embed="rId6" cstate="print"/>
            <a:stretch>
              <a:fillRect/>
            </a:stretch>
          </p:blipFill>
          <p:spPr>
            <a:xfrm>
              <a:off x="2321051" y="6310884"/>
              <a:ext cx="112775" cy="211836"/>
            </a:xfrm>
            <a:prstGeom prst="rect">
              <a:avLst/>
            </a:prstGeom>
          </p:spPr>
        </p:pic>
        <p:pic>
          <p:nvPicPr>
            <p:cNvPr id="35" name="object 35"/>
            <p:cNvPicPr/>
            <p:nvPr/>
          </p:nvPicPr>
          <p:blipFill>
            <a:blip r:embed="rId7" cstate="print"/>
            <a:stretch>
              <a:fillRect/>
            </a:stretch>
          </p:blipFill>
          <p:spPr>
            <a:xfrm>
              <a:off x="166115" y="6301740"/>
              <a:ext cx="848868" cy="422148"/>
            </a:xfrm>
            <a:prstGeom prst="rect">
              <a:avLst/>
            </a:prstGeom>
          </p:spPr>
        </p:pic>
      </p:grpSp>
      <p:sp>
        <p:nvSpPr>
          <p:cNvPr id="36" name="object 36"/>
          <p:cNvSpPr txBox="1"/>
          <p:nvPr/>
        </p:nvSpPr>
        <p:spPr>
          <a:xfrm>
            <a:off x="2724657" y="4300854"/>
            <a:ext cx="3004185" cy="51308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FFFFFF"/>
                </a:solidFill>
                <a:latin typeface="Arial"/>
                <a:cs typeface="Arial"/>
              </a:rPr>
              <a:t>In</a:t>
            </a:r>
            <a:r>
              <a:rPr sz="1600" spc="-45" dirty="0">
                <a:solidFill>
                  <a:srgbClr val="FFFFFF"/>
                </a:solidFill>
                <a:latin typeface="Arial"/>
                <a:cs typeface="Arial"/>
              </a:rPr>
              <a:t> </a:t>
            </a:r>
            <a:r>
              <a:rPr sz="1600" spc="-30" dirty="0">
                <a:solidFill>
                  <a:srgbClr val="FFFFFF"/>
                </a:solidFill>
                <a:latin typeface="Arial"/>
                <a:cs typeface="Arial"/>
              </a:rPr>
              <a:t>Texas,</a:t>
            </a:r>
            <a:r>
              <a:rPr sz="1600" spc="-20" dirty="0">
                <a:solidFill>
                  <a:srgbClr val="FFFFFF"/>
                </a:solidFill>
                <a:latin typeface="Arial"/>
                <a:cs typeface="Arial"/>
              </a:rPr>
              <a:t> </a:t>
            </a:r>
            <a:r>
              <a:rPr sz="1600" dirty="0">
                <a:solidFill>
                  <a:srgbClr val="66DD18"/>
                </a:solidFill>
                <a:latin typeface="Arial"/>
                <a:cs typeface="Arial"/>
              </a:rPr>
              <a:t>91%</a:t>
            </a:r>
            <a:r>
              <a:rPr sz="1600" spc="-20" dirty="0">
                <a:solidFill>
                  <a:srgbClr val="66DD18"/>
                </a:solidFill>
                <a:latin typeface="Arial"/>
                <a:cs typeface="Arial"/>
              </a:rPr>
              <a:t> </a:t>
            </a:r>
            <a:r>
              <a:rPr sz="1600" dirty="0">
                <a:solidFill>
                  <a:srgbClr val="FFFFFF"/>
                </a:solidFill>
                <a:latin typeface="Arial"/>
                <a:cs typeface="Arial"/>
              </a:rPr>
              <a:t>of</a:t>
            </a:r>
            <a:r>
              <a:rPr sz="1600" spc="-20" dirty="0">
                <a:solidFill>
                  <a:srgbClr val="FFFFFF"/>
                </a:solidFill>
                <a:latin typeface="Arial"/>
                <a:cs typeface="Arial"/>
              </a:rPr>
              <a:t> </a:t>
            </a:r>
            <a:r>
              <a:rPr sz="1600" dirty="0">
                <a:solidFill>
                  <a:srgbClr val="FFFFFF"/>
                </a:solidFill>
                <a:latin typeface="Arial"/>
                <a:cs typeface="Arial"/>
              </a:rPr>
              <a:t>people</a:t>
            </a:r>
            <a:r>
              <a:rPr sz="1600" spc="-35" dirty="0">
                <a:solidFill>
                  <a:srgbClr val="FFFFFF"/>
                </a:solidFill>
                <a:latin typeface="Arial"/>
                <a:cs typeface="Arial"/>
              </a:rPr>
              <a:t> </a:t>
            </a:r>
            <a:r>
              <a:rPr sz="1600" dirty="0">
                <a:solidFill>
                  <a:srgbClr val="FFFFFF"/>
                </a:solidFill>
                <a:latin typeface="Arial"/>
                <a:cs typeface="Arial"/>
              </a:rPr>
              <a:t>are</a:t>
            </a:r>
            <a:r>
              <a:rPr sz="1600" spc="-20" dirty="0">
                <a:solidFill>
                  <a:srgbClr val="FFFFFF"/>
                </a:solidFill>
                <a:latin typeface="Arial"/>
                <a:cs typeface="Arial"/>
              </a:rPr>
              <a:t> </a:t>
            </a:r>
            <a:r>
              <a:rPr sz="1600" spc="-25" dirty="0">
                <a:solidFill>
                  <a:srgbClr val="FFFFFF"/>
                </a:solidFill>
                <a:latin typeface="Arial"/>
                <a:cs typeface="Arial"/>
              </a:rPr>
              <a:t>OTT </a:t>
            </a:r>
            <a:r>
              <a:rPr sz="1600" spc="-10" dirty="0">
                <a:solidFill>
                  <a:srgbClr val="FFFFFF"/>
                </a:solidFill>
                <a:latin typeface="Arial"/>
                <a:cs typeface="Arial"/>
              </a:rPr>
              <a:t>viewers.</a:t>
            </a:r>
            <a:endParaRPr sz="1600">
              <a:latin typeface="Arial"/>
              <a:cs typeface="Arial"/>
            </a:endParaRPr>
          </a:p>
        </p:txBody>
      </p:sp>
      <p:sp>
        <p:nvSpPr>
          <p:cNvPr id="37" name="object 37"/>
          <p:cNvSpPr/>
          <p:nvPr/>
        </p:nvSpPr>
        <p:spPr>
          <a:xfrm>
            <a:off x="2115439" y="2601722"/>
            <a:ext cx="3971290" cy="3916679"/>
          </a:xfrm>
          <a:custGeom>
            <a:avLst/>
            <a:gdLst/>
            <a:ahLst/>
            <a:cxnLst/>
            <a:rect l="l" t="t" r="r" b="b"/>
            <a:pathLst>
              <a:path w="3971290" h="3916679">
                <a:moveTo>
                  <a:pt x="1228471" y="0"/>
                </a:moveTo>
                <a:lnTo>
                  <a:pt x="1224536" y="50194"/>
                </a:lnTo>
                <a:lnTo>
                  <a:pt x="1220476" y="100454"/>
                </a:lnTo>
                <a:lnTo>
                  <a:pt x="1216300" y="150775"/>
                </a:lnTo>
                <a:lnTo>
                  <a:pt x="1212016" y="201151"/>
                </a:lnTo>
                <a:lnTo>
                  <a:pt x="1207632" y="251580"/>
                </a:lnTo>
                <a:lnTo>
                  <a:pt x="1203156" y="302056"/>
                </a:lnTo>
                <a:lnTo>
                  <a:pt x="1198598" y="352575"/>
                </a:lnTo>
                <a:lnTo>
                  <a:pt x="1193964" y="403133"/>
                </a:lnTo>
                <a:lnTo>
                  <a:pt x="1189264" y="453726"/>
                </a:lnTo>
                <a:lnTo>
                  <a:pt x="1184507" y="504349"/>
                </a:lnTo>
                <a:lnTo>
                  <a:pt x="1179699" y="554998"/>
                </a:lnTo>
                <a:lnTo>
                  <a:pt x="1174850" y="605669"/>
                </a:lnTo>
                <a:lnTo>
                  <a:pt x="1169968" y="656357"/>
                </a:lnTo>
                <a:lnTo>
                  <a:pt x="1165061" y="707058"/>
                </a:lnTo>
                <a:lnTo>
                  <a:pt x="1160138" y="757768"/>
                </a:lnTo>
                <a:lnTo>
                  <a:pt x="1155207" y="808481"/>
                </a:lnTo>
                <a:lnTo>
                  <a:pt x="1150277" y="859195"/>
                </a:lnTo>
                <a:lnTo>
                  <a:pt x="1145355" y="909905"/>
                </a:lnTo>
                <a:lnTo>
                  <a:pt x="1140450" y="960606"/>
                </a:lnTo>
                <a:lnTo>
                  <a:pt x="1135571" y="1011294"/>
                </a:lnTo>
                <a:lnTo>
                  <a:pt x="1130725" y="1061965"/>
                </a:lnTo>
                <a:lnTo>
                  <a:pt x="1125922" y="1112614"/>
                </a:lnTo>
                <a:lnTo>
                  <a:pt x="1121169" y="1163237"/>
                </a:lnTo>
                <a:lnTo>
                  <a:pt x="1116474" y="1213830"/>
                </a:lnTo>
                <a:lnTo>
                  <a:pt x="1111847" y="1264388"/>
                </a:lnTo>
                <a:lnTo>
                  <a:pt x="1107296" y="1314907"/>
                </a:lnTo>
                <a:lnTo>
                  <a:pt x="1102828" y="1365383"/>
                </a:lnTo>
                <a:lnTo>
                  <a:pt x="1098453" y="1415812"/>
                </a:lnTo>
                <a:lnTo>
                  <a:pt x="1094178" y="1466188"/>
                </a:lnTo>
                <a:lnTo>
                  <a:pt x="1090012" y="1516509"/>
                </a:lnTo>
                <a:lnTo>
                  <a:pt x="1085963" y="1566769"/>
                </a:lnTo>
                <a:lnTo>
                  <a:pt x="1082040" y="1616964"/>
                </a:lnTo>
                <a:lnTo>
                  <a:pt x="16383" y="1485010"/>
                </a:lnTo>
                <a:lnTo>
                  <a:pt x="0" y="1557401"/>
                </a:lnTo>
                <a:lnTo>
                  <a:pt x="102743" y="1640585"/>
                </a:lnTo>
                <a:lnTo>
                  <a:pt x="195580" y="1773935"/>
                </a:lnTo>
                <a:lnTo>
                  <a:pt x="276479" y="1917953"/>
                </a:lnTo>
                <a:lnTo>
                  <a:pt x="365379" y="1947290"/>
                </a:lnTo>
                <a:lnTo>
                  <a:pt x="426847" y="2043683"/>
                </a:lnTo>
                <a:lnTo>
                  <a:pt x="477012" y="2139569"/>
                </a:lnTo>
                <a:lnTo>
                  <a:pt x="514985" y="2245741"/>
                </a:lnTo>
                <a:lnTo>
                  <a:pt x="528066" y="2384933"/>
                </a:lnTo>
                <a:lnTo>
                  <a:pt x="558927" y="2433320"/>
                </a:lnTo>
                <a:lnTo>
                  <a:pt x="740663" y="2595879"/>
                </a:lnTo>
                <a:lnTo>
                  <a:pt x="755396" y="2550795"/>
                </a:lnTo>
                <a:lnTo>
                  <a:pt x="995299" y="2694431"/>
                </a:lnTo>
                <a:lnTo>
                  <a:pt x="1059180" y="2595117"/>
                </a:lnTo>
                <a:lnTo>
                  <a:pt x="1169670" y="2475991"/>
                </a:lnTo>
                <a:lnTo>
                  <a:pt x="1296543" y="2450338"/>
                </a:lnTo>
                <a:lnTo>
                  <a:pt x="1464690" y="2485135"/>
                </a:lnTo>
                <a:lnTo>
                  <a:pt x="1603756" y="2610104"/>
                </a:lnTo>
                <a:lnTo>
                  <a:pt x="1695069" y="2766441"/>
                </a:lnTo>
                <a:lnTo>
                  <a:pt x="1786636" y="2922524"/>
                </a:lnTo>
                <a:lnTo>
                  <a:pt x="1865884" y="3089490"/>
                </a:lnTo>
                <a:lnTo>
                  <a:pt x="1958848" y="3222840"/>
                </a:lnTo>
                <a:lnTo>
                  <a:pt x="2044446" y="3297897"/>
                </a:lnTo>
                <a:lnTo>
                  <a:pt x="2090801" y="3451059"/>
                </a:lnTo>
                <a:lnTo>
                  <a:pt x="2128012" y="3568890"/>
                </a:lnTo>
                <a:lnTo>
                  <a:pt x="2165223" y="3686721"/>
                </a:lnTo>
                <a:lnTo>
                  <a:pt x="2216150" y="3770972"/>
                </a:lnTo>
                <a:lnTo>
                  <a:pt x="2326132" y="3824820"/>
                </a:lnTo>
                <a:lnTo>
                  <a:pt x="2504694" y="3871836"/>
                </a:lnTo>
                <a:lnTo>
                  <a:pt x="2638806" y="3904284"/>
                </a:lnTo>
                <a:lnTo>
                  <a:pt x="2808478" y="3916133"/>
                </a:lnTo>
                <a:lnTo>
                  <a:pt x="2776220" y="3890810"/>
                </a:lnTo>
                <a:lnTo>
                  <a:pt x="2762377" y="3762984"/>
                </a:lnTo>
                <a:lnTo>
                  <a:pt x="2721102" y="3702481"/>
                </a:lnTo>
                <a:lnTo>
                  <a:pt x="2714625" y="3632962"/>
                </a:lnTo>
                <a:lnTo>
                  <a:pt x="2686304" y="3550284"/>
                </a:lnTo>
                <a:lnTo>
                  <a:pt x="2712974" y="3494544"/>
                </a:lnTo>
                <a:lnTo>
                  <a:pt x="2703957" y="3459378"/>
                </a:lnTo>
                <a:lnTo>
                  <a:pt x="2628011" y="3407905"/>
                </a:lnTo>
                <a:lnTo>
                  <a:pt x="2722626" y="3356902"/>
                </a:lnTo>
                <a:lnTo>
                  <a:pt x="2735580" y="3334727"/>
                </a:lnTo>
                <a:lnTo>
                  <a:pt x="2750820" y="3278174"/>
                </a:lnTo>
                <a:lnTo>
                  <a:pt x="2709545" y="3217684"/>
                </a:lnTo>
                <a:lnTo>
                  <a:pt x="2754757" y="3220847"/>
                </a:lnTo>
                <a:lnTo>
                  <a:pt x="2802509" y="3189465"/>
                </a:lnTo>
                <a:lnTo>
                  <a:pt x="2764409" y="3083026"/>
                </a:lnTo>
                <a:lnTo>
                  <a:pt x="2888869" y="3091726"/>
                </a:lnTo>
                <a:lnTo>
                  <a:pt x="2913126" y="3070517"/>
                </a:lnTo>
                <a:lnTo>
                  <a:pt x="2953385" y="2980943"/>
                </a:lnTo>
                <a:lnTo>
                  <a:pt x="3021330" y="2985769"/>
                </a:lnTo>
                <a:lnTo>
                  <a:pt x="3055366" y="2988132"/>
                </a:lnTo>
                <a:lnTo>
                  <a:pt x="3059303" y="2930779"/>
                </a:lnTo>
                <a:lnTo>
                  <a:pt x="3050413" y="2895600"/>
                </a:lnTo>
                <a:lnTo>
                  <a:pt x="3185414" y="2916554"/>
                </a:lnTo>
                <a:lnTo>
                  <a:pt x="3299968" y="2901441"/>
                </a:lnTo>
                <a:lnTo>
                  <a:pt x="3420364" y="2806318"/>
                </a:lnTo>
                <a:lnTo>
                  <a:pt x="3425952" y="2725928"/>
                </a:lnTo>
                <a:lnTo>
                  <a:pt x="3520440" y="2675001"/>
                </a:lnTo>
                <a:lnTo>
                  <a:pt x="3517265" y="2559304"/>
                </a:lnTo>
                <a:lnTo>
                  <a:pt x="3598926" y="2530475"/>
                </a:lnTo>
                <a:lnTo>
                  <a:pt x="3636137" y="2648330"/>
                </a:lnTo>
                <a:lnTo>
                  <a:pt x="3894582" y="2528061"/>
                </a:lnTo>
                <a:lnTo>
                  <a:pt x="3928618" y="2369058"/>
                </a:lnTo>
                <a:lnTo>
                  <a:pt x="3910584" y="2298700"/>
                </a:lnTo>
                <a:lnTo>
                  <a:pt x="3904234" y="2228977"/>
                </a:lnTo>
                <a:lnTo>
                  <a:pt x="3932301" y="2150364"/>
                </a:lnTo>
                <a:lnTo>
                  <a:pt x="3971163" y="2083942"/>
                </a:lnTo>
                <a:lnTo>
                  <a:pt x="3917569" y="1872614"/>
                </a:lnTo>
                <a:lnTo>
                  <a:pt x="3865118" y="1811401"/>
                </a:lnTo>
                <a:lnTo>
                  <a:pt x="3830320" y="1659001"/>
                </a:lnTo>
                <a:lnTo>
                  <a:pt x="3830066" y="1336166"/>
                </a:lnTo>
                <a:lnTo>
                  <a:pt x="3820287" y="1151254"/>
                </a:lnTo>
                <a:lnTo>
                  <a:pt x="3788791" y="1114297"/>
                </a:lnTo>
                <a:lnTo>
                  <a:pt x="3695065" y="1153921"/>
                </a:lnTo>
                <a:lnTo>
                  <a:pt x="3505200" y="1005585"/>
                </a:lnTo>
                <a:lnTo>
                  <a:pt x="3430651" y="1031620"/>
                </a:lnTo>
                <a:lnTo>
                  <a:pt x="3307207" y="1011554"/>
                </a:lnTo>
                <a:lnTo>
                  <a:pt x="3164078" y="1105408"/>
                </a:lnTo>
                <a:lnTo>
                  <a:pt x="3055112" y="1040129"/>
                </a:lnTo>
                <a:lnTo>
                  <a:pt x="2985516" y="1058164"/>
                </a:lnTo>
                <a:lnTo>
                  <a:pt x="2986024" y="1050797"/>
                </a:lnTo>
                <a:lnTo>
                  <a:pt x="2986532" y="1043304"/>
                </a:lnTo>
                <a:lnTo>
                  <a:pt x="2987294" y="1035811"/>
                </a:lnTo>
                <a:lnTo>
                  <a:pt x="2850641" y="1037335"/>
                </a:lnTo>
                <a:lnTo>
                  <a:pt x="2797048" y="987425"/>
                </a:lnTo>
                <a:lnTo>
                  <a:pt x="2709545" y="1002283"/>
                </a:lnTo>
                <a:lnTo>
                  <a:pt x="2570480" y="903097"/>
                </a:lnTo>
                <a:lnTo>
                  <a:pt x="2437638" y="927735"/>
                </a:lnTo>
                <a:lnTo>
                  <a:pt x="2382520" y="900811"/>
                </a:lnTo>
                <a:lnTo>
                  <a:pt x="2347087" y="884808"/>
                </a:lnTo>
                <a:lnTo>
                  <a:pt x="2297684" y="814197"/>
                </a:lnTo>
                <a:lnTo>
                  <a:pt x="2175764" y="794765"/>
                </a:lnTo>
                <a:lnTo>
                  <a:pt x="2108581" y="755014"/>
                </a:lnTo>
                <a:lnTo>
                  <a:pt x="2074672" y="752601"/>
                </a:lnTo>
                <a:lnTo>
                  <a:pt x="2053589" y="728090"/>
                </a:lnTo>
                <a:lnTo>
                  <a:pt x="2031873" y="714882"/>
                </a:lnTo>
                <a:lnTo>
                  <a:pt x="2086737" y="80390"/>
                </a:lnTo>
                <a:lnTo>
                  <a:pt x="1952632" y="67829"/>
                </a:lnTo>
                <a:lnTo>
                  <a:pt x="1657604" y="40195"/>
                </a:lnTo>
                <a:lnTo>
                  <a:pt x="1362575" y="12561"/>
                </a:lnTo>
                <a:lnTo>
                  <a:pt x="1228471" y="0"/>
                </a:lnTo>
                <a:close/>
              </a:path>
            </a:pathLst>
          </a:custGeom>
          <a:ln w="25399">
            <a:solidFill>
              <a:srgbClr val="F9F8F8"/>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085" y="35305"/>
            <a:ext cx="12176760" cy="6766559"/>
            <a:chOff x="-53085" y="35305"/>
            <a:chExt cx="12176760" cy="6766559"/>
          </a:xfrm>
        </p:grpSpPr>
        <p:pic>
          <p:nvPicPr>
            <p:cNvPr id="3" name="object 3"/>
            <p:cNvPicPr/>
            <p:nvPr/>
          </p:nvPicPr>
          <p:blipFill>
            <a:blip r:embed="rId2" cstate="print"/>
            <a:stretch>
              <a:fillRect/>
            </a:stretch>
          </p:blipFill>
          <p:spPr>
            <a:xfrm>
              <a:off x="1246631" y="97534"/>
              <a:ext cx="10824972" cy="6656830"/>
            </a:xfrm>
            <a:prstGeom prst="rect">
              <a:avLst/>
            </a:prstGeom>
          </p:spPr>
        </p:pic>
        <p:pic>
          <p:nvPicPr>
            <p:cNvPr id="4" name="object 4"/>
            <p:cNvPicPr/>
            <p:nvPr/>
          </p:nvPicPr>
          <p:blipFill>
            <a:blip r:embed="rId3" cstate="print"/>
            <a:stretch>
              <a:fillRect/>
            </a:stretch>
          </p:blipFill>
          <p:spPr>
            <a:xfrm>
              <a:off x="4878323" y="2075688"/>
              <a:ext cx="5285232" cy="2947416"/>
            </a:xfrm>
            <a:prstGeom prst="rect">
              <a:avLst/>
            </a:prstGeom>
          </p:spPr>
        </p:pic>
        <p:sp>
          <p:nvSpPr>
            <p:cNvPr id="5" name="object 5"/>
            <p:cNvSpPr/>
            <p:nvPr/>
          </p:nvSpPr>
          <p:spPr>
            <a:xfrm>
              <a:off x="7022592" y="82294"/>
              <a:ext cx="5074920" cy="6663055"/>
            </a:xfrm>
            <a:custGeom>
              <a:avLst/>
              <a:gdLst/>
              <a:ahLst/>
              <a:cxnLst/>
              <a:rect l="l" t="t" r="r" b="b"/>
              <a:pathLst>
                <a:path w="5074920" h="6663055">
                  <a:moveTo>
                    <a:pt x="5074920" y="0"/>
                  </a:moveTo>
                  <a:lnTo>
                    <a:pt x="0" y="0"/>
                  </a:lnTo>
                  <a:lnTo>
                    <a:pt x="0" y="6662928"/>
                  </a:lnTo>
                  <a:lnTo>
                    <a:pt x="5074920" y="6662928"/>
                  </a:lnTo>
                  <a:lnTo>
                    <a:pt x="5074920" y="0"/>
                  </a:lnTo>
                  <a:close/>
                </a:path>
              </a:pathLst>
            </a:custGeom>
            <a:solidFill>
              <a:srgbClr val="252525">
                <a:alpha val="94117"/>
              </a:srgbClr>
            </a:solidFill>
          </p:spPr>
          <p:txBody>
            <a:bodyPr wrap="square" lIns="0" tIns="0" rIns="0" bIns="0" rtlCol="0"/>
            <a:lstStyle/>
            <a:p>
              <a:endParaRPr/>
            </a:p>
          </p:txBody>
        </p:sp>
        <p:sp>
          <p:nvSpPr>
            <p:cNvPr id="6" name="object 6"/>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A6A6A6"/>
            </a:solidFill>
          </p:spPr>
          <p:txBody>
            <a:bodyPr wrap="square" lIns="0" tIns="0" rIns="0" bIns="0" rtlCol="0"/>
            <a:lstStyle/>
            <a:p>
              <a:endParaRPr/>
            </a:p>
          </p:txBody>
        </p:sp>
        <p:sp>
          <p:nvSpPr>
            <p:cNvPr id="7" name="object 7"/>
            <p:cNvSpPr/>
            <p:nvPr/>
          </p:nvSpPr>
          <p:spPr>
            <a:xfrm>
              <a:off x="-2285" y="86105"/>
              <a:ext cx="12075160" cy="6664959"/>
            </a:xfrm>
            <a:custGeom>
              <a:avLst/>
              <a:gdLst/>
              <a:ahLst/>
              <a:cxnLst/>
              <a:rect l="l" t="t" r="r" b="b"/>
              <a:pathLst>
                <a:path w="12075160" h="6664959">
                  <a:moveTo>
                    <a:pt x="0" y="6664452"/>
                  </a:moveTo>
                  <a:lnTo>
                    <a:pt x="12074652" y="6664452"/>
                  </a:lnTo>
                  <a:lnTo>
                    <a:pt x="12074652" y="0"/>
                  </a:lnTo>
                  <a:lnTo>
                    <a:pt x="0" y="0"/>
                  </a:lnTo>
                  <a:lnTo>
                    <a:pt x="0" y="6664452"/>
                  </a:lnTo>
                  <a:close/>
                </a:path>
              </a:pathLst>
            </a:custGeom>
            <a:ln w="101600">
              <a:solidFill>
                <a:srgbClr val="E2DEDE"/>
              </a:solidFill>
            </a:ln>
          </p:spPr>
          <p:txBody>
            <a:bodyPr wrap="square" lIns="0" tIns="0" rIns="0" bIns="0" rtlCol="0"/>
            <a:lstStyle/>
            <a:p>
              <a:endParaRPr/>
            </a:p>
          </p:txBody>
        </p:sp>
      </p:grpSp>
      <p:sp>
        <p:nvSpPr>
          <p:cNvPr id="8" name="object 8"/>
          <p:cNvSpPr txBox="1"/>
          <p:nvPr/>
        </p:nvSpPr>
        <p:spPr>
          <a:xfrm>
            <a:off x="1724025" y="2905201"/>
            <a:ext cx="2851785" cy="1123315"/>
          </a:xfrm>
          <a:prstGeom prst="rect">
            <a:avLst/>
          </a:prstGeom>
        </p:spPr>
        <p:txBody>
          <a:bodyPr vert="horz" wrap="square" lIns="0" tIns="12700" rIns="0" bIns="0" rtlCol="0">
            <a:spAutoFit/>
          </a:bodyPr>
          <a:lstStyle/>
          <a:p>
            <a:pPr marL="12700" marR="5080">
              <a:lnSpc>
                <a:spcPct val="100000"/>
              </a:lnSpc>
              <a:spcBef>
                <a:spcPts val="100"/>
              </a:spcBef>
            </a:pPr>
            <a:r>
              <a:rPr sz="1800" b="1" spc="-95" dirty="0">
                <a:solidFill>
                  <a:srgbClr val="FFFFFF"/>
                </a:solidFill>
                <a:latin typeface="Tahoma"/>
                <a:cs typeface="Tahoma"/>
              </a:rPr>
              <a:t>Build</a:t>
            </a:r>
            <a:r>
              <a:rPr sz="1800" b="1" spc="-40" dirty="0">
                <a:solidFill>
                  <a:srgbClr val="FFFFFF"/>
                </a:solidFill>
                <a:latin typeface="Tahoma"/>
                <a:cs typeface="Tahoma"/>
              </a:rPr>
              <a:t> </a:t>
            </a:r>
            <a:r>
              <a:rPr sz="1800" b="1" dirty="0">
                <a:solidFill>
                  <a:srgbClr val="FFFFFF"/>
                </a:solidFill>
                <a:latin typeface="Tahoma"/>
                <a:cs typeface="Tahoma"/>
              </a:rPr>
              <a:t>brand</a:t>
            </a:r>
            <a:r>
              <a:rPr sz="1800" b="1" spc="-105" dirty="0">
                <a:solidFill>
                  <a:srgbClr val="FFFFFF"/>
                </a:solidFill>
                <a:latin typeface="Tahoma"/>
                <a:cs typeface="Tahoma"/>
              </a:rPr>
              <a:t> </a:t>
            </a:r>
            <a:r>
              <a:rPr sz="1800" b="1" spc="-10" dirty="0">
                <a:solidFill>
                  <a:srgbClr val="FFFFFF"/>
                </a:solidFill>
                <a:latin typeface="Tahoma"/>
                <a:cs typeface="Tahoma"/>
              </a:rPr>
              <a:t>awareness </a:t>
            </a:r>
            <a:r>
              <a:rPr sz="1800" b="1" spc="-155" dirty="0">
                <a:solidFill>
                  <a:srgbClr val="FFFFFF"/>
                </a:solidFill>
                <a:latin typeface="Tahoma"/>
                <a:cs typeface="Tahoma"/>
              </a:rPr>
              <a:t>with</a:t>
            </a:r>
            <a:r>
              <a:rPr sz="1800" b="1" spc="-35" dirty="0">
                <a:solidFill>
                  <a:srgbClr val="FFFFFF"/>
                </a:solidFill>
                <a:latin typeface="Tahoma"/>
                <a:cs typeface="Tahoma"/>
              </a:rPr>
              <a:t> </a:t>
            </a:r>
            <a:r>
              <a:rPr sz="1800" b="1" spc="-40" dirty="0">
                <a:solidFill>
                  <a:srgbClr val="FFFFFF"/>
                </a:solidFill>
                <a:latin typeface="Tahoma"/>
                <a:cs typeface="Tahoma"/>
              </a:rPr>
              <a:t>targeted</a:t>
            </a:r>
            <a:r>
              <a:rPr sz="1800" b="1" spc="-35" dirty="0">
                <a:solidFill>
                  <a:srgbClr val="FFFFFF"/>
                </a:solidFill>
                <a:latin typeface="Tahoma"/>
                <a:cs typeface="Tahoma"/>
              </a:rPr>
              <a:t> </a:t>
            </a:r>
            <a:r>
              <a:rPr sz="1800" b="1" spc="-10" dirty="0">
                <a:solidFill>
                  <a:srgbClr val="FFFFFF"/>
                </a:solidFill>
                <a:latin typeface="Tahoma"/>
                <a:cs typeface="Tahoma"/>
              </a:rPr>
              <a:t>display. Based</a:t>
            </a:r>
            <a:r>
              <a:rPr sz="1800" b="1" spc="-95" dirty="0">
                <a:solidFill>
                  <a:srgbClr val="FFFFFF"/>
                </a:solidFill>
                <a:latin typeface="Tahoma"/>
                <a:cs typeface="Tahoma"/>
              </a:rPr>
              <a:t> </a:t>
            </a:r>
            <a:r>
              <a:rPr sz="1800" b="1" dirty="0">
                <a:solidFill>
                  <a:srgbClr val="FFFFFF"/>
                </a:solidFill>
                <a:latin typeface="Tahoma"/>
                <a:cs typeface="Tahoma"/>
              </a:rPr>
              <a:t>on</a:t>
            </a:r>
            <a:r>
              <a:rPr sz="1800" b="1" spc="-75" dirty="0">
                <a:solidFill>
                  <a:srgbClr val="FFFFFF"/>
                </a:solidFill>
                <a:latin typeface="Tahoma"/>
                <a:cs typeface="Tahoma"/>
              </a:rPr>
              <a:t> </a:t>
            </a:r>
            <a:r>
              <a:rPr sz="1800" b="1" spc="-85" dirty="0">
                <a:solidFill>
                  <a:srgbClr val="FFFFFF"/>
                </a:solidFill>
                <a:latin typeface="Tahoma"/>
                <a:cs typeface="Tahoma"/>
              </a:rPr>
              <a:t>users’</a:t>
            </a:r>
            <a:r>
              <a:rPr sz="1800" b="1" spc="-50" dirty="0">
                <a:solidFill>
                  <a:srgbClr val="FFFFFF"/>
                </a:solidFill>
                <a:latin typeface="Tahoma"/>
                <a:cs typeface="Tahoma"/>
              </a:rPr>
              <a:t> </a:t>
            </a:r>
            <a:r>
              <a:rPr sz="1800" b="1" spc="-20" dirty="0">
                <a:solidFill>
                  <a:srgbClr val="FFFFFF"/>
                </a:solidFill>
                <a:latin typeface="Tahoma"/>
                <a:cs typeface="Tahoma"/>
              </a:rPr>
              <a:t>behavior, </a:t>
            </a:r>
            <a:r>
              <a:rPr sz="1800" b="1" spc="-114" dirty="0">
                <a:solidFill>
                  <a:srgbClr val="FFFFFF"/>
                </a:solidFill>
                <a:latin typeface="Tahoma"/>
                <a:cs typeface="Tahoma"/>
              </a:rPr>
              <a:t>interests</a:t>
            </a:r>
            <a:r>
              <a:rPr sz="1800" b="1" spc="15" dirty="0">
                <a:solidFill>
                  <a:srgbClr val="FFFFFF"/>
                </a:solidFill>
                <a:latin typeface="Tahoma"/>
                <a:cs typeface="Tahoma"/>
              </a:rPr>
              <a:t> </a:t>
            </a:r>
            <a:r>
              <a:rPr sz="1800" b="1" dirty="0">
                <a:solidFill>
                  <a:srgbClr val="FFFFFF"/>
                </a:solidFill>
                <a:latin typeface="Tahoma"/>
                <a:cs typeface="Tahoma"/>
              </a:rPr>
              <a:t>and</a:t>
            </a:r>
            <a:r>
              <a:rPr sz="1800" b="1" spc="30" dirty="0">
                <a:solidFill>
                  <a:srgbClr val="FFFFFF"/>
                </a:solidFill>
                <a:latin typeface="Tahoma"/>
                <a:cs typeface="Tahoma"/>
              </a:rPr>
              <a:t> </a:t>
            </a:r>
            <a:r>
              <a:rPr sz="1800" b="1" spc="-10" dirty="0">
                <a:solidFill>
                  <a:srgbClr val="FFFFFF"/>
                </a:solidFill>
                <a:latin typeface="Tahoma"/>
                <a:cs typeface="Tahoma"/>
              </a:rPr>
              <a:t>location.</a:t>
            </a:r>
            <a:endParaRPr sz="1800">
              <a:latin typeface="Tahoma"/>
              <a:cs typeface="Tahoma"/>
            </a:endParaRPr>
          </a:p>
        </p:txBody>
      </p:sp>
      <p:sp>
        <p:nvSpPr>
          <p:cNvPr id="9" name="object 9"/>
          <p:cNvSpPr txBox="1"/>
          <p:nvPr/>
        </p:nvSpPr>
        <p:spPr>
          <a:xfrm>
            <a:off x="1724025" y="4277359"/>
            <a:ext cx="2673350" cy="1671955"/>
          </a:xfrm>
          <a:prstGeom prst="rect">
            <a:avLst/>
          </a:prstGeom>
        </p:spPr>
        <p:txBody>
          <a:bodyPr vert="horz" wrap="square" lIns="0" tIns="12700" rIns="0" bIns="0" rtlCol="0">
            <a:spAutoFit/>
          </a:bodyPr>
          <a:lstStyle/>
          <a:p>
            <a:pPr marL="12700" marR="5080">
              <a:lnSpc>
                <a:spcPct val="100000"/>
              </a:lnSpc>
              <a:spcBef>
                <a:spcPts val="100"/>
              </a:spcBef>
            </a:pPr>
            <a:r>
              <a:rPr sz="1800" b="1" spc="-60" dirty="0">
                <a:solidFill>
                  <a:srgbClr val="FFFFFF"/>
                </a:solidFill>
                <a:latin typeface="Tahoma"/>
                <a:cs typeface="Tahoma"/>
              </a:rPr>
              <a:t>Unleash</a:t>
            </a:r>
            <a:r>
              <a:rPr sz="1800" b="1" spc="-55" dirty="0">
                <a:solidFill>
                  <a:srgbClr val="FFFFFF"/>
                </a:solidFill>
                <a:latin typeface="Tahoma"/>
                <a:cs typeface="Tahoma"/>
              </a:rPr>
              <a:t> </a:t>
            </a:r>
            <a:r>
              <a:rPr sz="1800" b="1" spc="-70" dirty="0">
                <a:solidFill>
                  <a:srgbClr val="FFFFFF"/>
                </a:solidFill>
                <a:latin typeface="Tahoma"/>
                <a:cs typeface="Tahoma"/>
              </a:rPr>
              <a:t>the</a:t>
            </a:r>
            <a:r>
              <a:rPr sz="1800" b="1" spc="-60" dirty="0">
                <a:solidFill>
                  <a:srgbClr val="FFFFFF"/>
                </a:solidFill>
                <a:latin typeface="Tahoma"/>
                <a:cs typeface="Tahoma"/>
              </a:rPr>
              <a:t> </a:t>
            </a:r>
            <a:r>
              <a:rPr sz="1800" b="1" spc="-35" dirty="0">
                <a:solidFill>
                  <a:srgbClr val="FFFFFF"/>
                </a:solidFill>
                <a:latin typeface="Tahoma"/>
                <a:cs typeface="Tahoma"/>
              </a:rPr>
              <a:t>power</a:t>
            </a:r>
            <a:r>
              <a:rPr sz="1800" b="1" spc="-50" dirty="0">
                <a:solidFill>
                  <a:srgbClr val="FFFFFF"/>
                </a:solidFill>
                <a:latin typeface="Tahoma"/>
                <a:cs typeface="Tahoma"/>
              </a:rPr>
              <a:t> </a:t>
            </a:r>
            <a:r>
              <a:rPr sz="1800" b="1" spc="-25" dirty="0">
                <a:solidFill>
                  <a:srgbClr val="FFFFFF"/>
                </a:solidFill>
                <a:latin typeface="Tahoma"/>
                <a:cs typeface="Tahoma"/>
              </a:rPr>
              <a:t>of </a:t>
            </a:r>
            <a:r>
              <a:rPr sz="1800" b="1" spc="-40" dirty="0">
                <a:solidFill>
                  <a:srgbClr val="FFFFFF"/>
                </a:solidFill>
                <a:latin typeface="Tahoma"/>
                <a:cs typeface="Tahoma"/>
              </a:rPr>
              <a:t>targeted</a:t>
            </a:r>
            <a:r>
              <a:rPr sz="1800" b="1" spc="-65" dirty="0">
                <a:solidFill>
                  <a:srgbClr val="FFFFFF"/>
                </a:solidFill>
                <a:latin typeface="Tahoma"/>
                <a:cs typeface="Tahoma"/>
              </a:rPr>
              <a:t> </a:t>
            </a:r>
            <a:r>
              <a:rPr sz="1800" b="1" dirty="0">
                <a:solidFill>
                  <a:srgbClr val="FFFFFF"/>
                </a:solidFill>
                <a:latin typeface="Tahoma"/>
                <a:cs typeface="Tahoma"/>
              </a:rPr>
              <a:t>video</a:t>
            </a:r>
            <a:r>
              <a:rPr sz="1800" b="1" spc="-50" dirty="0">
                <a:solidFill>
                  <a:srgbClr val="FFFFFF"/>
                </a:solidFill>
                <a:latin typeface="Tahoma"/>
                <a:cs typeface="Tahoma"/>
              </a:rPr>
              <a:t> </a:t>
            </a:r>
            <a:r>
              <a:rPr sz="1800" b="1" spc="-25" dirty="0">
                <a:solidFill>
                  <a:srgbClr val="FFFFFF"/>
                </a:solidFill>
                <a:latin typeface="Tahoma"/>
                <a:cs typeface="Tahoma"/>
              </a:rPr>
              <a:t>by </a:t>
            </a:r>
            <a:r>
              <a:rPr sz="1800" b="1" spc="-45" dirty="0">
                <a:solidFill>
                  <a:srgbClr val="FFFFFF"/>
                </a:solidFill>
                <a:latin typeface="Tahoma"/>
                <a:cs typeface="Tahoma"/>
              </a:rPr>
              <a:t>delivering </a:t>
            </a:r>
            <a:r>
              <a:rPr sz="1800" b="1" spc="-35" dirty="0">
                <a:solidFill>
                  <a:srgbClr val="FFFFFF"/>
                </a:solidFill>
                <a:latin typeface="Tahoma"/>
                <a:cs typeface="Tahoma"/>
              </a:rPr>
              <a:t>pre-</a:t>
            </a:r>
            <a:r>
              <a:rPr sz="1800" b="1" spc="-95" dirty="0">
                <a:solidFill>
                  <a:srgbClr val="FFFFFF"/>
                </a:solidFill>
                <a:latin typeface="Tahoma"/>
                <a:cs typeface="Tahoma"/>
              </a:rPr>
              <a:t>roll</a:t>
            </a:r>
            <a:r>
              <a:rPr sz="1800" b="1" spc="-35" dirty="0">
                <a:solidFill>
                  <a:srgbClr val="FFFFFF"/>
                </a:solidFill>
                <a:latin typeface="Tahoma"/>
                <a:cs typeface="Tahoma"/>
              </a:rPr>
              <a:t> </a:t>
            </a:r>
            <a:r>
              <a:rPr sz="1800" b="1" spc="-10" dirty="0">
                <a:solidFill>
                  <a:srgbClr val="FFFFFF"/>
                </a:solidFill>
                <a:latin typeface="Tahoma"/>
                <a:cs typeface="Tahoma"/>
              </a:rPr>
              <a:t>video </a:t>
            </a:r>
            <a:r>
              <a:rPr sz="1800" b="1" dirty="0">
                <a:solidFill>
                  <a:srgbClr val="FFFFFF"/>
                </a:solidFill>
                <a:latin typeface="Tahoma"/>
                <a:cs typeface="Tahoma"/>
              </a:rPr>
              <a:t>ads.</a:t>
            </a:r>
            <a:r>
              <a:rPr sz="1800" b="1" spc="455" dirty="0">
                <a:solidFill>
                  <a:srgbClr val="FFFFFF"/>
                </a:solidFill>
                <a:latin typeface="Tahoma"/>
                <a:cs typeface="Tahoma"/>
              </a:rPr>
              <a:t> </a:t>
            </a:r>
            <a:r>
              <a:rPr sz="1800" b="1" spc="-75" dirty="0">
                <a:solidFill>
                  <a:srgbClr val="FFFFFF"/>
                </a:solidFill>
                <a:latin typeface="Tahoma"/>
                <a:cs typeface="Tahoma"/>
              </a:rPr>
              <a:t>Finding</a:t>
            </a:r>
            <a:r>
              <a:rPr sz="1800" b="1" spc="-45" dirty="0">
                <a:solidFill>
                  <a:srgbClr val="FFFFFF"/>
                </a:solidFill>
                <a:latin typeface="Tahoma"/>
                <a:cs typeface="Tahoma"/>
              </a:rPr>
              <a:t> </a:t>
            </a:r>
            <a:r>
              <a:rPr sz="1800" b="1" spc="-20" dirty="0">
                <a:solidFill>
                  <a:srgbClr val="FFFFFF"/>
                </a:solidFill>
                <a:latin typeface="Tahoma"/>
                <a:cs typeface="Tahoma"/>
              </a:rPr>
              <a:t>your </a:t>
            </a:r>
            <a:r>
              <a:rPr sz="1800" b="1" spc="-50" dirty="0">
                <a:solidFill>
                  <a:srgbClr val="FFFFFF"/>
                </a:solidFill>
                <a:latin typeface="Tahoma"/>
                <a:cs typeface="Tahoma"/>
              </a:rPr>
              <a:t>customers</a:t>
            </a:r>
            <a:r>
              <a:rPr sz="1800" b="1" spc="-85" dirty="0">
                <a:solidFill>
                  <a:srgbClr val="FFFFFF"/>
                </a:solidFill>
                <a:latin typeface="Tahoma"/>
                <a:cs typeface="Tahoma"/>
              </a:rPr>
              <a:t> </a:t>
            </a:r>
            <a:r>
              <a:rPr sz="1800" b="1" spc="-10" dirty="0">
                <a:solidFill>
                  <a:srgbClr val="FFFFFF"/>
                </a:solidFill>
                <a:latin typeface="Tahoma"/>
                <a:cs typeface="Tahoma"/>
              </a:rPr>
              <a:t>early</a:t>
            </a:r>
            <a:r>
              <a:rPr sz="1800" b="1" spc="-105" dirty="0">
                <a:solidFill>
                  <a:srgbClr val="FFFFFF"/>
                </a:solidFill>
                <a:latin typeface="Tahoma"/>
                <a:cs typeface="Tahoma"/>
              </a:rPr>
              <a:t> </a:t>
            </a:r>
            <a:r>
              <a:rPr sz="1800" b="1" spc="-100" dirty="0">
                <a:solidFill>
                  <a:srgbClr val="FFFFFF"/>
                </a:solidFill>
                <a:latin typeface="Tahoma"/>
                <a:cs typeface="Tahoma"/>
              </a:rPr>
              <a:t>in</a:t>
            </a:r>
            <a:r>
              <a:rPr sz="1800" b="1" spc="-40" dirty="0">
                <a:solidFill>
                  <a:srgbClr val="FFFFFF"/>
                </a:solidFill>
                <a:latin typeface="Tahoma"/>
                <a:cs typeface="Tahoma"/>
              </a:rPr>
              <a:t> </a:t>
            </a:r>
            <a:r>
              <a:rPr sz="1800" b="1" spc="-10" dirty="0">
                <a:solidFill>
                  <a:srgbClr val="FFFFFF"/>
                </a:solidFill>
                <a:latin typeface="Tahoma"/>
                <a:cs typeface="Tahoma"/>
              </a:rPr>
              <a:t>their purchase</a:t>
            </a:r>
            <a:r>
              <a:rPr sz="1800" b="1" spc="-90" dirty="0">
                <a:solidFill>
                  <a:srgbClr val="FFFFFF"/>
                </a:solidFill>
                <a:latin typeface="Tahoma"/>
                <a:cs typeface="Tahoma"/>
              </a:rPr>
              <a:t> </a:t>
            </a:r>
            <a:r>
              <a:rPr sz="1800" b="1" spc="-10" dirty="0">
                <a:solidFill>
                  <a:srgbClr val="FFFFFF"/>
                </a:solidFill>
                <a:latin typeface="Tahoma"/>
                <a:cs typeface="Tahoma"/>
              </a:rPr>
              <a:t>journey.</a:t>
            </a:r>
            <a:endParaRPr sz="1800">
              <a:latin typeface="Tahoma"/>
              <a:cs typeface="Tahoma"/>
            </a:endParaRPr>
          </a:p>
        </p:txBody>
      </p:sp>
      <p:sp>
        <p:nvSpPr>
          <p:cNvPr id="10" name="object 10"/>
          <p:cNvSpPr txBox="1"/>
          <p:nvPr/>
        </p:nvSpPr>
        <p:spPr>
          <a:xfrm>
            <a:off x="6728459" y="1490472"/>
            <a:ext cx="5026660" cy="707390"/>
          </a:xfrm>
          <a:prstGeom prst="rect">
            <a:avLst/>
          </a:prstGeom>
          <a:solidFill>
            <a:srgbClr val="585858"/>
          </a:solidFill>
        </p:spPr>
        <p:txBody>
          <a:bodyPr vert="horz" wrap="square" lIns="0" tIns="42544" rIns="0" bIns="0" rtlCol="0">
            <a:spAutoFit/>
          </a:bodyPr>
          <a:lstStyle/>
          <a:p>
            <a:pPr marL="92710">
              <a:lnSpc>
                <a:spcPct val="100000"/>
              </a:lnSpc>
              <a:spcBef>
                <a:spcPts val="334"/>
              </a:spcBef>
            </a:pPr>
            <a:r>
              <a:rPr sz="1600" b="1" spc="-55" dirty="0">
                <a:solidFill>
                  <a:srgbClr val="FFFFFF"/>
                </a:solidFill>
                <a:latin typeface="Tahoma"/>
                <a:cs typeface="Tahoma"/>
              </a:rPr>
              <a:t>Targeted</a:t>
            </a:r>
            <a:r>
              <a:rPr sz="1600" b="1" dirty="0">
                <a:solidFill>
                  <a:srgbClr val="FFFFFF"/>
                </a:solidFill>
                <a:latin typeface="Tahoma"/>
                <a:cs typeface="Tahoma"/>
              </a:rPr>
              <a:t> Reach:</a:t>
            </a:r>
            <a:r>
              <a:rPr sz="1600" b="1" spc="10" dirty="0">
                <a:solidFill>
                  <a:srgbClr val="FFFFFF"/>
                </a:solidFill>
                <a:latin typeface="Tahoma"/>
                <a:cs typeface="Tahoma"/>
              </a:rPr>
              <a:t> </a:t>
            </a:r>
            <a:r>
              <a:rPr sz="1600" b="1" i="1" spc="-130" dirty="0">
                <a:solidFill>
                  <a:srgbClr val="FFFFFF"/>
                </a:solidFill>
                <a:latin typeface="Verdana"/>
                <a:cs typeface="Verdana"/>
              </a:rPr>
              <a:t>Focused</a:t>
            </a:r>
            <a:r>
              <a:rPr sz="1600" b="1" i="1" spc="-80" dirty="0">
                <a:solidFill>
                  <a:srgbClr val="FFFFFF"/>
                </a:solidFill>
                <a:latin typeface="Verdana"/>
                <a:cs typeface="Verdana"/>
              </a:rPr>
              <a:t> </a:t>
            </a:r>
            <a:r>
              <a:rPr sz="1600" b="1" i="1" spc="-114" dirty="0">
                <a:solidFill>
                  <a:srgbClr val="FFFFFF"/>
                </a:solidFill>
                <a:latin typeface="Verdana"/>
                <a:cs typeface="Verdana"/>
              </a:rPr>
              <a:t>On</a:t>
            </a:r>
            <a:r>
              <a:rPr sz="1600" b="1" i="1" spc="-90" dirty="0">
                <a:solidFill>
                  <a:srgbClr val="FFFFFF"/>
                </a:solidFill>
                <a:latin typeface="Verdana"/>
                <a:cs typeface="Verdana"/>
              </a:rPr>
              <a:t> </a:t>
            </a:r>
            <a:r>
              <a:rPr sz="1600" b="1" i="1" spc="-200" dirty="0">
                <a:solidFill>
                  <a:srgbClr val="FFFFFF"/>
                </a:solidFill>
                <a:latin typeface="Verdana"/>
                <a:cs typeface="Verdana"/>
              </a:rPr>
              <a:t>Your</a:t>
            </a:r>
            <a:r>
              <a:rPr sz="1600" b="1" i="1" spc="-85" dirty="0">
                <a:solidFill>
                  <a:srgbClr val="FFFFFF"/>
                </a:solidFill>
                <a:latin typeface="Verdana"/>
                <a:cs typeface="Verdana"/>
              </a:rPr>
              <a:t> </a:t>
            </a:r>
            <a:r>
              <a:rPr sz="1600" b="1" i="1" spc="-225" dirty="0">
                <a:solidFill>
                  <a:srgbClr val="FFFFFF"/>
                </a:solidFill>
                <a:latin typeface="Verdana"/>
                <a:cs typeface="Verdana"/>
              </a:rPr>
              <a:t>Best</a:t>
            </a:r>
            <a:r>
              <a:rPr sz="1600" b="1" i="1" spc="-100" dirty="0">
                <a:solidFill>
                  <a:srgbClr val="FFFFFF"/>
                </a:solidFill>
                <a:latin typeface="Verdana"/>
                <a:cs typeface="Verdana"/>
              </a:rPr>
              <a:t> </a:t>
            </a:r>
            <a:r>
              <a:rPr sz="1600" b="1" i="1" spc="-45" dirty="0">
                <a:solidFill>
                  <a:srgbClr val="FFFFFF"/>
                </a:solidFill>
                <a:latin typeface="Verdana"/>
                <a:cs typeface="Verdana"/>
              </a:rPr>
              <a:t>Prospects</a:t>
            </a:r>
            <a:endParaRPr sz="1600">
              <a:latin typeface="Verdana"/>
              <a:cs typeface="Verdana"/>
            </a:endParaRPr>
          </a:p>
          <a:p>
            <a:pPr marL="549910" marR="1106170">
              <a:lnSpc>
                <a:spcPct val="100000"/>
              </a:lnSpc>
            </a:pPr>
            <a:r>
              <a:rPr sz="1200" b="1" spc="-10" dirty="0">
                <a:solidFill>
                  <a:srgbClr val="FFFFFF"/>
                </a:solidFill>
                <a:latin typeface="Tahoma"/>
                <a:cs typeface="Tahoma"/>
              </a:rPr>
              <a:t>Reaching </a:t>
            </a:r>
            <a:r>
              <a:rPr sz="1200" b="1" spc="-45" dirty="0">
                <a:solidFill>
                  <a:srgbClr val="FFFFFF"/>
                </a:solidFill>
                <a:latin typeface="Tahoma"/>
                <a:cs typeface="Tahoma"/>
              </a:rPr>
              <a:t>the</a:t>
            </a:r>
            <a:r>
              <a:rPr sz="1200" b="1" spc="-10" dirty="0">
                <a:solidFill>
                  <a:srgbClr val="FFFFFF"/>
                </a:solidFill>
                <a:latin typeface="Tahoma"/>
                <a:cs typeface="Tahoma"/>
              </a:rPr>
              <a:t> </a:t>
            </a:r>
            <a:r>
              <a:rPr sz="1200" b="1" spc="-80" dirty="0">
                <a:solidFill>
                  <a:srgbClr val="FFFFFF"/>
                </a:solidFill>
                <a:latin typeface="Tahoma"/>
                <a:cs typeface="Tahoma"/>
              </a:rPr>
              <a:t>right</a:t>
            </a:r>
            <a:r>
              <a:rPr sz="1200" b="1" spc="-10" dirty="0">
                <a:solidFill>
                  <a:srgbClr val="FFFFFF"/>
                </a:solidFill>
                <a:latin typeface="Tahoma"/>
                <a:cs typeface="Tahoma"/>
              </a:rPr>
              <a:t> </a:t>
            </a:r>
            <a:r>
              <a:rPr sz="1200" b="1" dirty="0">
                <a:solidFill>
                  <a:srgbClr val="FFFFFF"/>
                </a:solidFill>
                <a:latin typeface="Tahoma"/>
                <a:cs typeface="Tahoma"/>
              </a:rPr>
              <a:t>people,</a:t>
            </a:r>
            <a:r>
              <a:rPr sz="1200" b="1" spc="-20" dirty="0">
                <a:solidFill>
                  <a:srgbClr val="FFFFFF"/>
                </a:solidFill>
                <a:latin typeface="Tahoma"/>
                <a:cs typeface="Tahoma"/>
              </a:rPr>
              <a:t> </a:t>
            </a:r>
            <a:r>
              <a:rPr sz="1200" b="1" spc="-65" dirty="0">
                <a:solidFill>
                  <a:srgbClr val="FFFFFF"/>
                </a:solidFill>
                <a:latin typeface="Tahoma"/>
                <a:cs typeface="Tahoma"/>
              </a:rPr>
              <a:t>in</a:t>
            </a:r>
            <a:r>
              <a:rPr sz="1200" b="1" spc="-10" dirty="0">
                <a:solidFill>
                  <a:srgbClr val="FFFFFF"/>
                </a:solidFill>
                <a:latin typeface="Tahoma"/>
                <a:cs typeface="Tahoma"/>
              </a:rPr>
              <a:t> </a:t>
            </a:r>
            <a:r>
              <a:rPr sz="1200" b="1" spc="-45" dirty="0">
                <a:solidFill>
                  <a:srgbClr val="FFFFFF"/>
                </a:solidFill>
                <a:latin typeface="Tahoma"/>
                <a:cs typeface="Tahoma"/>
              </a:rPr>
              <a:t>the</a:t>
            </a:r>
            <a:r>
              <a:rPr sz="1200" b="1" spc="-10" dirty="0">
                <a:solidFill>
                  <a:srgbClr val="FFFFFF"/>
                </a:solidFill>
                <a:latin typeface="Tahoma"/>
                <a:cs typeface="Tahoma"/>
              </a:rPr>
              <a:t> </a:t>
            </a:r>
            <a:r>
              <a:rPr sz="1200" b="1" spc="-75" dirty="0">
                <a:solidFill>
                  <a:srgbClr val="FFFFFF"/>
                </a:solidFill>
                <a:latin typeface="Tahoma"/>
                <a:cs typeface="Tahoma"/>
              </a:rPr>
              <a:t>right</a:t>
            </a:r>
            <a:r>
              <a:rPr sz="1200" b="1" spc="5" dirty="0">
                <a:solidFill>
                  <a:srgbClr val="FFFFFF"/>
                </a:solidFill>
                <a:latin typeface="Tahoma"/>
                <a:cs typeface="Tahoma"/>
              </a:rPr>
              <a:t> </a:t>
            </a:r>
            <a:r>
              <a:rPr sz="1200" b="1" spc="-10" dirty="0">
                <a:solidFill>
                  <a:srgbClr val="FFFFFF"/>
                </a:solidFill>
                <a:latin typeface="Tahoma"/>
                <a:cs typeface="Tahoma"/>
              </a:rPr>
              <a:t>places, </a:t>
            </a:r>
            <a:r>
              <a:rPr sz="1200" b="1" dirty="0">
                <a:solidFill>
                  <a:srgbClr val="FFFFFF"/>
                </a:solidFill>
                <a:latin typeface="Tahoma"/>
                <a:cs typeface="Tahoma"/>
              </a:rPr>
              <a:t>at</a:t>
            </a:r>
            <a:r>
              <a:rPr sz="1200" b="1" spc="-70" dirty="0">
                <a:solidFill>
                  <a:srgbClr val="FFFFFF"/>
                </a:solidFill>
                <a:latin typeface="Tahoma"/>
                <a:cs typeface="Tahoma"/>
              </a:rPr>
              <a:t> </a:t>
            </a:r>
            <a:r>
              <a:rPr sz="1200" b="1" spc="-45" dirty="0">
                <a:solidFill>
                  <a:srgbClr val="FFFFFF"/>
                </a:solidFill>
                <a:latin typeface="Tahoma"/>
                <a:cs typeface="Tahoma"/>
              </a:rPr>
              <a:t>the</a:t>
            </a:r>
            <a:r>
              <a:rPr sz="1200" b="1" spc="-40" dirty="0">
                <a:solidFill>
                  <a:srgbClr val="FFFFFF"/>
                </a:solidFill>
                <a:latin typeface="Tahoma"/>
                <a:cs typeface="Tahoma"/>
              </a:rPr>
              <a:t> </a:t>
            </a:r>
            <a:r>
              <a:rPr sz="1200" b="1" spc="-75" dirty="0">
                <a:solidFill>
                  <a:srgbClr val="FFFFFF"/>
                </a:solidFill>
                <a:latin typeface="Tahoma"/>
                <a:cs typeface="Tahoma"/>
              </a:rPr>
              <a:t>right</a:t>
            </a:r>
            <a:r>
              <a:rPr sz="1200" b="1" spc="-15" dirty="0">
                <a:solidFill>
                  <a:srgbClr val="FFFFFF"/>
                </a:solidFill>
                <a:latin typeface="Tahoma"/>
                <a:cs typeface="Tahoma"/>
              </a:rPr>
              <a:t> </a:t>
            </a:r>
            <a:r>
              <a:rPr sz="1200" b="1" spc="-20" dirty="0">
                <a:solidFill>
                  <a:srgbClr val="FFFFFF"/>
                </a:solidFill>
                <a:latin typeface="Tahoma"/>
                <a:cs typeface="Tahoma"/>
              </a:rPr>
              <a:t>time</a:t>
            </a:r>
            <a:endParaRPr sz="1200">
              <a:latin typeface="Tahoma"/>
              <a:cs typeface="Tahoma"/>
            </a:endParaRPr>
          </a:p>
        </p:txBody>
      </p:sp>
      <p:grpSp>
        <p:nvGrpSpPr>
          <p:cNvPr id="11" name="object 11"/>
          <p:cNvGrpSpPr/>
          <p:nvPr/>
        </p:nvGrpSpPr>
        <p:grpSpPr>
          <a:xfrm>
            <a:off x="6728459" y="2197607"/>
            <a:ext cx="3661410" cy="4014470"/>
            <a:chOff x="6728459" y="2197607"/>
            <a:chExt cx="3661410" cy="4014470"/>
          </a:xfrm>
        </p:grpSpPr>
        <p:sp>
          <p:nvSpPr>
            <p:cNvPr id="12" name="object 12"/>
            <p:cNvSpPr/>
            <p:nvPr/>
          </p:nvSpPr>
          <p:spPr>
            <a:xfrm>
              <a:off x="6728459" y="2197607"/>
              <a:ext cx="294640" cy="257810"/>
            </a:xfrm>
            <a:custGeom>
              <a:avLst/>
              <a:gdLst/>
              <a:ahLst/>
              <a:cxnLst/>
              <a:rect l="l" t="t" r="r" b="b"/>
              <a:pathLst>
                <a:path w="294640" h="257810">
                  <a:moveTo>
                    <a:pt x="294132" y="0"/>
                  </a:moveTo>
                  <a:lnTo>
                    <a:pt x="0" y="0"/>
                  </a:lnTo>
                  <a:lnTo>
                    <a:pt x="294132" y="257555"/>
                  </a:lnTo>
                  <a:lnTo>
                    <a:pt x="294132" y="0"/>
                  </a:lnTo>
                  <a:close/>
                </a:path>
              </a:pathLst>
            </a:custGeom>
            <a:solidFill>
              <a:srgbClr val="252525"/>
            </a:solidFill>
          </p:spPr>
          <p:txBody>
            <a:bodyPr wrap="square" lIns="0" tIns="0" rIns="0" bIns="0" rtlCol="0"/>
            <a:lstStyle/>
            <a:p>
              <a:endParaRPr/>
            </a:p>
          </p:txBody>
        </p:sp>
        <p:pic>
          <p:nvPicPr>
            <p:cNvPr id="13" name="object 13"/>
            <p:cNvPicPr/>
            <p:nvPr/>
          </p:nvPicPr>
          <p:blipFill>
            <a:blip r:embed="rId4" cstate="print"/>
            <a:stretch>
              <a:fillRect/>
            </a:stretch>
          </p:blipFill>
          <p:spPr>
            <a:xfrm>
              <a:off x="9987620" y="5793033"/>
              <a:ext cx="216962" cy="247613"/>
            </a:xfrm>
            <a:prstGeom prst="rect">
              <a:avLst/>
            </a:prstGeom>
          </p:spPr>
        </p:pic>
        <p:sp>
          <p:nvSpPr>
            <p:cNvPr id="14" name="object 14"/>
            <p:cNvSpPr/>
            <p:nvPr/>
          </p:nvSpPr>
          <p:spPr>
            <a:xfrm>
              <a:off x="9804766" y="5626031"/>
              <a:ext cx="581660" cy="582930"/>
            </a:xfrm>
            <a:custGeom>
              <a:avLst/>
              <a:gdLst/>
              <a:ahLst/>
              <a:cxnLst/>
              <a:rect l="l" t="t" r="r" b="b"/>
              <a:pathLst>
                <a:path w="581659" h="582929">
                  <a:moveTo>
                    <a:pt x="577599" y="0"/>
                  </a:moveTo>
                  <a:lnTo>
                    <a:pt x="3844" y="0"/>
                  </a:lnTo>
                  <a:lnTo>
                    <a:pt x="0" y="3850"/>
                  </a:lnTo>
                  <a:lnTo>
                    <a:pt x="0" y="578606"/>
                  </a:lnTo>
                  <a:lnTo>
                    <a:pt x="3844" y="582459"/>
                  </a:lnTo>
                  <a:lnTo>
                    <a:pt x="577599" y="582459"/>
                  </a:lnTo>
                  <a:lnTo>
                    <a:pt x="581443" y="578606"/>
                  </a:lnTo>
                  <a:lnTo>
                    <a:pt x="581443" y="565254"/>
                  </a:lnTo>
                  <a:lnTo>
                    <a:pt x="17173" y="565254"/>
                  </a:lnTo>
                  <a:lnTo>
                    <a:pt x="17173" y="104164"/>
                  </a:lnTo>
                  <a:lnTo>
                    <a:pt x="581443" y="104164"/>
                  </a:lnTo>
                  <a:lnTo>
                    <a:pt x="581443" y="86960"/>
                  </a:lnTo>
                  <a:lnTo>
                    <a:pt x="17173" y="86960"/>
                  </a:lnTo>
                  <a:lnTo>
                    <a:pt x="17173" y="17203"/>
                  </a:lnTo>
                  <a:lnTo>
                    <a:pt x="581443" y="17203"/>
                  </a:lnTo>
                  <a:lnTo>
                    <a:pt x="581443" y="3850"/>
                  </a:lnTo>
                  <a:lnTo>
                    <a:pt x="577599" y="0"/>
                  </a:lnTo>
                  <a:close/>
                </a:path>
                <a:path w="581659" h="582929">
                  <a:moveTo>
                    <a:pt x="581443" y="104164"/>
                  </a:moveTo>
                  <a:lnTo>
                    <a:pt x="564270" y="104164"/>
                  </a:lnTo>
                  <a:lnTo>
                    <a:pt x="564270" y="565254"/>
                  </a:lnTo>
                  <a:lnTo>
                    <a:pt x="581443" y="565254"/>
                  </a:lnTo>
                  <a:lnTo>
                    <a:pt x="581443" y="104164"/>
                  </a:lnTo>
                  <a:close/>
                </a:path>
                <a:path w="581659" h="582929">
                  <a:moveTo>
                    <a:pt x="581443" y="17203"/>
                  </a:moveTo>
                  <a:lnTo>
                    <a:pt x="564270" y="17203"/>
                  </a:lnTo>
                  <a:lnTo>
                    <a:pt x="564270" y="86960"/>
                  </a:lnTo>
                  <a:lnTo>
                    <a:pt x="581443" y="86960"/>
                  </a:lnTo>
                  <a:lnTo>
                    <a:pt x="581443" y="17203"/>
                  </a:lnTo>
                  <a:close/>
                </a:path>
              </a:pathLst>
            </a:custGeom>
            <a:solidFill>
              <a:srgbClr val="FFFFFF"/>
            </a:solidFill>
          </p:spPr>
          <p:txBody>
            <a:bodyPr wrap="square" lIns="0" tIns="0" rIns="0" bIns="0" rtlCol="0"/>
            <a:lstStyle/>
            <a:p>
              <a:endParaRPr/>
            </a:p>
          </p:txBody>
        </p:sp>
        <p:sp>
          <p:nvSpPr>
            <p:cNvPr id="15" name="object 15"/>
            <p:cNvSpPr/>
            <p:nvPr/>
          </p:nvSpPr>
          <p:spPr>
            <a:xfrm>
              <a:off x="9804766" y="5626031"/>
              <a:ext cx="581660" cy="582930"/>
            </a:xfrm>
            <a:custGeom>
              <a:avLst/>
              <a:gdLst/>
              <a:ahLst/>
              <a:cxnLst/>
              <a:rect l="l" t="t" r="r" b="b"/>
              <a:pathLst>
                <a:path w="581659" h="582929">
                  <a:moveTo>
                    <a:pt x="572856" y="0"/>
                  </a:moveTo>
                  <a:lnTo>
                    <a:pt x="8586" y="0"/>
                  </a:lnTo>
                  <a:lnTo>
                    <a:pt x="3844" y="0"/>
                  </a:lnTo>
                  <a:lnTo>
                    <a:pt x="0" y="3850"/>
                  </a:lnTo>
                  <a:lnTo>
                    <a:pt x="0" y="8601"/>
                  </a:lnTo>
                  <a:lnTo>
                    <a:pt x="0" y="573858"/>
                  </a:lnTo>
                  <a:lnTo>
                    <a:pt x="0" y="578606"/>
                  </a:lnTo>
                  <a:lnTo>
                    <a:pt x="3844" y="582459"/>
                  </a:lnTo>
                  <a:lnTo>
                    <a:pt x="8586" y="582459"/>
                  </a:lnTo>
                  <a:lnTo>
                    <a:pt x="572856" y="582459"/>
                  </a:lnTo>
                  <a:lnTo>
                    <a:pt x="577599" y="582459"/>
                  </a:lnTo>
                  <a:lnTo>
                    <a:pt x="581443" y="578606"/>
                  </a:lnTo>
                  <a:lnTo>
                    <a:pt x="581443" y="573858"/>
                  </a:lnTo>
                  <a:lnTo>
                    <a:pt x="581443" y="8601"/>
                  </a:lnTo>
                  <a:lnTo>
                    <a:pt x="581443" y="3850"/>
                  </a:lnTo>
                  <a:lnTo>
                    <a:pt x="577599" y="0"/>
                  </a:lnTo>
                  <a:lnTo>
                    <a:pt x="572856" y="0"/>
                  </a:lnTo>
                  <a:close/>
                </a:path>
                <a:path w="581659" h="582929">
                  <a:moveTo>
                    <a:pt x="17173" y="17203"/>
                  </a:moveTo>
                  <a:lnTo>
                    <a:pt x="564270" y="17203"/>
                  </a:lnTo>
                  <a:lnTo>
                    <a:pt x="564270" y="86960"/>
                  </a:lnTo>
                  <a:lnTo>
                    <a:pt x="17173" y="86960"/>
                  </a:lnTo>
                  <a:lnTo>
                    <a:pt x="17173" y="17203"/>
                  </a:lnTo>
                  <a:close/>
                </a:path>
                <a:path w="581659" h="582929">
                  <a:moveTo>
                    <a:pt x="17173" y="565254"/>
                  </a:moveTo>
                  <a:lnTo>
                    <a:pt x="17173" y="104164"/>
                  </a:lnTo>
                  <a:lnTo>
                    <a:pt x="564270" y="104164"/>
                  </a:lnTo>
                  <a:lnTo>
                    <a:pt x="564270" y="565254"/>
                  </a:lnTo>
                  <a:lnTo>
                    <a:pt x="17173" y="565254"/>
                  </a:lnTo>
                  <a:close/>
                </a:path>
              </a:pathLst>
            </a:custGeom>
            <a:ln w="5729">
              <a:solidFill>
                <a:srgbClr val="FFFFFF"/>
              </a:solidFill>
            </a:ln>
          </p:spPr>
          <p:txBody>
            <a:bodyPr wrap="square" lIns="0" tIns="0" rIns="0" bIns="0" rtlCol="0"/>
            <a:lstStyle/>
            <a:p>
              <a:endParaRPr/>
            </a:p>
          </p:txBody>
        </p:sp>
        <p:sp>
          <p:nvSpPr>
            <p:cNvPr id="16" name="object 16"/>
            <p:cNvSpPr/>
            <p:nvPr/>
          </p:nvSpPr>
          <p:spPr>
            <a:xfrm>
              <a:off x="9902143" y="6115254"/>
              <a:ext cx="386715" cy="39370"/>
            </a:xfrm>
            <a:custGeom>
              <a:avLst/>
              <a:gdLst/>
              <a:ahLst/>
              <a:cxnLst/>
              <a:rect l="l" t="t" r="r" b="b"/>
              <a:pathLst>
                <a:path w="386715" h="39370">
                  <a:moveTo>
                    <a:pt x="128634" y="0"/>
                  </a:moveTo>
                  <a:lnTo>
                    <a:pt x="121129" y="1919"/>
                  </a:lnTo>
                  <a:lnTo>
                    <a:pt x="117151" y="3840"/>
                  </a:lnTo>
                  <a:lnTo>
                    <a:pt x="113941" y="7055"/>
                  </a:lnTo>
                  <a:lnTo>
                    <a:pt x="112023" y="11041"/>
                  </a:lnTo>
                  <a:lnTo>
                    <a:pt x="3843" y="11041"/>
                  </a:lnTo>
                  <a:lnTo>
                    <a:pt x="0" y="14895"/>
                  </a:lnTo>
                  <a:lnTo>
                    <a:pt x="0" y="24390"/>
                  </a:lnTo>
                  <a:lnTo>
                    <a:pt x="3843" y="28244"/>
                  </a:lnTo>
                  <a:lnTo>
                    <a:pt x="112023" y="28244"/>
                  </a:lnTo>
                  <a:lnTo>
                    <a:pt x="116701" y="34431"/>
                  </a:lnTo>
                  <a:lnTo>
                    <a:pt x="123158" y="38209"/>
                  </a:lnTo>
                  <a:lnTo>
                    <a:pt x="130558" y="39286"/>
                  </a:lnTo>
                  <a:lnTo>
                    <a:pt x="138062" y="37366"/>
                  </a:lnTo>
                  <a:lnTo>
                    <a:pt x="142040" y="35445"/>
                  </a:lnTo>
                  <a:lnTo>
                    <a:pt x="145250" y="32230"/>
                  </a:lnTo>
                  <a:lnTo>
                    <a:pt x="147168" y="28244"/>
                  </a:lnTo>
                  <a:lnTo>
                    <a:pt x="382824" y="28244"/>
                  </a:lnTo>
                  <a:lnTo>
                    <a:pt x="386668" y="24390"/>
                  </a:lnTo>
                  <a:lnTo>
                    <a:pt x="386668" y="14895"/>
                  </a:lnTo>
                  <a:lnTo>
                    <a:pt x="382824" y="11041"/>
                  </a:lnTo>
                  <a:lnTo>
                    <a:pt x="378081" y="11041"/>
                  </a:lnTo>
                  <a:lnTo>
                    <a:pt x="147168" y="11041"/>
                  </a:lnTo>
                  <a:lnTo>
                    <a:pt x="142490" y="4854"/>
                  </a:lnTo>
                  <a:lnTo>
                    <a:pt x="136033" y="1076"/>
                  </a:lnTo>
                  <a:lnTo>
                    <a:pt x="128634" y="0"/>
                  </a:lnTo>
                  <a:close/>
                </a:path>
              </a:pathLst>
            </a:custGeom>
            <a:solidFill>
              <a:srgbClr val="FFFFFF"/>
            </a:solidFill>
          </p:spPr>
          <p:txBody>
            <a:bodyPr wrap="square" lIns="0" tIns="0" rIns="0" bIns="0" rtlCol="0"/>
            <a:lstStyle/>
            <a:p>
              <a:endParaRPr/>
            </a:p>
          </p:txBody>
        </p:sp>
        <p:sp>
          <p:nvSpPr>
            <p:cNvPr id="17" name="object 17"/>
            <p:cNvSpPr/>
            <p:nvPr/>
          </p:nvSpPr>
          <p:spPr>
            <a:xfrm>
              <a:off x="9902143" y="6115254"/>
              <a:ext cx="386715" cy="39370"/>
            </a:xfrm>
            <a:custGeom>
              <a:avLst/>
              <a:gdLst/>
              <a:ahLst/>
              <a:cxnLst/>
              <a:rect l="l" t="t" r="r" b="b"/>
              <a:pathLst>
                <a:path w="386715" h="39370">
                  <a:moveTo>
                    <a:pt x="378081" y="11041"/>
                  </a:moveTo>
                  <a:lnTo>
                    <a:pt x="147168" y="11041"/>
                  </a:lnTo>
                  <a:lnTo>
                    <a:pt x="142490" y="4854"/>
                  </a:lnTo>
                  <a:lnTo>
                    <a:pt x="136033" y="1076"/>
                  </a:lnTo>
                  <a:lnTo>
                    <a:pt x="112023" y="11041"/>
                  </a:lnTo>
                  <a:lnTo>
                    <a:pt x="8586" y="11041"/>
                  </a:lnTo>
                  <a:lnTo>
                    <a:pt x="3843" y="11041"/>
                  </a:lnTo>
                  <a:lnTo>
                    <a:pt x="0" y="14895"/>
                  </a:lnTo>
                  <a:lnTo>
                    <a:pt x="0" y="19643"/>
                  </a:lnTo>
                  <a:lnTo>
                    <a:pt x="0" y="24390"/>
                  </a:lnTo>
                  <a:lnTo>
                    <a:pt x="3843" y="28244"/>
                  </a:lnTo>
                  <a:lnTo>
                    <a:pt x="8586" y="28244"/>
                  </a:lnTo>
                  <a:lnTo>
                    <a:pt x="112023" y="28244"/>
                  </a:lnTo>
                  <a:lnTo>
                    <a:pt x="116701" y="34431"/>
                  </a:lnTo>
                  <a:lnTo>
                    <a:pt x="123158" y="38209"/>
                  </a:lnTo>
                  <a:lnTo>
                    <a:pt x="130558" y="39286"/>
                  </a:lnTo>
                  <a:lnTo>
                    <a:pt x="138062" y="37366"/>
                  </a:lnTo>
                  <a:lnTo>
                    <a:pt x="142040" y="35445"/>
                  </a:lnTo>
                  <a:lnTo>
                    <a:pt x="145250" y="32230"/>
                  </a:lnTo>
                  <a:lnTo>
                    <a:pt x="147168" y="28244"/>
                  </a:lnTo>
                  <a:lnTo>
                    <a:pt x="378081" y="28244"/>
                  </a:lnTo>
                  <a:lnTo>
                    <a:pt x="382824" y="28244"/>
                  </a:lnTo>
                  <a:lnTo>
                    <a:pt x="386668" y="24390"/>
                  </a:lnTo>
                  <a:lnTo>
                    <a:pt x="386668" y="19643"/>
                  </a:lnTo>
                  <a:lnTo>
                    <a:pt x="386668" y="14895"/>
                  </a:lnTo>
                  <a:lnTo>
                    <a:pt x="382824" y="11041"/>
                  </a:lnTo>
                  <a:lnTo>
                    <a:pt x="378081" y="11041"/>
                  </a:lnTo>
                  <a:close/>
                </a:path>
              </a:pathLst>
            </a:custGeom>
            <a:ln w="5734">
              <a:solidFill>
                <a:srgbClr val="FFFFFF"/>
              </a:solidFill>
            </a:ln>
          </p:spPr>
          <p:txBody>
            <a:bodyPr wrap="square" lIns="0" tIns="0" rIns="0" bIns="0" rtlCol="0"/>
            <a:lstStyle/>
            <a:p>
              <a:endParaRPr/>
            </a:p>
          </p:txBody>
        </p:sp>
        <p:sp>
          <p:nvSpPr>
            <p:cNvPr id="18" name="object 18"/>
            <p:cNvSpPr/>
            <p:nvPr/>
          </p:nvSpPr>
          <p:spPr>
            <a:xfrm>
              <a:off x="8680500" y="5634469"/>
              <a:ext cx="657225" cy="560070"/>
            </a:xfrm>
            <a:custGeom>
              <a:avLst/>
              <a:gdLst/>
              <a:ahLst/>
              <a:cxnLst/>
              <a:rect l="l" t="t" r="r" b="b"/>
              <a:pathLst>
                <a:path w="657225" h="560070">
                  <a:moveTo>
                    <a:pt x="124383" y="49618"/>
                  </a:moveTo>
                  <a:lnTo>
                    <a:pt x="116941" y="42164"/>
                  </a:lnTo>
                  <a:lnTo>
                    <a:pt x="98564" y="42164"/>
                  </a:lnTo>
                  <a:lnTo>
                    <a:pt x="91122" y="49618"/>
                  </a:lnTo>
                  <a:lnTo>
                    <a:pt x="91122" y="68033"/>
                  </a:lnTo>
                  <a:lnTo>
                    <a:pt x="98564" y="75488"/>
                  </a:lnTo>
                  <a:lnTo>
                    <a:pt x="116941" y="75488"/>
                  </a:lnTo>
                  <a:lnTo>
                    <a:pt x="124383" y="68033"/>
                  </a:lnTo>
                  <a:lnTo>
                    <a:pt x="124383" y="58826"/>
                  </a:lnTo>
                  <a:lnTo>
                    <a:pt x="124383" y="49618"/>
                  </a:lnTo>
                  <a:close/>
                </a:path>
                <a:path w="657225" h="560070">
                  <a:moveTo>
                    <a:pt x="183375" y="49618"/>
                  </a:moveTo>
                  <a:lnTo>
                    <a:pt x="175933" y="42164"/>
                  </a:lnTo>
                  <a:lnTo>
                    <a:pt x="157556" y="42164"/>
                  </a:lnTo>
                  <a:lnTo>
                    <a:pt x="150114" y="49618"/>
                  </a:lnTo>
                  <a:lnTo>
                    <a:pt x="150114" y="68033"/>
                  </a:lnTo>
                  <a:lnTo>
                    <a:pt x="157556" y="75488"/>
                  </a:lnTo>
                  <a:lnTo>
                    <a:pt x="175933" y="75488"/>
                  </a:lnTo>
                  <a:lnTo>
                    <a:pt x="183375" y="68033"/>
                  </a:lnTo>
                  <a:lnTo>
                    <a:pt x="183375" y="58826"/>
                  </a:lnTo>
                  <a:lnTo>
                    <a:pt x="183375" y="49618"/>
                  </a:lnTo>
                  <a:close/>
                </a:path>
                <a:path w="657225" h="560070">
                  <a:moveTo>
                    <a:pt x="242366" y="49618"/>
                  </a:moveTo>
                  <a:lnTo>
                    <a:pt x="234924" y="42164"/>
                  </a:lnTo>
                  <a:lnTo>
                    <a:pt x="216547" y="42164"/>
                  </a:lnTo>
                  <a:lnTo>
                    <a:pt x="209105" y="49618"/>
                  </a:lnTo>
                  <a:lnTo>
                    <a:pt x="209105" y="68033"/>
                  </a:lnTo>
                  <a:lnTo>
                    <a:pt x="216547" y="75488"/>
                  </a:lnTo>
                  <a:lnTo>
                    <a:pt x="234924" y="75488"/>
                  </a:lnTo>
                  <a:lnTo>
                    <a:pt x="242366" y="68033"/>
                  </a:lnTo>
                  <a:lnTo>
                    <a:pt x="242366" y="58826"/>
                  </a:lnTo>
                  <a:lnTo>
                    <a:pt x="242366" y="49618"/>
                  </a:lnTo>
                  <a:close/>
                </a:path>
                <a:path w="657225" h="560070">
                  <a:moveTo>
                    <a:pt x="471322" y="281089"/>
                  </a:moveTo>
                  <a:lnTo>
                    <a:pt x="471081" y="279958"/>
                  </a:lnTo>
                  <a:lnTo>
                    <a:pt x="470725" y="278917"/>
                  </a:lnTo>
                  <a:lnTo>
                    <a:pt x="451916" y="227749"/>
                  </a:lnTo>
                  <a:lnTo>
                    <a:pt x="451916" y="283984"/>
                  </a:lnTo>
                  <a:lnTo>
                    <a:pt x="451878" y="296951"/>
                  </a:lnTo>
                  <a:lnTo>
                    <a:pt x="450024" y="306146"/>
                  </a:lnTo>
                  <a:lnTo>
                    <a:pt x="444969" y="313651"/>
                  </a:lnTo>
                  <a:lnTo>
                    <a:pt x="437476" y="318719"/>
                  </a:lnTo>
                  <a:lnTo>
                    <a:pt x="428294" y="320573"/>
                  </a:lnTo>
                  <a:lnTo>
                    <a:pt x="419112" y="318719"/>
                  </a:lnTo>
                  <a:lnTo>
                    <a:pt x="416915" y="317246"/>
                  </a:lnTo>
                  <a:lnTo>
                    <a:pt x="416915" y="338416"/>
                  </a:lnTo>
                  <a:lnTo>
                    <a:pt x="416915" y="445325"/>
                  </a:lnTo>
                  <a:lnTo>
                    <a:pt x="364858" y="445325"/>
                  </a:lnTo>
                  <a:lnTo>
                    <a:pt x="364858" y="395173"/>
                  </a:lnTo>
                  <a:lnTo>
                    <a:pt x="364858" y="380085"/>
                  </a:lnTo>
                  <a:lnTo>
                    <a:pt x="360514" y="375729"/>
                  </a:lnTo>
                  <a:lnTo>
                    <a:pt x="345452" y="375729"/>
                  </a:lnTo>
                  <a:lnTo>
                    <a:pt x="345452" y="395173"/>
                  </a:lnTo>
                  <a:lnTo>
                    <a:pt x="345452" y="445325"/>
                  </a:lnTo>
                  <a:lnTo>
                    <a:pt x="311416" y="445325"/>
                  </a:lnTo>
                  <a:lnTo>
                    <a:pt x="311416" y="395173"/>
                  </a:lnTo>
                  <a:lnTo>
                    <a:pt x="345452" y="395173"/>
                  </a:lnTo>
                  <a:lnTo>
                    <a:pt x="345452" y="375729"/>
                  </a:lnTo>
                  <a:lnTo>
                    <a:pt x="296367" y="375729"/>
                  </a:lnTo>
                  <a:lnTo>
                    <a:pt x="292023" y="380085"/>
                  </a:lnTo>
                  <a:lnTo>
                    <a:pt x="292023" y="445325"/>
                  </a:lnTo>
                  <a:lnTo>
                    <a:pt x="239953" y="445325"/>
                  </a:lnTo>
                  <a:lnTo>
                    <a:pt x="239953" y="338416"/>
                  </a:lnTo>
                  <a:lnTo>
                    <a:pt x="246214" y="336156"/>
                  </a:lnTo>
                  <a:lnTo>
                    <a:pt x="252006" y="332994"/>
                  </a:lnTo>
                  <a:lnTo>
                    <a:pt x="257251" y="328968"/>
                  </a:lnTo>
                  <a:lnTo>
                    <a:pt x="261848" y="324167"/>
                  </a:lnTo>
                  <a:lnTo>
                    <a:pt x="275018" y="335013"/>
                  </a:lnTo>
                  <a:lnTo>
                    <a:pt x="290779" y="339788"/>
                  </a:lnTo>
                  <a:lnTo>
                    <a:pt x="307174" y="338302"/>
                  </a:lnTo>
                  <a:lnTo>
                    <a:pt x="322262" y="330352"/>
                  </a:lnTo>
                  <a:lnTo>
                    <a:pt x="324523" y="328498"/>
                  </a:lnTo>
                  <a:lnTo>
                    <a:pt x="326593" y="326440"/>
                  </a:lnTo>
                  <a:lnTo>
                    <a:pt x="328434" y="324167"/>
                  </a:lnTo>
                  <a:lnTo>
                    <a:pt x="341604" y="335013"/>
                  </a:lnTo>
                  <a:lnTo>
                    <a:pt x="357365" y="339788"/>
                  </a:lnTo>
                  <a:lnTo>
                    <a:pt x="373761" y="338302"/>
                  </a:lnTo>
                  <a:lnTo>
                    <a:pt x="388848" y="330352"/>
                  </a:lnTo>
                  <a:lnTo>
                    <a:pt x="391109" y="328498"/>
                  </a:lnTo>
                  <a:lnTo>
                    <a:pt x="393179" y="326440"/>
                  </a:lnTo>
                  <a:lnTo>
                    <a:pt x="395020" y="324167"/>
                  </a:lnTo>
                  <a:lnTo>
                    <a:pt x="399618" y="328968"/>
                  </a:lnTo>
                  <a:lnTo>
                    <a:pt x="404863" y="332994"/>
                  </a:lnTo>
                  <a:lnTo>
                    <a:pt x="410654" y="336156"/>
                  </a:lnTo>
                  <a:lnTo>
                    <a:pt x="416915" y="338416"/>
                  </a:lnTo>
                  <a:lnTo>
                    <a:pt x="416915" y="317246"/>
                  </a:lnTo>
                  <a:lnTo>
                    <a:pt x="411619" y="313651"/>
                  </a:lnTo>
                  <a:lnTo>
                    <a:pt x="406565" y="306146"/>
                  </a:lnTo>
                  <a:lnTo>
                    <a:pt x="404710" y="296951"/>
                  </a:lnTo>
                  <a:lnTo>
                    <a:pt x="404710" y="291579"/>
                  </a:lnTo>
                  <a:lnTo>
                    <a:pt x="400354" y="287223"/>
                  </a:lnTo>
                  <a:lnTo>
                    <a:pt x="389648" y="287223"/>
                  </a:lnTo>
                  <a:lnTo>
                    <a:pt x="385305" y="291579"/>
                  </a:lnTo>
                  <a:lnTo>
                    <a:pt x="385305" y="296951"/>
                  </a:lnTo>
                  <a:lnTo>
                    <a:pt x="383451" y="306146"/>
                  </a:lnTo>
                  <a:lnTo>
                    <a:pt x="378396" y="313651"/>
                  </a:lnTo>
                  <a:lnTo>
                    <a:pt x="370890" y="318719"/>
                  </a:lnTo>
                  <a:lnTo>
                    <a:pt x="361708" y="320573"/>
                  </a:lnTo>
                  <a:lnTo>
                    <a:pt x="352526" y="318719"/>
                  </a:lnTo>
                  <a:lnTo>
                    <a:pt x="345033" y="313651"/>
                  </a:lnTo>
                  <a:lnTo>
                    <a:pt x="339966" y="306146"/>
                  </a:lnTo>
                  <a:lnTo>
                    <a:pt x="338112" y="296951"/>
                  </a:lnTo>
                  <a:lnTo>
                    <a:pt x="338112" y="291579"/>
                  </a:lnTo>
                  <a:lnTo>
                    <a:pt x="333781" y="287223"/>
                  </a:lnTo>
                  <a:lnTo>
                    <a:pt x="323062" y="287223"/>
                  </a:lnTo>
                  <a:lnTo>
                    <a:pt x="318719" y="291579"/>
                  </a:lnTo>
                  <a:lnTo>
                    <a:pt x="318719" y="296951"/>
                  </a:lnTo>
                  <a:lnTo>
                    <a:pt x="316865" y="306146"/>
                  </a:lnTo>
                  <a:lnTo>
                    <a:pt x="311810" y="313651"/>
                  </a:lnTo>
                  <a:lnTo>
                    <a:pt x="304304" y="318719"/>
                  </a:lnTo>
                  <a:lnTo>
                    <a:pt x="295122" y="320573"/>
                  </a:lnTo>
                  <a:lnTo>
                    <a:pt x="285940" y="318719"/>
                  </a:lnTo>
                  <a:lnTo>
                    <a:pt x="278447" y="313651"/>
                  </a:lnTo>
                  <a:lnTo>
                    <a:pt x="273392" y="306146"/>
                  </a:lnTo>
                  <a:lnTo>
                    <a:pt x="271538" y="296951"/>
                  </a:lnTo>
                  <a:lnTo>
                    <a:pt x="271538" y="291579"/>
                  </a:lnTo>
                  <a:lnTo>
                    <a:pt x="267195" y="287223"/>
                  </a:lnTo>
                  <a:lnTo>
                    <a:pt x="256476" y="287223"/>
                  </a:lnTo>
                  <a:lnTo>
                    <a:pt x="252133" y="291579"/>
                  </a:lnTo>
                  <a:lnTo>
                    <a:pt x="252133" y="296951"/>
                  </a:lnTo>
                  <a:lnTo>
                    <a:pt x="250278" y="306146"/>
                  </a:lnTo>
                  <a:lnTo>
                    <a:pt x="245224" y="313651"/>
                  </a:lnTo>
                  <a:lnTo>
                    <a:pt x="237731" y="318719"/>
                  </a:lnTo>
                  <a:lnTo>
                    <a:pt x="228549" y="320573"/>
                  </a:lnTo>
                  <a:lnTo>
                    <a:pt x="219354" y="318719"/>
                  </a:lnTo>
                  <a:lnTo>
                    <a:pt x="211861" y="313651"/>
                  </a:lnTo>
                  <a:lnTo>
                    <a:pt x="206806" y="306146"/>
                  </a:lnTo>
                  <a:lnTo>
                    <a:pt x="204952" y="296951"/>
                  </a:lnTo>
                  <a:lnTo>
                    <a:pt x="204952" y="283984"/>
                  </a:lnTo>
                  <a:lnTo>
                    <a:pt x="237020" y="196710"/>
                  </a:lnTo>
                  <a:lnTo>
                    <a:pt x="419836" y="196710"/>
                  </a:lnTo>
                  <a:lnTo>
                    <a:pt x="451916" y="283984"/>
                  </a:lnTo>
                  <a:lnTo>
                    <a:pt x="451916" y="227749"/>
                  </a:lnTo>
                  <a:lnTo>
                    <a:pt x="440512" y="196710"/>
                  </a:lnTo>
                  <a:lnTo>
                    <a:pt x="435698" y="183642"/>
                  </a:lnTo>
                  <a:lnTo>
                    <a:pt x="434314" y="179819"/>
                  </a:lnTo>
                  <a:lnTo>
                    <a:pt x="430669" y="177279"/>
                  </a:lnTo>
                  <a:lnTo>
                    <a:pt x="226199" y="177279"/>
                  </a:lnTo>
                  <a:lnTo>
                    <a:pt x="222567" y="179819"/>
                  </a:lnTo>
                  <a:lnTo>
                    <a:pt x="185775" y="279984"/>
                  </a:lnTo>
                  <a:lnTo>
                    <a:pt x="185572" y="281089"/>
                  </a:lnTo>
                  <a:lnTo>
                    <a:pt x="185572" y="296951"/>
                  </a:lnTo>
                  <a:lnTo>
                    <a:pt x="188214" y="311734"/>
                  </a:lnTo>
                  <a:lnTo>
                    <a:pt x="195478" y="324370"/>
                  </a:lnTo>
                  <a:lnTo>
                    <a:pt x="206540" y="333883"/>
                  </a:lnTo>
                  <a:lnTo>
                    <a:pt x="220560" y="339204"/>
                  </a:lnTo>
                  <a:lnTo>
                    <a:pt x="220560" y="460400"/>
                  </a:lnTo>
                  <a:lnTo>
                    <a:pt x="224904" y="464756"/>
                  </a:lnTo>
                  <a:lnTo>
                    <a:pt x="431965" y="464756"/>
                  </a:lnTo>
                  <a:lnTo>
                    <a:pt x="436308" y="460400"/>
                  </a:lnTo>
                  <a:lnTo>
                    <a:pt x="436308" y="445325"/>
                  </a:lnTo>
                  <a:lnTo>
                    <a:pt x="436372" y="339204"/>
                  </a:lnTo>
                  <a:lnTo>
                    <a:pt x="450329" y="333908"/>
                  </a:lnTo>
                  <a:lnTo>
                    <a:pt x="461416" y="324370"/>
                  </a:lnTo>
                  <a:lnTo>
                    <a:pt x="461530" y="324167"/>
                  </a:lnTo>
                  <a:lnTo>
                    <a:pt x="463600" y="320573"/>
                  </a:lnTo>
                  <a:lnTo>
                    <a:pt x="468693" y="311708"/>
                  </a:lnTo>
                  <a:lnTo>
                    <a:pt x="471322" y="296951"/>
                  </a:lnTo>
                  <a:lnTo>
                    <a:pt x="471322" y="281089"/>
                  </a:lnTo>
                  <a:close/>
                </a:path>
                <a:path w="657225" h="560070">
                  <a:moveTo>
                    <a:pt x="656894" y="4305"/>
                  </a:moveTo>
                  <a:lnTo>
                    <a:pt x="652551" y="0"/>
                  </a:lnTo>
                  <a:lnTo>
                    <a:pt x="637489" y="0"/>
                  </a:lnTo>
                  <a:lnTo>
                    <a:pt x="637489" y="19443"/>
                  </a:lnTo>
                  <a:lnTo>
                    <a:pt x="637489" y="98209"/>
                  </a:lnTo>
                  <a:lnTo>
                    <a:pt x="637489" y="117640"/>
                  </a:lnTo>
                  <a:lnTo>
                    <a:pt x="637489" y="540334"/>
                  </a:lnTo>
                  <a:lnTo>
                    <a:pt x="19380" y="540385"/>
                  </a:lnTo>
                  <a:lnTo>
                    <a:pt x="19380" y="117640"/>
                  </a:lnTo>
                  <a:lnTo>
                    <a:pt x="637489" y="117640"/>
                  </a:lnTo>
                  <a:lnTo>
                    <a:pt x="637489" y="98209"/>
                  </a:lnTo>
                  <a:lnTo>
                    <a:pt x="19380" y="98209"/>
                  </a:lnTo>
                  <a:lnTo>
                    <a:pt x="19380" y="19443"/>
                  </a:lnTo>
                  <a:lnTo>
                    <a:pt x="637489" y="19443"/>
                  </a:lnTo>
                  <a:lnTo>
                    <a:pt x="637489" y="0"/>
                  </a:lnTo>
                  <a:lnTo>
                    <a:pt x="4318" y="0"/>
                  </a:lnTo>
                  <a:lnTo>
                    <a:pt x="25" y="4305"/>
                  </a:lnTo>
                  <a:lnTo>
                    <a:pt x="0" y="555459"/>
                  </a:lnTo>
                  <a:lnTo>
                    <a:pt x="4343" y="559777"/>
                  </a:lnTo>
                  <a:lnTo>
                    <a:pt x="652551" y="559777"/>
                  </a:lnTo>
                  <a:lnTo>
                    <a:pt x="656869" y="555459"/>
                  </a:lnTo>
                  <a:lnTo>
                    <a:pt x="656894" y="540385"/>
                  </a:lnTo>
                  <a:lnTo>
                    <a:pt x="656894" y="117640"/>
                  </a:lnTo>
                  <a:lnTo>
                    <a:pt x="656894" y="98209"/>
                  </a:lnTo>
                  <a:lnTo>
                    <a:pt x="656894" y="19443"/>
                  </a:lnTo>
                  <a:lnTo>
                    <a:pt x="656894" y="4305"/>
                  </a:lnTo>
                  <a:close/>
                </a:path>
              </a:pathLst>
            </a:custGeom>
            <a:solidFill>
              <a:srgbClr val="FFFFFF"/>
            </a:solidFill>
          </p:spPr>
          <p:txBody>
            <a:bodyPr wrap="square" lIns="0" tIns="0" rIns="0" bIns="0" rtlCol="0"/>
            <a:lstStyle/>
            <a:p>
              <a:endParaRPr/>
            </a:p>
          </p:txBody>
        </p:sp>
      </p:grpSp>
      <p:sp>
        <p:nvSpPr>
          <p:cNvPr id="19" name="object 19"/>
          <p:cNvSpPr txBox="1"/>
          <p:nvPr/>
        </p:nvSpPr>
        <p:spPr>
          <a:xfrm>
            <a:off x="8703056" y="6219240"/>
            <a:ext cx="652145" cy="239395"/>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FFFFFF"/>
                </a:solidFill>
                <a:latin typeface="Tahoma"/>
                <a:cs typeface="Tahoma"/>
              </a:rPr>
              <a:t>Display</a:t>
            </a:r>
            <a:endParaRPr sz="1400">
              <a:latin typeface="Tahoma"/>
              <a:cs typeface="Tahoma"/>
            </a:endParaRPr>
          </a:p>
        </p:txBody>
      </p:sp>
      <p:sp>
        <p:nvSpPr>
          <p:cNvPr id="20" name="object 20"/>
          <p:cNvSpPr txBox="1"/>
          <p:nvPr/>
        </p:nvSpPr>
        <p:spPr>
          <a:xfrm>
            <a:off x="9843896" y="6219240"/>
            <a:ext cx="539115"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Tahoma"/>
                <a:cs typeface="Tahoma"/>
              </a:rPr>
              <a:t>Video</a:t>
            </a:r>
            <a:endParaRPr sz="1400">
              <a:latin typeface="Tahoma"/>
              <a:cs typeface="Tahoma"/>
            </a:endParaRPr>
          </a:p>
        </p:txBody>
      </p:sp>
      <p:sp>
        <p:nvSpPr>
          <p:cNvPr id="21" name="object 21"/>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22" name="object 22"/>
          <p:cNvGrpSpPr/>
          <p:nvPr/>
        </p:nvGrpSpPr>
        <p:grpSpPr>
          <a:xfrm>
            <a:off x="0" y="0"/>
            <a:ext cx="1161415" cy="6858000"/>
            <a:chOff x="0" y="0"/>
            <a:chExt cx="1161415" cy="6858000"/>
          </a:xfrm>
        </p:grpSpPr>
        <p:sp>
          <p:nvSpPr>
            <p:cNvPr id="23" name="object 23"/>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dirty="0"/>
            </a:p>
          </p:txBody>
        </p:sp>
        <p:sp>
          <p:nvSpPr>
            <p:cNvPr id="24" name="object 24"/>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25" name="object 25"/>
            <p:cNvPicPr/>
            <p:nvPr/>
          </p:nvPicPr>
          <p:blipFill>
            <a:blip r:embed="rId5" cstate="print"/>
            <a:stretch>
              <a:fillRect/>
            </a:stretch>
          </p:blipFill>
          <p:spPr>
            <a:xfrm>
              <a:off x="333145" y="1943561"/>
              <a:ext cx="507600" cy="316820"/>
            </a:xfrm>
            <a:prstGeom prst="rect">
              <a:avLst/>
            </a:prstGeom>
          </p:spPr>
        </p:pic>
        <p:sp>
          <p:nvSpPr>
            <p:cNvPr id="26" name="object 26"/>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27" name="object 27"/>
            <p:cNvPicPr/>
            <p:nvPr/>
          </p:nvPicPr>
          <p:blipFill>
            <a:blip r:embed="rId6" cstate="print"/>
            <a:stretch>
              <a:fillRect/>
            </a:stretch>
          </p:blipFill>
          <p:spPr>
            <a:xfrm>
              <a:off x="546223" y="983754"/>
              <a:ext cx="96685" cy="96739"/>
            </a:xfrm>
            <a:prstGeom prst="rect">
              <a:avLst/>
            </a:prstGeom>
          </p:spPr>
        </p:pic>
        <p:sp>
          <p:nvSpPr>
            <p:cNvPr id="28" name="object 28"/>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29" name="object 29"/>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0" name="object 30"/>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1" name="object 31"/>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32" name="object 32"/>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33" name="object 33"/>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34" name="object 34"/>
          <p:cNvGrpSpPr/>
          <p:nvPr/>
        </p:nvGrpSpPr>
        <p:grpSpPr>
          <a:xfrm>
            <a:off x="166115" y="1222247"/>
            <a:ext cx="5133340" cy="5501640"/>
            <a:chOff x="166115" y="1222247"/>
            <a:chExt cx="5133340" cy="5501640"/>
          </a:xfrm>
        </p:grpSpPr>
        <p:sp>
          <p:nvSpPr>
            <p:cNvPr id="35" name="object 35"/>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36" name="object 36"/>
            <p:cNvPicPr/>
            <p:nvPr/>
          </p:nvPicPr>
          <p:blipFill>
            <a:blip r:embed="rId7" cstate="print"/>
            <a:stretch>
              <a:fillRect/>
            </a:stretch>
          </p:blipFill>
          <p:spPr>
            <a:xfrm>
              <a:off x="1699260" y="6306312"/>
              <a:ext cx="114300" cy="211835"/>
            </a:xfrm>
            <a:prstGeom prst="rect">
              <a:avLst/>
            </a:prstGeom>
          </p:spPr>
        </p:pic>
        <p:sp>
          <p:nvSpPr>
            <p:cNvPr id="37" name="object 37"/>
            <p:cNvSpPr/>
            <p:nvPr/>
          </p:nvSpPr>
          <p:spPr>
            <a:xfrm>
              <a:off x="2185415" y="6234683"/>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38" name="object 38"/>
            <p:cNvPicPr/>
            <p:nvPr/>
          </p:nvPicPr>
          <p:blipFill>
            <a:blip r:embed="rId8" cstate="print"/>
            <a:stretch>
              <a:fillRect/>
            </a:stretch>
          </p:blipFill>
          <p:spPr>
            <a:xfrm>
              <a:off x="2321051" y="6310883"/>
              <a:ext cx="112775" cy="211836"/>
            </a:xfrm>
            <a:prstGeom prst="rect">
              <a:avLst/>
            </a:prstGeom>
          </p:spPr>
        </p:pic>
        <p:pic>
          <p:nvPicPr>
            <p:cNvPr id="39" name="object 39"/>
            <p:cNvPicPr/>
            <p:nvPr/>
          </p:nvPicPr>
          <p:blipFill>
            <a:blip r:embed="rId9" cstate="print"/>
            <a:stretch>
              <a:fillRect/>
            </a:stretch>
          </p:blipFill>
          <p:spPr>
            <a:xfrm>
              <a:off x="166115" y="6301739"/>
              <a:ext cx="848868" cy="422148"/>
            </a:xfrm>
            <a:prstGeom prst="rect">
              <a:avLst/>
            </a:prstGeom>
          </p:spPr>
        </p:pic>
        <p:sp>
          <p:nvSpPr>
            <p:cNvPr id="40" name="object 40"/>
            <p:cNvSpPr/>
            <p:nvPr/>
          </p:nvSpPr>
          <p:spPr>
            <a:xfrm>
              <a:off x="1421891" y="1222247"/>
              <a:ext cx="3877310" cy="754380"/>
            </a:xfrm>
            <a:custGeom>
              <a:avLst/>
              <a:gdLst/>
              <a:ahLst/>
              <a:cxnLst/>
              <a:rect l="l" t="t" r="r" b="b"/>
              <a:pathLst>
                <a:path w="3877310" h="754380">
                  <a:moveTo>
                    <a:pt x="3877055" y="0"/>
                  </a:moveTo>
                  <a:lnTo>
                    <a:pt x="0" y="0"/>
                  </a:lnTo>
                  <a:lnTo>
                    <a:pt x="0" y="754379"/>
                  </a:lnTo>
                  <a:lnTo>
                    <a:pt x="3877055" y="754379"/>
                  </a:lnTo>
                  <a:lnTo>
                    <a:pt x="3877055" y="0"/>
                  </a:lnTo>
                  <a:close/>
                </a:path>
              </a:pathLst>
            </a:custGeom>
            <a:solidFill>
              <a:srgbClr val="D9D9D9"/>
            </a:solidFill>
          </p:spPr>
          <p:txBody>
            <a:bodyPr wrap="square" lIns="0" tIns="0" rIns="0" bIns="0" rtlCol="0"/>
            <a:lstStyle/>
            <a:p>
              <a:endParaRPr/>
            </a:p>
          </p:txBody>
        </p:sp>
        <p:sp>
          <p:nvSpPr>
            <p:cNvPr id="41" name="object 41"/>
            <p:cNvSpPr/>
            <p:nvPr/>
          </p:nvSpPr>
          <p:spPr>
            <a:xfrm>
              <a:off x="1421891" y="2004059"/>
              <a:ext cx="3138170" cy="754380"/>
            </a:xfrm>
            <a:custGeom>
              <a:avLst/>
              <a:gdLst/>
              <a:ahLst/>
              <a:cxnLst/>
              <a:rect l="l" t="t" r="r" b="b"/>
              <a:pathLst>
                <a:path w="3138170" h="754380">
                  <a:moveTo>
                    <a:pt x="3137916" y="0"/>
                  </a:moveTo>
                  <a:lnTo>
                    <a:pt x="0" y="0"/>
                  </a:lnTo>
                  <a:lnTo>
                    <a:pt x="0" y="754379"/>
                  </a:lnTo>
                  <a:lnTo>
                    <a:pt x="3137916" y="754379"/>
                  </a:lnTo>
                  <a:lnTo>
                    <a:pt x="3137916" y="0"/>
                  </a:lnTo>
                  <a:close/>
                </a:path>
              </a:pathLst>
            </a:custGeom>
            <a:solidFill>
              <a:srgbClr val="A6A6A6"/>
            </a:solidFill>
          </p:spPr>
          <p:txBody>
            <a:bodyPr wrap="square" lIns="0" tIns="0" rIns="0" bIns="0" rtlCol="0"/>
            <a:lstStyle/>
            <a:p>
              <a:endParaRPr/>
            </a:p>
          </p:txBody>
        </p:sp>
      </p:grpSp>
      <p:sp>
        <p:nvSpPr>
          <p:cNvPr id="42" name="object 42"/>
          <p:cNvSpPr txBox="1"/>
          <p:nvPr/>
        </p:nvSpPr>
        <p:spPr>
          <a:xfrm>
            <a:off x="10945368" y="181355"/>
            <a:ext cx="1021080" cy="338455"/>
          </a:xfrm>
          <a:prstGeom prst="rect">
            <a:avLst/>
          </a:prstGeom>
          <a:solidFill>
            <a:srgbClr val="6DC3B1"/>
          </a:solidFill>
        </p:spPr>
        <p:txBody>
          <a:bodyPr vert="horz" wrap="square" lIns="0" tIns="41910" rIns="0" bIns="0" rtlCol="0">
            <a:spAutoFit/>
          </a:bodyPr>
          <a:lstStyle/>
          <a:p>
            <a:pPr marL="120014">
              <a:lnSpc>
                <a:spcPct val="100000"/>
              </a:lnSpc>
              <a:spcBef>
                <a:spcPts val="330"/>
              </a:spcBef>
            </a:pPr>
            <a:r>
              <a:rPr sz="1600" b="1" spc="-10" dirty="0">
                <a:solidFill>
                  <a:srgbClr val="F9F8F8"/>
                </a:solidFill>
                <a:latin typeface="Tahoma"/>
                <a:cs typeface="Tahoma"/>
              </a:rPr>
              <a:t>engage</a:t>
            </a:r>
            <a:endParaRPr sz="1600">
              <a:latin typeface="Tahoma"/>
              <a:cs typeface="Tahoma"/>
            </a:endParaRPr>
          </a:p>
        </p:txBody>
      </p:sp>
      <p:sp>
        <p:nvSpPr>
          <p:cNvPr id="43" name="object 43"/>
          <p:cNvSpPr txBox="1"/>
          <p:nvPr/>
        </p:nvSpPr>
        <p:spPr>
          <a:xfrm>
            <a:off x="9866376" y="181355"/>
            <a:ext cx="1021080" cy="338455"/>
          </a:xfrm>
          <a:prstGeom prst="rect">
            <a:avLst/>
          </a:prstGeom>
          <a:solidFill>
            <a:srgbClr val="22789F"/>
          </a:solidFill>
        </p:spPr>
        <p:txBody>
          <a:bodyPr vert="horz" wrap="square" lIns="0" tIns="41910" rIns="0" bIns="0" rtlCol="0">
            <a:spAutoFit/>
          </a:bodyPr>
          <a:lstStyle/>
          <a:p>
            <a:pPr marL="188595">
              <a:lnSpc>
                <a:spcPct val="100000"/>
              </a:lnSpc>
              <a:spcBef>
                <a:spcPts val="330"/>
              </a:spcBef>
            </a:pPr>
            <a:r>
              <a:rPr sz="1600" b="1" spc="-10" dirty="0">
                <a:solidFill>
                  <a:srgbClr val="F9F8F8"/>
                </a:solidFill>
                <a:latin typeface="Tahoma"/>
                <a:cs typeface="Tahoma"/>
              </a:rPr>
              <a:t>attract</a:t>
            </a:r>
            <a:endParaRPr sz="1600">
              <a:latin typeface="Tahoma"/>
              <a:cs typeface="Tahoma"/>
            </a:endParaRPr>
          </a:p>
        </p:txBody>
      </p:sp>
      <p:sp>
        <p:nvSpPr>
          <p:cNvPr id="44" name="object 44"/>
          <p:cNvSpPr txBox="1"/>
          <p:nvPr/>
        </p:nvSpPr>
        <p:spPr>
          <a:xfrm>
            <a:off x="1544827" y="415290"/>
            <a:ext cx="3727450" cy="848360"/>
          </a:xfrm>
          <a:prstGeom prst="rect">
            <a:avLst/>
          </a:prstGeom>
        </p:spPr>
        <p:txBody>
          <a:bodyPr vert="horz" wrap="square" lIns="0" tIns="12700" rIns="0" bIns="0" rtlCol="0">
            <a:spAutoFit/>
          </a:bodyPr>
          <a:lstStyle/>
          <a:p>
            <a:pPr marL="12700">
              <a:lnSpc>
                <a:spcPct val="100000"/>
              </a:lnSpc>
              <a:spcBef>
                <a:spcPts val="100"/>
              </a:spcBef>
            </a:pPr>
            <a:r>
              <a:rPr sz="5400" b="1" spc="-200" dirty="0">
                <a:solidFill>
                  <a:srgbClr val="FFFFFF"/>
                </a:solidFill>
                <a:latin typeface="Arial"/>
                <a:cs typeface="Arial"/>
              </a:rPr>
              <a:t>T</a:t>
            </a:r>
            <a:r>
              <a:rPr sz="5400" b="1" spc="60" dirty="0">
                <a:solidFill>
                  <a:srgbClr val="FFFFFF"/>
                </a:solidFill>
                <a:latin typeface="Arial"/>
                <a:cs typeface="Arial"/>
              </a:rPr>
              <a:t>A</a:t>
            </a:r>
            <a:r>
              <a:rPr sz="5400" b="1" spc="-20" dirty="0">
                <a:solidFill>
                  <a:srgbClr val="FFFFFF"/>
                </a:solidFill>
                <a:latin typeface="Arial"/>
                <a:cs typeface="Arial"/>
              </a:rPr>
              <a:t>R</a:t>
            </a:r>
            <a:r>
              <a:rPr sz="5400" b="1" spc="50" dirty="0">
                <a:solidFill>
                  <a:srgbClr val="FFFFFF"/>
                </a:solidFill>
                <a:latin typeface="Arial"/>
                <a:cs typeface="Arial"/>
              </a:rPr>
              <a:t>G</a:t>
            </a:r>
            <a:r>
              <a:rPr sz="5400" b="1" spc="30" dirty="0">
                <a:solidFill>
                  <a:srgbClr val="FFFFFF"/>
                </a:solidFill>
                <a:latin typeface="Arial"/>
                <a:cs typeface="Arial"/>
              </a:rPr>
              <a:t>E</a:t>
            </a:r>
            <a:r>
              <a:rPr sz="5400" b="1" spc="50" dirty="0">
                <a:solidFill>
                  <a:srgbClr val="FFFFFF"/>
                </a:solidFill>
                <a:latin typeface="Arial"/>
                <a:cs typeface="Arial"/>
              </a:rPr>
              <a:t>T</a:t>
            </a:r>
            <a:r>
              <a:rPr sz="5400" b="1" spc="30" dirty="0">
                <a:solidFill>
                  <a:srgbClr val="FFFFFF"/>
                </a:solidFill>
                <a:latin typeface="Arial"/>
                <a:cs typeface="Arial"/>
              </a:rPr>
              <a:t>E</a:t>
            </a:r>
            <a:r>
              <a:rPr sz="5400" b="1" spc="-555" dirty="0">
                <a:solidFill>
                  <a:srgbClr val="FFFFFF"/>
                </a:solidFill>
                <a:latin typeface="Arial"/>
                <a:cs typeface="Arial"/>
              </a:rPr>
              <a:t>D</a:t>
            </a:r>
            <a:endParaRPr sz="5400">
              <a:latin typeface="Arial"/>
              <a:cs typeface="Arial"/>
            </a:endParaRPr>
          </a:p>
        </p:txBody>
      </p:sp>
      <p:sp>
        <p:nvSpPr>
          <p:cNvPr id="45" name="object 45"/>
          <p:cNvSpPr txBox="1"/>
          <p:nvPr/>
        </p:nvSpPr>
        <p:spPr>
          <a:xfrm>
            <a:off x="1544827" y="1018489"/>
            <a:ext cx="4554220" cy="1031875"/>
          </a:xfrm>
          <a:prstGeom prst="rect">
            <a:avLst/>
          </a:prstGeom>
        </p:spPr>
        <p:txBody>
          <a:bodyPr vert="horz" wrap="square" lIns="0" tIns="12700" rIns="0" bIns="0" rtlCol="0">
            <a:spAutoFit/>
          </a:bodyPr>
          <a:lstStyle/>
          <a:p>
            <a:pPr marL="12700">
              <a:lnSpc>
                <a:spcPct val="100000"/>
              </a:lnSpc>
              <a:spcBef>
                <a:spcPts val="100"/>
              </a:spcBef>
              <a:tabLst>
                <a:tab pos="3938904" algn="l"/>
              </a:tabLst>
            </a:pPr>
            <a:r>
              <a:rPr sz="6600" b="1" spc="125" dirty="0">
                <a:solidFill>
                  <a:srgbClr val="FFFFFF"/>
                </a:solidFill>
                <a:latin typeface="Arial"/>
                <a:cs typeface="Arial"/>
              </a:rPr>
              <a:t>D</a:t>
            </a:r>
            <a:r>
              <a:rPr sz="6600" b="1" spc="114" dirty="0">
                <a:solidFill>
                  <a:srgbClr val="FFFFFF"/>
                </a:solidFill>
                <a:latin typeface="Arial"/>
                <a:cs typeface="Arial"/>
              </a:rPr>
              <a:t>ISP</a:t>
            </a:r>
            <a:r>
              <a:rPr sz="6600" b="1" spc="125" dirty="0">
                <a:solidFill>
                  <a:srgbClr val="FFFFFF"/>
                </a:solidFill>
                <a:latin typeface="Arial"/>
                <a:cs typeface="Arial"/>
              </a:rPr>
              <a:t>L</a:t>
            </a:r>
            <a:r>
              <a:rPr sz="6600" b="1" spc="-210" dirty="0">
                <a:solidFill>
                  <a:srgbClr val="FFFFFF"/>
                </a:solidFill>
                <a:latin typeface="Arial"/>
                <a:cs typeface="Arial"/>
              </a:rPr>
              <a:t>A</a:t>
            </a:r>
            <a:r>
              <a:rPr sz="6600" b="1" spc="-484" dirty="0">
                <a:solidFill>
                  <a:srgbClr val="FFFFFF"/>
                </a:solidFill>
                <a:latin typeface="Arial"/>
                <a:cs typeface="Arial"/>
              </a:rPr>
              <a:t>Y</a:t>
            </a:r>
            <a:r>
              <a:rPr sz="6600" b="1" dirty="0">
                <a:solidFill>
                  <a:srgbClr val="FFFFFF"/>
                </a:solidFill>
                <a:latin typeface="Arial"/>
                <a:cs typeface="Arial"/>
              </a:rPr>
              <a:t>	</a:t>
            </a:r>
            <a:r>
              <a:rPr sz="6600" b="1" spc="-50" dirty="0">
                <a:solidFill>
                  <a:srgbClr val="FFFFFF"/>
                </a:solidFill>
                <a:latin typeface="Arial"/>
                <a:cs typeface="Arial"/>
              </a:rPr>
              <a:t>&amp;</a:t>
            </a:r>
            <a:endParaRPr sz="6600">
              <a:latin typeface="Arial"/>
              <a:cs typeface="Arial"/>
            </a:endParaRPr>
          </a:p>
        </p:txBody>
      </p:sp>
      <p:sp>
        <p:nvSpPr>
          <p:cNvPr id="46" name="object 46"/>
          <p:cNvSpPr txBox="1"/>
          <p:nvPr/>
        </p:nvSpPr>
        <p:spPr>
          <a:xfrm>
            <a:off x="1544827" y="1823720"/>
            <a:ext cx="2599055" cy="1031240"/>
          </a:xfrm>
          <a:prstGeom prst="rect">
            <a:avLst/>
          </a:prstGeom>
        </p:spPr>
        <p:txBody>
          <a:bodyPr vert="horz" wrap="square" lIns="0" tIns="12700" rIns="0" bIns="0" rtlCol="0">
            <a:spAutoFit/>
          </a:bodyPr>
          <a:lstStyle/>
          <a:p>
            <a:pPr marL="12700">
              <a:lnSpc>
                <a:spcPct val="100000"/>
              </a:lnSpc>
              <a:spcBef>
                <a:spcPts val="100"/>
              </a:spcBef>
            </a:pPr>
            <a:r>
              <a:rPr sz="6600" b="1" spc="70" dirty="0">
                <a:solidFill>
                  <a:srgbClr val="FFFFFF"/>
                </a:solidFill>
                <a:latin typeface="Arial"/>
                <a:cs typeface="Arial"/>
              </a:rPr>
              <a:t>V</a:t>
            </a:r>
            <a:r>
              <a:rPr sz="6600" b="1" spc="65" dirty="0">
                <a:solidFill>
                  <a:srgbClr val="FFFFFF"/>
                </a:solidFill>
                <a:latin typeface="Arial"/>
                <a:cs typeface="Arial"/>
              </a:rPr>
              <a:t>I</a:t>
            </a:r>
            <a:r>
              <a:rPr sz="6600" b="1" spc="75" dirty="0">
                <a:solidFill>
                  <a:srgbClr val="FFFFFF"/>
                </a:solidFill>
                <a:latin typeface="Arial"/>
                <a:cs typeface="Arial"/>
              </a:rPr>
              <a:t>D</a:t>
            </a:r>
            <a:r>
              <a:rPr sz="6600" b="1" spc="65" dirty="0">
                <a:solidFill>
                  <a:srgbClr val="FFFFFF"/>
                </a:solidFill>
                <a:latin typeface="Arial"/>
                <a:cs typeface="Arial"/>
              </a:rPr>
              <a:t>E</a:t>
            </a:r>
            <a:r>
              <a:rPr sz="6600" b="1" spc="-535" dirty="0">
                <a:solidFill>
                  <a:srgbClr val="FFFFFF"/>
                </a:solidFill>
                <a:latin typeface="Arial"/>
                <a:cs typeface="Arial"/>
              </a:rPr>
              <a:t>O</a:t>
            </a:r>
            <a:endParaRPr sz="6600">
              <a:latin typeface="Arial"/>
              <a:cs typeface="Arial"/>
            </a:endParaRPr>
          </a:p>
        </p:txBody>
      </p:sp>
      <p:sp>
        <p:nvSpPr>
          <p:cNvPr id="47" name="object 47"/>
          <p:cNvSpPr txBox="1"/>
          <p:nvPr/>
        </p:nvSpPr>
        <p:spPr>
          <a:xfrm>
            <a:off x="7362190" y="2981325"/>
            <a:ext cx="4615815" cy="1957705"/>
          </a:xfrm>
          <a:prstGeom prst="rect">
            <a:avLst/>
          </a:prstGeom>
        </p:spPr>
        <p:txBody>
          <a:bodyPr vert="horz" wrap="square" lIns="0" tIns="13335" rIns="0" bIns="0" rtlCol="0">
            <a:spAutoFit/>
          </a:bodyPr>
          <a:lstStyle/>
          <a:p>
            <a:pPr marL="24130">
              <a:lnSpc>
                <a:spcPts val="1680"/>
              </a:lnSpc>
              <a:spcBef>
                <a:spcPts val="105"/>
              </a:spcBef>
            </a:pPr>
            <a:r>
              <a:rPr sz="1400" b="1" spc="-10" dirty="0">
                <a:solidFill>
                  <a:srgbClr val="FFFFFF"/>
                </a:solidFill>
                <a:latin typeface="Tahoma"/>
                <a:cs typeface="Tahoma"/>
              </a:rPr>
              <a:t>Demographic:</a:t>
            </a:r>
            <a:endParaRPr sz="1400">
              <a:latin typeface="Tahoma"/>
              <a:cs typeface="Tahoma"/>
            </a:endParaRPr>
          </a:p>
          <a:p>
            <a:pPr marL="481330">
              <a:lnSpc>
                <a:spcPts val="1440"/>
              </a:lnSpc>
            </a:pPr>
            <a:r>
              <a:rPr sz="1200" b="1" dirty="0">
                <a:solidFill>
                  <a:srgbClr val="FFFFFF"/>
                </a:solidFill>
                <a:latin typeface="Tahoma"/>
                <a:cs typeface="Tahoma"/>
              </a:rPr>
              <a:t>Age,</a:t>
            </a:r>
            <a:r>
              <a:rPr sz="1200" b="1" spc="20" dirty="0">
                <a:solidFill>
                  <a:srgbClr val="FFFFFF"/>
                </a:solidFill>
                <a:latin typeface="Tahoma"/>
                <a:cs typeface="Tahoma"/>
              </a:rPr>
              <a:t> </a:t>
            </a:r>
            <a:r>
              <a:rPr sz="1200" b="1" dirty="0">
                <a:solidFill>
                  <a:srgbClr val="FFFFFF"/>
                </a:solidFill>
                <a:latin typeface="Tahoma"/>
                <a:cs typeface="Tahoma"/>
              </a:rPr>
              <a:t>Gender,</a:t>
            </a:r>
            <a:r>
              <a:rPr sz="1200" b="1" spc="35" dirty="0">
                <a:solidFill>
                  <a:srgbClr val="FFFFFF"/>
                </a:solidFill>
                <a:latin typeface="Tahoma"/>
                <a:cs typeface="Tahoma"/>
              </a:rPr>
              <a:t> </a:t>
            </a:r>
            <a:r>
              <a:rPr sz="1200" b="1" spc="30" dirty="0">
                <a:solidFill>
                  <a:srgbClr val="FFFFFF"/>
                </a:solidFill>
                <a:latin typeface="Tahoma"/>
                <a:cs typeface="Tahoma"/>
              </a:rPr>
              <a:t>Geo</a:t>
            </a:r>
            <a:endParaRPr sz="1200">
              <a:latin typeface="Tahoma"/>
              <a:cs typeface="Tahoma"/>
            </a:endParaRPr>
          </a:p>
          <a:p>
            <a:pPr marL="12700">
              <a:lnSpc>
                <a:spcPts val="1680"/>
              </a:lnSpc>
              <a:spcBef>
                <a:spcPts val="740"/>
              </a:spcBef>
            </a:pPr>
            <a:r>
              <a:rPr sz="1400" b="1" spc="-10" dirty="0">
                <a:solidFill>
                  <a:srgbClr val="FFFFFF"/>
                </a:solidFill>
                <a:latin typeface="Tahoma"/>
                <a:cs typeface="Tahoma"/>
              </a:rPr>
              <a:t>Behavioral:</a:t>
            </a:r>
            <a:endParaRPr sz="1400">
              <a:latin typeface="Tahoma"/>
              <a:cs typeface="Tahoma"/>
            </a:endParaRPr>
          </a:p>
          <a:p>
            <a:pPr marL="469900">
              <a:lnSpc>
                <a:spcPts val="1440"/>
              </a:lnSpc>
            </a:pPr>
            <a:r>
              <a:rPr sz="1200" b="1" dirty="0">
                <a:solidFill>
                  <a:srgbClr val="FFFFFF"/>
                </a:solidFill>
                <a:latin typeface="Tahoma"/>
                <a:cs typeface="Tahoma"/>
              </a:rPr>
              <a:t>Reach</a:t>
            </a:r>
            <a:r>
              <a:rPr sz="1200" b="1" spc="10" dirty="0">
                <a:solidFill>
                  <a:srgbClr val="FFFFFF"/>
                </a:solidFill>
                <a:latin typeface="Tahoma"/>
                <a:cs typeface="Tahoma"/>
              </a:rPr>
              <a:t> </a:t>
            </a:r>
            <a:r>
              <a:rPr sz="1200" b="1" spc="-40" dirty="0">
                <a:solidFill>
                  <a:srgbClr val="FFFFFF"/>
                </a:solidFill>
                <a:latin typeface="Tahoma"/>
                <a:cs typeface="Tahoma"/>
              </a:rPr>
              <a:t>your</a:t>
            </a:r>
            <a:r>
              <a:rPr sz="1200" b="1" spc="10" dirty="0">
                <a:solidFill>
                  <a:srgbClr val="FFFFFF"/>
                </a:solidFill>
                <a:latin typeface="Tahoma"/>
                <a:cs typeface="Tahoma"/>
              </a:rPr>
              <a:t> </a:t>
            </a:r>
            <a:r>
              <a:rPr sz="1200" b="1" dirty="0">
                <a:solidFill>
                  <a:srgbClr val="FFFFFF"/>
                </a:solidFill>
                <a:latin typeface="Tahoma"/>
                <a:cs typeface="Tahoma"/>
              </a:rPr>
              <a:t>audience</a:t>
            </a:r>
            <a:r>
              <a:rPr sz="1200" b="1" spc="5" dirty="0">
                <a:solidFill>
                  <a:srgbClr val="FFFFFF"/>
                </a:solidFill>
                <a:latin typeface="Tahoma"/>
                <a:cs typeface="Tahoma"/>
              </a:rPr>
              <a:t> </a:t>
            </a:r>
            <a:r>
              <a:rPr sz="1200" b="1" dirty="0">
                <a:solidFill>
                  <a:srgbClr val="FFFFFF"/>
                </a:solidFill>
                <a:latin typeface="Tahoma"/>
                <a:cs typeface="Tahoma"/>
              </a:rPr>
              <a:t>based</a:t>
            </a:r>
            <a:r>
              <a:rPr sz="1200" b="1" spc="-10" dirty="0">
                <a:solidFill>
                  <a:srgbClr val="FFFFFF"/>
                </a:solidFill>
                <a:latin typeface="Tahoma"/>
                <a:cs typeface="Tahoma"/>
              </a:rPr>
              <a:t> </a:t>
            </a:r>
            <a:r>
              <a:rPr sz="1200" b="1" dirty="0">
                <a:solidFill>
                  <a:srgbClr val="FFFFFF"/>
                </a:solidFill>
                <a:latin typeface="Tahoma"/>
                <a:cs typeface="Tahoma"/>
              </a:rPr>
              <a:t>on</a:t>
            </a:r>
            <a:r>
              <a:rPr sz="1200" b="1" spc="10" dirty="0">
                <a:solidFill>
                  <a:srgbClr val="FFFFFF"/>
                </a:solidFill>
                <a:latin typeface="Tahoma"/>
                <a:cs typeface="Tahoma"/>
              </a:rPr>
              <a:t> </a:t>
            </a:r>
            <a:r>
              <a:rPr sz="1200" b="1" spc="-55" dirty="0">
                <a:solidFill>
                  <a:srgbClr val="FFFFFF"/>
                </a:solidFill>
                <a:latin typeface="Tahoma"/>
                <a:cs typeface="Tahoma"/>
              </a:rPr>
              <a:t>user</a:t>
            </a:r>
            <a:r>
              <a:rPr sz="1200" b="1" spc="30" dirty="0">
                <a:solidFill>
                  <a:srgbClr val="FFFFFF"/>
                </a:solidFill>
                <a:latin typeface="Tahoma"/>
                <a:cs typeface="Tahoma"/>
              </a:rPr>
              <a:t> </a:t>
            </a:r>
            <a:r>
              <a:rPr sz="1200" b="1" spc="-10" dirty="0">
                <a:solidFill>
                  <a:srgbClr val="FFFFFF"/>
                </a:solidFill>
                <a:latin typeface="Tahoma"/>
                <a:cs typeface="Tahoma"/>
              </a:rPr>
              <a:t>habits</a:t>
            </a:r>
            <a:endParaRPr sz="1200">
              <a:latin typeface="Tahoma"/>
              <a:cs typeface="Tahoma"/>
            </a:endParaRPr>
          </a:p>
          <a:p>
            <a:pPr marL="53975">
              <a:lnSpc>
                <a:spcPts val="1680"/>
              </a:lnSpc>
              <a:spcBef>
                <a:spcPts val="980"/>
              </a:spcBef>
            </a:pPr>
            <a:r>
              <a:rPr sz="1400" b="1" spc="-10" dirty="0">
                <a:solidFill>
                  <a:srgbClr val="FFFFFF"/>
                </a:solidFill>
                <a:latin typeface="Tahoma"/>
                <a:cs typeface="Tahoma"/>
              </a:rPr>
              <a:t>Keyword:</a:t>
            </a:r>
            <a:endParaRPr sz="1400">
              <a:latin typeface="Tahoma"/>
              <a:cs typeface="Tahoma"/>
            </a:endParaRPr>
          </a:p>
          <a:p>
            <a:pPr marL="511175" marR="5080">
              <a:lnSpc>
                <a:spcPts val="1440"/>
              </a:lnSpc>
              <a:spcBef>
                <a:spcPts val="50"/>
              </a:spcBef>
            </a:pPr>
            <a:r>
              <a:rPr sz="1200" b="1" spc="-40" dirty="0">
                <a:solidFill>
                  <a:srgbClr val="FFFFFF"/>
                </a:solidFill>
                <a:latin typeface="Tahoma"/>
                <a:cs typeface="Tahoma"/>
              </a:rPr>
              <a:t>Serve</a:t>
            </a:r>
            <a:r>
              <a:rPr sz="1200" b="1" spc="-25" dirty="0">
                <a:solidFill>
                  <a:srgbClr val="FFFFFF"/>
                </a:solidFill>
                <a:latin typeface="Tahoma"/>
                <a:cs typeface="Tahoma"/>
              </a:rPr>
              <a:t> </a:t>
            </a:r>
            <a:r>
              <a:rPr sz="1200" b="1" dirty="0">
                <a:solidFill>
                  <a:srgbClr val="FFFFFF"/>
                </a:solidFill>
                <a:latin typeface="Tahoma"/>
                <a:cs typeface="Tahoma"/>
              </a:rPr>
              <a:t>ads</a:t>
            </a:r>
            <a:r>
              <a:rPr sz="1200" b="1" spc="-30" dirty="0">
                <a:solidFill>
                  <a:srgbClr val="FFFFFF"/>
                </a:solidFill>
                <a:latin typeface="Tahoma"/>
                <a:cs typeface="Tahoma"/>
              </a:rPr>
              <a:t> </a:t>
            </a:r>
            <a:r>
              <a:rPr sz="1200" b="1" dirty="0">
                <a:solidFill>
                  <a:srgbClr val="FFFFFF"/>
                </a:solidFill>
                <a:latin typeface="Tahoma"/>
                <a:cs typeface="Tahoma"/>
              </a:rPr>
              <a:t>on</a:t>
            </a:r>
            <a:r>
              <a:rPr sz="1200" b="1" spc="-20" dirty="0">
                <a:solidFill>
                  <a:srgbClr val="FFFFFF"/>
                </a:solidFill>
                <a:latin typeface="Tahoma"/>
                <a:cs typeface="Tahoma"/>
              </a:rPr>
              <a:t> </a:t>
            </a:r>
            <a:r>
              <a:rPr sz="1200" b="1" spc="-75" dirty="0">
                <a:solidFill>
                  <a:srgbClr val="FFFFFF"/>
                </a:solidFill>
                <a:latin typeface="Tahoma"/>
                <a:cs typeface="Tahoma"/>
              </a:rPr>
              <a:t>sites</a:t>
            </a:r>
            <a:r>
              <a:rPr sz="1200" b="1" spc="-30" dirty="0">
                <a:solidFill>
                  <a:srgbClr val="FFFFFF"/>
                </a:solidFill>
                <a:latin typeface="Tahoma"/>
                <a:cs typeface="Tahoma"/>
              </a:rPr>
              <a:t> </a:t>
            </a:r>
            <a:r>
              <a:rPr sz="1200" b="1" spc="-60" dirty="0">
                <a:solidFill>
                  <a:srgbClr val="FFFFFF"/>
                </a:solidFill>
                <a:latin typeface="Tahoma"/>
                <a:cs typeface="Tahoma"/>
              </a:rPr>
              <a:t>that</a:t>
            </a:r>
            <a:r>
              <a:rPr sz="1200" b="1" spc="-10" dirty="0">
                <a:solidFill>
                  <a:srgbClr val="FFFFFF"/>
                </a:solidFill>
                <a:latin typeface="Tahoma"/>
                <a:cs typeface="Tahoma"/>
              </a:rPr>
              <a:t> </a:t>
            </a:r>
            <a:r>
              <a:rPr sz="1200" b="1" spc="-30" dirty="0">
                <a:solidFill>
                  <a:srgbClr val="FFFFFF"/>
                </a:solidFill>
                <a:latin typeface="Tahoma"/>
                <a:cs typeface="Tahoma"/>
              </a:rPr>
              <a:t>contextually</a:t>
            </a:r>
            <a:r>
              <a:rPr sz="1200" b="1" spc="-20" dirty="0">
                <a:solidFill>
                  <a:srgbClr val="FFFFFF"/>
                </a:solidFill>
                <a:latin typeface="Tahoma"/>
                <a:cs typeface="Tahoma"/>
              </a:rPr>
              <a:t> </a:t>
            </a:r>
            <a:r>
              <a:rPr sz="1200" b="1" dirty="0">
                <a:solidFill>
                  <a:srgbClr val="FFFFFF"/>
                </a:solidFill>
                <a:latin typeface="Tahoma"/>
                <a:cs typeface="Tahoma"/>
              </a:rPr>
              <a:t>match</a:t>
            </a:r>
            <a:r>
              <a:rPr sz="1200" b="1" spc="-20" dirty="0">
                <a:solidFill>
                  <a:srgbClr val="FFFFFF"/>
                </a:solidFill>
                <a:latin typeface="Tahoma"/>
                <a:cs typeface="Tahoma"/>
              </a:rPr>
              <a:t> </a:t>
            </a:r>
            <a:r>
              <a:rPr sz="1200" b="1" spc="-40" dirty="0">
                <a:solidFill>
                  <a:srgbClr val="FFFFFF"/>
                </a:solidFill>
                <a:latin typeface="Tahoma"/>
                <a:cs typeface="Tahoma"/>
              </a:rPr>
              <a:t>your</a:t>
            </a:r>
            <a:r>
              <a:rPr sz="1200" b="1" spc="-20" dirty="0">
                <a:solidFill>
                  <a:srgbClr val="FFFFFF"/>
                </a:solidFill>
                <a:latin typeface="Tahoma"/>
                <a:cs typeface="Tahoma"/>
              </a:rPr>
              <a:t> </a:t>
            </a:r>
            <a:r>
              <a:rPr sz="1200" b="1" spc="-40" dirty="0">
                <a:solidFill>
                  <a:srgbClr val="FFFFFF"/>
                </a:solidFill>
                <a:latin typeface="Tahoma"/>
                <a:cs typeface="Tahoma"/>
              </a:rPr>
              <a:t>industry </a:t>
            </a:r>
            <a:r>
              <a:rPr sz="1200" b="1" spc="-45" dirty="0">
                <a:solidFill>
                  <a:srgbClr val="FFFFFF"/>
                </a:solidFill>
                <a:latin typeface="Tahoma"/>
                <a:cs typeface="Tahoma"/>
              </a:rPr>
              <a:t>using</a:t>
            </a:r>
            <a:r>
              <a:rPr sz="1200" b="1" spc="-40" dirty="0">
                <a:solidFill>
                  <a:srgbClr val="FFFFFF"/>
                </a:solidFill>
                <a:latin typeface="Tahoma"/>
                <a:cs typeface="Tahoma"/>
              </a:rPr>
              <a:t> </a:t>
            </a:r>
            <a:r>
              <a:rPr sz="1200" b="1" spc="-20" dirty="0">
                <a:solidFill>
                  <a:srgbClr val="FFFFFF"/>
                </a:solidFill>
                <a:latin typeface="Tahoma"/>
                <a:cs typeface="Tahoma"/>
              </a:rPr>
              <a:t>custom</a:t>
            </a:r>
            <a:r>
              <a:rPr sz="1200" b="1" spc="-35" dirty="0">
                <a:solidFill>
                  <a:srgbClr val="FFFFFF"/>
                </a:solidFill>
                <a:latin typeface="Tahoma"/>
                <a:cs typeface="Tahoma"/>
              </a:rPr>
              <a:t> </a:t>
            </a:r>
            <a:r>
              <a:rPr sz="1200" b="1" spc="-30" dirty="0">
                <a:solidFill>
                  <a:srgbClr val="FFFFFF"/>
                </a:solidFill>
                <a:latin typeface="Tahoma"/>
                <a:cs typeface="Tahoma"/>
              </a:rPr>
              <a:t>build</a:t>
            </a:r>
            <a:r>
              <a:rPr sz="1200" b="1" spc="-45" dirty="0">
                <a:solidFill>
                  <a:srgbClr val="FFFFFF"/>
                </a:solidFill>
                <a:latin typeface="Tahoma"/>
                <a:cs typeface="Tahoma"/>
              </a:rPr>
              <a:t> </a:t>
            </a:r>
            <a:r>
              <a:rPr sz="1200" b="1" spc="-25" dirty="0">
                <a:solidFill>
                  <a:srgbClr val="FFFFFF"/>
                </a:solidFill>
                <a:latin typeface="Tahoma"/>
                <a:cs typeface="Tahoma"/>
              </a:rPr>
              <a:t>keyword</a:t>
            </a:r>
            <a:r>
              <a:rPr sz="1200" b="1" spc="-40" dirty="0">
                <a:solidFill>
                  <a:srgbClr val="FFFFFF"/>
                </a:solidFill>
                <a:latin typeface="Tahoma"/>
                <a:cs typeface="Tahoma"/>
              </a:rPr>
              <a:t> </a:t>
            </a:r>
            <a:r>
              <a:rPr sz="1200" b="1" spc="-10" dirty="0">
                <a:solidFill>
                  <a:srgbClr val="FFFFFF"/>
                </a:solidFill>
                <a:latin typeface="Tahoma"/>
                <a:cs typeface="Tahoma"/>
              </a:rPr>
              <a:t>lists.</a:t>
            </a:r>
            <a:endParaRPr sz="1200">
              <a:latin typeface="Tahoma"/>
              <a:cs typeface="Tahoma"/>
            </a:endParaRPr>
          </a:p>
          <a:p>
            <a:pPr marL="53975">
              <a:lnSpc>
                <a:spcPct val="100000"/>
              </a:lnSpc>
              <a:spcBef>
                <a:spcPts val="965"/>
              </a:spcBef>
            </a:pPr>
            <a:r>
              <a:rPr sz="1400" b="1" spc="-100" dirty="0">
                <a:solidFill>
                  <a:srgbClr val="FFFFFF"/>
                </a:solidFill>
                <a:latin typeface="Tahoma"/>
                <a:cs typeface="Tahoma"/>
              </a:rPr>
              <a:t>Site</a:t>
            </a:r>
            <a:r>
              <a:rPr sz="1400" b="1" spc="-5" dirty="0">
                <a:solidFill>
                  <a:srgbClr val="FFFFFF"/>
                </a:solidFill>
                <a:latin typeface="Tahoma"/>
                <a:cs typeface="Tahoma"/>
              </a:rPr>
              <a:t> </a:t>
            </a:r>
            <a:r>
              <a:rPr sz="1400" b="1" spc="-10" dirty="0">
                <a:solidFill>
                  <a:srgbClr val="FFFFFF"/>
                </a:solidFill>
                <a:latin typeface="Tahoma"/>
                <a:cs typeface="Tahoma"/>
              </a:rPr>
              <a:t>Retargeting</a:t>
            </a:r>
            <a:endParaRPr sz="1400">
              <a:latin typeface="Tahoma"/>
              <a:cs typeface="Tahoma"/>
            </a:endParaRPr>
          </a:p>
        </p:txBody>
      </p:sp>
      <p:sp>
        <p:nvSpPr>
          <p:cNvPr id="48" name="TextBox 47">
            <a:extLst>
              <a:ext uri="{FF2B5EF4-FFF2-40B4-BE49-F238E27FC236}">
                <a16:creationId xmlns:a16="http://schemas.microsoft.com/office/drawing/2014/main" id="{B80754B6-B212-848A-4C13-EA96236E0E86}"/>
              </a:ext>
            </a:extLst>
          </p:cNvPr>
          <p:cNvSpPr txBox="1"/>
          <p:nvPr/>
        </p:nvSpPr>
        <p:spPr>
          <a:xfrm>
            <a:off x="119125" y="182798"/>
            <a:ext cx="1332104" cy="324620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Banner ads/photo ads that show up on other websites based on where the target person is looking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800" y="35305"/>
            <a:ext cx="12174220" cy="6766559"/>
            <a:chOff x="-50800" y="35305"/>
            <a:chExt cx="12174220" cy="6766559"/>
          </a:xfrm>
        </p:grpSpPr>
        <p:pic>
          <p:nvPicPr>
            <p:cNvPr id="3" name="object 3"/>
            <p:cNvPicPr/>
            <p:nvPr/>
          </p:nvPicPr>
          <p:blipFill>
            <a:blip r:embed="rId2" cstate="print"/>
            <a:stretch>
              <a:fillRect/>
            </a:stretch>
          </p:blipFill>
          <p:spPr>
            <a:xfrm>
              <a:off x="1165860" y="79248"/>
              <a:ext cx="10876788" cy="6617208"/>
            </a:xfrm>
            <a:prstGeom prst="rect">
              <a:avLst/>
            </a:prstGeom>
          </p:spPr>
        </p:pic>
        <p:sp>
          <p:nvSpPr>
            <p:cNvPr id="4" name="object 4"/>
            <p:cNvSpPr/>
            <p:nvPr/>
          </p:nvSpPr>
          <p:spPr>
            <a:xfrm>
              <a:off x="7022592" y="82294"/>
              <a:ext cx="5074920" cy="6663055"/>
            </a:xfrm>
            <a:custGeom>
              <a:avLst/>
              <a:gdLst/>
              <a:ahLst/>
              <a:cxnLst/>
              <a:rect l="l" t="t" r="r" b="b"/>
              <a:pathLst>
                <a:path w="5074920" h="6663055">
                  <a:moveTo>
                    <a:pt x="5074920" y="0"/>
                  </a:moveTo>
                  <a:lnTo>
                    <a:pt x="0" y="0"/>
                  </a:lnTo>
                  <a:lnTo>
                    <a:pt x="0" y="6662928"/>
                  </a:lnTo>
                  <a:lnTo>
                    <a:pt x="5074920" y="6662928"/>
                  </a:lnTo>
                  <a:lnTo>
                    <a:pt x="5074920" y="0"/>
                  </a:lnTo>
                  <a:close/>
                </a:path>
              </a:pathLst>
            </a:custGeom>
            <a:solidFill>
              <a:srgbClr val="252525">
                <a:alpha val="94117"/>
              </a:srgbClr>
            </a:solidFill>
          </p:spPr>
          <p:txBody>
            <a:bodyPr wrap="square" lIns="0" tIns="0" rIns="0" bIns="0" rtlCol="0"/>
            <a:lstStyle/>
            <a:p>
              <a:endParaRPr/>
            </a:p>
          </p:txBody>
        </p:sp>
        <p:sp>
          <p:nvSpPr>
            <p:cNvPr id="5" name="object 5"/>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43A18F"/>
            </a:solidFill>
          </p:spPr>
          <p:txBody>
            <a:bodyPr wrap="square" lIns="0" tIns="0" rIns="0" bIns="0" rtlCol="0"/>
            <a:lstStyle/>
            <a:p>
              <a:endParaRPr/>
            </a:p>
          </p:txBody>
        </p:sp>
        <p:sp>
          <p:nvSpPr>
            <p:cNvPr id="6" name="object 6"/>
            <p:cNvSpPr/>
            <p:nvPr/>
          </p:nvSpPr>
          <p:spPr>
            <a:xfrm>
              <a:off x="0" y="86105"/>
              <a:ext cx="12072620" cy="6664959"/>
            </a:xfrm>
            <a:custGeom>
              <a:avLst/>
              <a:gdLst/>
              <a:ahLst/>
              <a:cxnLst/>
              <a:rect l="l" t="t" r="r" b="b"/>
              <a:pathLst>
                <a:path w="12072620" h="6664959">
                  <a:moveTo>
                    <a:pt x="0" y="6664452"/>
                  </a:moveTo>
                  <a:lnTo>
                    <a:pt x="12072366" y="6664452"/>
                  </a:lnTo>
                  <a:lnTo>
                    <a:pt x="12072366" y="0"/>
                  </a:lnTo>
                  <a:lnTo>
                    <a:pt x="0" y="0"/>
                  </a:lnTo>
                </a:path>
              </a:pathLst>
            </a:custGeom>
            <a:ln w="101600">
              <a:solidFill>
                <a:srgbClr val="6DC3B1"/>
              </a:solidFill>
            </a:ln>
          </p:spPr>
          <p:txBody>
            <a:bodyPr wrap="square" lIns="0" tIns="0" rIns="0" bIns="0" rtlCol="0"/>
            <a:lstStyle/>
            <a:p>
              <a:endParaRPr/>
            </a:p>
          </p:txBody>
        </p:sp>
      </p:grpSp>
      <p:sp>
        <p:nvSpPr>
          <p:cNvPr id="7" name="object 7"/>
          <p:cNvSpPr txBox="1"/>
          <p:nvPr/>
        </p:nvSpPr>
        <p:spPr>
          <a:xfrm>
            <a:off x="6739128" y="1106424"/>
            <a:ext cx="5024755" cy="1047115"/>
          </a:xfrm>
          <a:prstGeom prst="rect">
            <a:avLst/>
          </a:prstGeom>
          <a:solidFill>
            <a:srgbClr val="6DC3B1"/>
          </a:solidFill>
        </p:spPr>
        <p:txBody>
          <a:bodyPr vert="horz" wrap="square" lIns="0" tIns="41910" rIns="0" bIns="0" rtlCol="0">
            <a:spAutoFit/>
          </a:bodyPr>
          <a:lstStyle/>
          <a:p>
            <a:pPr marL="91440">
              <a:lnSpc>
                <a:spcPct val="100000"/>
              </a:lnSpc>
              <a:spcBef>
                <a:spcPts val="330"/>
              </a:spcBef>
            </a:pPr>
            <a:r>
              <a:rPr sz="1800" b="1" spc="-90" dirty="0">
                <a:solidFill>
                  <a:srgbClr val="FFFFFF"/>
                </a:solidFill>
                <a:latin typeface="Tahoma"/>
                <a:cs typeface="Tahoma"/>
              </a:rPr>
              <a:t>Targeting</a:t>
            </a:r>
            <a:r>
              <a:rPr sz="1800" b="1" spc="-5" dirty="0">
                <a:solidFill>
                  <a:srgbClr val="FFFFFF"/>
                </a:solidFill>
                <a:latin typeface="Tahoma"/>
                <a:cs typeface="Tahoma"/>
              </a:rPr>
              <a:t> </a:t>
            </a:r>
            <a:r>
              <a:rPr sz="1800" b="1" spc="-70" dirty="0">
                <a:solidFill>
                  <a:srgbClr val="FFFFFF"/>
                </a:solidFill>
                <a:latin typeface="Tahoma"/>
                <a:cs typeface="Tahoma"/>
              </a:rPr>
              <a:t>Blend:</a:t>
            </a:r>
            <a:r>
              <a:rPr sz="1800" b="1" spc="5" dirty="0">
                <a:solidFill>
                  <a:srgbClr val="FFFFFF"/>
                </a:solidFill>
                <a:latin typeface="Tahoma"/>
                <a:cs typeface="Tahoma"/>
              </a:rPr>
              <a:t> </a:t>
            </a:r>
            <a:r>
              <a:rPr sz="1800" b="1" i="1" spc="-185" dirty="0">
                <a:solidFill>
                  <a:srgbClr val="FFFFFF"/>
                </a:solidFill>
                <a:latin typeface="Verdana"/>
                <a:cs typeface="Verdana"/>
              </a:rPr>
              <a:t>Optimizing</a:t>
            </a:r>
            <a:r>
              <a:rPr sz="1800" b="1" i="1" spc="-75" dirty="0">
                <a:solidFill>
                  <a:srgbClr val="FFFFFF"/>
                </a:solidFill>
                <a:latin typeface="Verdana"/>
                <a:cs typeface="Verdana"/>
              </a:rPr>
              <a:t> </a:t>
            </a:r>
            <a:r>
              <a:rPr sz="1800" b="1" i="1" spc="-250" dirty="0">
                <a:solidFill>
                  <a:srgbClr val="FFFFFF"/>
                </a:solidFill>
                <a:latin typeface="Verdana"/>
                <a:cs typeface="Verdana"/>
              </a:rPr>
              <a:t>For</a:t>
            </a:r>
            <a:r>
              <a:rPr sz="1800" b="1" i="1" spc="-85" dirty="0">
                <a:solidFill>
                  <a:srgbClr val="FFFFFF"/>
                </a:solidFill>
                <a:latin typeface="Verdana"/>
                <a:cs typeface="Verdana"/>
              </a:rPr>
              <a:t> </a:t>
            </a:r>
            <a:r>
              <a:rPr sz="1800" b="1" i="1" spc="-80" dirty="0">
                <a:solidFill>
                  <a:srgbClr val="FFFFFF"/>
                </a:solidFill>
                <a:latin typeface="Verdana"/>
                <a:cs typeface="Verdana"/>
              </a:rPr>
              <a:t>Results</a:t>
            </a:r>
            <a:endParaRPr sz="1800">
              <a:latin typeface="Verdana"/>
              <a:cs typeface="Verdana"/>
            </a:endParaRPr>
          </a:p>
          <a:p>
            <a:pPr marL="548640" marR="356235">
              <a:lnSpc>
                <a:spcPct val="101400"/>
              </a:lnSpc>
              <a:spcBef>
                <a:spcPts val="185"/>
              </a:spcBef>
            </a:pPr>
            <a:r>
              <a:rPr sz="1400" b="1" spc="-10" dirty="0">
                <a:solidFill>
                  <a:srgbClr val="FFFFFF"/>
                </a:solidFill>
                <a:latin typeface="Tahoma"/>
                <a:cs typeface="Tahoma"/>
              </a:rPr>
              <a:t>Based</a:t>
            </a:r>
            <a:r>
              <a:rPr sz="1400" b="1" spc="-15" dirty="0">
                <a:solidFill>
                  <a:srgbClr val="FFFFFF"/>
                </a:solidFill>
                <a:latin typeface="Tahoma"/>
                <a:cs typeface="Tahoma"/>
              </a:rPr>
              <a:t> </a:t>
            </a:r>
            <a:r>
              <a:rPr sz="1400" b="1" dirty="0">
                <a:solidFill>
                  <a:srgbClr val="FFFFFF"/>
                </a:solidFill>
                <a:latin typeface="Tahoma"/>
                <a:cs typeface="Tahoma"/>
              </a:rPr>
              <a:t>on</a:t>
            </a:r>
            <a:r>
              <a:rPr sz="1400" b="1" spc="-10" dirty="0">
                <a:solidFill>
                  <a:srgbClr val="FFFFFF"/>
                </a:solidFill>
                <a:latin typeface="Tahoma"/>
                <a:cs typeface="Tahoma"/>
              </a:rPr>
              <a:t> </a:t>
            </a:r>
            <a:r>
              <a:rPr sz="1400" b="1" spc="-45" dirty="0">
                <a:solidFill>
                  <a:srgbClr val="FFFFFF"/>
                </a:solidFill>
                <a:latin typeface="Tahoma"/>
                <a:cs typeface="Tahoma"/>
              </a:rPr>
              <a:t>your</a:t>
            </a:r>
            <a:r>
              <a:rPr sz="1400" b="1" spc="-5" dirty="0">
                <a:solidFill>
                  <a:srgbClr val="FFFFFF"/>
                </a:solidFill>
                <a:latin typeface="Tahoma"/>
                <a:cs typeface="Tahoma"/>
              </a:rPr>
              <a:t> </a:t>
            </a:r>
            <a:r>
              <a:rPr sz="1400" b="1" dirty="0">
                <a:solidFill>
                  <a:srgbClr val="FFFFFF"/>
                </a:solidFill>
                <a:latin typeface="Tahoma"/>
                <a:cs typeface="Tahoma"/>
              </a:rPr>
              <a:t>goals</a:t>
            </a:r>
            <a:r>
              <a:rPr sz="1400" b="1" spc="-15" dirty="0">
                <a:solidFill>
                  <a:srgbClr val="FFFFFF"/>
                </a:solidFill>
                <a:latin typeface="Tahoma"/>
                <a:cs typeface="Tahoma"/>
              </a:rPr>
              <a:t> </a:t>
            </a:r>
            <a:r>
              <a:rPr sz="1400" b="1" dirty="0">
                <a:solidFill>
                  <a:srgbClr val="FFFFFF"/>
                </a:solidFill>
                <a:latin typeface="Tahoma"/>
                <a:cs typeface="Tahoma"/>
              </a:rPr>
              <a:t>and</a:t>
            </a:r>
            <a:r>
              <a:rPr sz="1400" b="1" spc="-10" dirty="0">
                <a:solidFill>
                  <a:srgbClr val="FFFFFF"/>
                </a:solidFill>
                <a:latin typeface="Tahoma"/>
                <a:cs typeface="Tahoma"/>
              </a:rPr>
              <a:t> </a:t>
            </a:r>
            <a:r>
              <a:rPr sz="1400" b="1" spc="-65" dirty="0">
                <a:solidFill>
                  <a:srgbClr val="FFFFFF"/>
                </a:solidFill>
                <a:latin typeface="Tahoma"/>
                <a:cs typeface="Tahoma"/>
              </a:rPr>
              <a:t>the</a:t>
            </a:r>
            <a:r>
              <a:rPr sz="1400" b="1" dirty="0">
                <a:solidFill>
                  <a:srgbClr val="FFFFFF"/>
                </a:solidFill>
                <a:latin typeface="Tahoma"/>
                <a:cs typeface="Tahoma"/>
              </a:rPr>
              <a:t> campaign</a:t>
            </a:r>
            <a:r>
              <a:rPr sz="1400" b="1" spc="-15" dirty="0">
                <a:solidFill>
                  <a:srgbClr val="FFFFFF"/>
                </a:solidFill>
                <a:latin typeface="Tahoma"/>
                <a:cs typeface="Tahoma"/>
              </a:rPr>
              <a:t> </a:t>
            </a:r>
            <a:r>
              <a:rPr sz="1400" b="1" spc="-10" dirty="0">
                <a:solidFill>
                  <a:srgbClr val="FFFFFF"/>
                </a:solidFill>
                <a:latin typeface="Tahoma"/>
                <a:cs typeface="Tahoma"/>
              </a:rPr>
              <a:t>data, </a:t>
            </a:r>
            <a:r>
              <a:rPr sz="1400" b="1" spc="-65" dirty="0">
                <a:solidFill>
                  <a:srgbClr val="FFFFFF"/>
                </a:solidFill>
                <a:latin typeface="Tahoma"/>
                <a:cs typeface="Tahoma"/>
              </a:rPr>
              <a:t>our</a:t>
            </a:r>
            <a:r>
              <a:rPr sz="1400" b="1" spc="-40" dirty="0">
                <a:solidFill>
                  <a:srgbClr val="FFFFFF"/>
                </a:solidFill>
                <a:latin typeface="Tahoma"/>
                <a:cs typeface="Tahoma"/>
              </a:rPr>
              <a:t> </a:t>
            </a:r>
            <a:r>
              <a:rPr sz="1400" b="1" dirty="0">
                <a:solidFill>
                  <a:srgbClr val="FFFFFF"/>
                </a:solidFill>
                <a:latin typeface="Tahoma"/>
                <a:cs typeface="Tahoma"/>
              </a:rPr>
              <a:t>team</a:t>
            </a:r>
            <a:r>
              <a:rPr sz="1400" b="1" spc="-35" dirty="0">
                <a:solidFill>
                  <a:srgbClr val="FFFFFF"/>
                </a:solidFill>
                <a:latin typeface="Tahoma"/>
                <a:cs typeface="Tahoma"/>
              </a:rPr>
              <a:t> </a:t>
            </a:r>
            <a:r>
              <a:rPr sz="1400" b="1" spc="-110" dirty="0">
                <a:solidFill>
                  <a:srgbClr val="FFFFFF"/>
                </a:solidFill>
                <a:latin typeface="Tahoma"/>
                <a:cs typeface="Tahoma"/>
              </a:rPr>
              <a:t>will</a:t>
            </a:r>
            <a:r>
              <a:rPr sz="1400" b="1" spc="-30" dirty="0">
                <a:solidFill>
                  <a:srgbClr val="FFFFFF"/>
                </a:solidFill>
                <a:latin typeface="Tahoma"/>
                <a:cs typeface="Tahoma"/>
              </a:rPr>
              <a:t> </a:t>
            </a:r>
            <a:r>
              <a:rPr sz="1400" b="1" dirty="0">
                <a:solidFill>
                  <a:srgbClr val="FFFFFF"/>
                </a:solidFill>
                <a:latin typeface="Tahoma"/>
                <a:cs typeface="Tahoma"/>
              </a:rPr>
              <a:t>employ</a:t>
            </a:r>
            <a:r>
              <a:rPr sz="1400" b="1" spc="-35" dirty="0">
                <a:solidFill>
                  <a:srgbClr val="FFFFFF"/>
                </a:solidFill>
                <a:latin typeface="Tahoma"/>
                <a:cs typeface="Tahoma"/>
              </a:rPr>
              <a:t> </a:t>
            </a:r>
            <a:r>
              <a:rPr sz="1400" b="1" spc="-65" dirty="0">
                <a:solidFill>
                  <a:srgbClr val="FFFFFF"/>
                </a:solidFill>
                <a:latin typeface="Tahoma"/>
                <a:cs typeface="Tahoma"/>
              </a:rPr>
              <a:t>2-</a:t>
            </a:r>
            <a:r>
              <a:rPr sz="1400" b="1" spc="-114" dirty="0">
                <a:solidFill>
                  <a:srgbClr val="FFFFFF"/>
                </a:solidFill>
                <a:latin typeface="Tahoma"/>
                <a:cs typeface="Tahoma"/>
              </a:rPr>
              <a:t>5</a:t>
            </a:r>
            <a:r>
              <a:rPr sz="1400" b="1" spc="-35" dirty="0">
                <a:solidFill>
                  <a:srgbClr val="FFFFFF"/>
                </a:solidFill>
                <a:latin typeface="Tahoma"/>
                <a:cs typeface="Tahoma"/>
              </a:rPr>
              <a:t> </a:t>
            </a:r>
            <a:r>
              <a:rPr sz="1400" b="1" spc="-10" dirty="0">
                <a:solidFill>
                  <a:srgbClr val="FFFFFF"/>
                </a:solidFill>
                <a:latin typeface="Tahoma"/>
                <a:cs typeface="Tahoma"/>
              </a:rPr>
              <a:t>tactics</a:t>
            </a:r>
            <a:r>
              <a:rPr sz="1400" b="1" spc="-15" dirty="0">
                <a:solidFill>
                  <a:srgbClr val="FFFFFF"/>
                </a:solidFill>
                <a:latin typeface="Tahoma"/>
                <a:cs typeface="Tahoma"/>
              </a:rPr>
              <a:t> </a:t>
            </a:r>
            <a:r>
              <a:rPr sz="1400" b="1" spc="-65" dirty="0">
                <a:solidFill>
                  <a:srgbClr val="FFFFFF"/>
                </a:solidFill>
                <a:latin typeface="Tahoma"/>
                <a:cs typeface="Tahoma"/>
              </a:rPr>
              <a:t>to</a:t>
            </a:r>
            <a:r>
              <a:rPr sz="1400" b="1" spc="-35" dirty="0">
                <a:solidFill>
                  <a:srgbClr val="FFFFFF"/>
                </a:solidFill>
                <a:latin typeface="Tahoma"/>
                <a:cs typeface="Tahoma"/>
              </a:rPr>
              <a:t> </a:t>
            </a:r>
            <a:r>
              <a:rPr sz="1400" b="1" spc="-40" dirty="0">
                <a:solidFill>
                  <a:srgbClr val="FFFFFF"/>
                </a:solidFill>
                <a:latin typeface="Tahoma"/>
                <a:cs typeface="Tahoma"/>
              </a:rPr>
              <a:t>continuously optimize</a:t>
            </a:r>
            <a:r>
              <a:rPr sz="1400" b="1" spc="-15" dirty="0">
                <a:solidFill>
                  <a:srgbClr val="FFFFFF"/>
                </a:solidFill>
                <a:latin typeface="Tahoma"/>
                <a:cs typeface="Tahoma"/>
              </a:rPr>
              <a:t> </a:t>
            </a:r>
            <a:r>
              <a:rPr sz="1400" b="1" spc="-45" dirty="0">
                <a:solidFill>
                  <a:srgbClr val="FFFFFF"/>
                </a:solidFill>
                <a:latin typeface="Tahoma"/>
                <a:cs typeface="Tahoma"/>
              </a:rPr>
              <a:t>your</a:t>
            </a:r>
            <a:r>
              <a:rPr sz="1400" b="1" spc="-25" dirty="0">
                <a:solidFill>
                  <a:srgbClr val="FFFFFF"/>
                </a:solidFill>
                <a:latin typeface="Tahoma"/>
                <a:cs typeface="Tahoma"/>
              </a:rPr>
              <a:t> </a:t>
            </a:r>
            <a:r>
              <a:rPr sz="1400" b="1" spc="-60" dirty="0">
                <a:solidFill>
                  <a:srgbClr val="FFFFFF"/>
                </a:solidFill>
                <a:latin typeface="Tahoma"/>
                <a:cs typeface="Tahoma"/>
              </a:rPr>
              <a:t>YouTube</a:t>
            </a:r>
            <a:r>
              <a:rPr sz="1400" b="1" spc="-30" dirty="0">
                <a:solidFill>
                  <a:srgbClr val="FFFFFF"/>
                </a:solidFill>
                <a:latin typeface="Tahoma"/>
                <a:cs typeface="Tahoma"/>
              </a:rPr>
              <a:t> </a:t>
            </a:r>
            <a:r>
              <a:rPr sz="1400" b="1" spc="-10" dirty="0">
                <a:solidFill>
                  <a:srgbClr val="FFFFFF"/>
                </a:solidFill>
                <a:latin typeface="Tahoma"/>
                <a:cs typeface="Tahoma"/>
              </a:rPr>
              <a:t>strategy.</a:t>
            </a:r>
            <a:endParaRPr sz="1400">
              <a:latin typeface="Tahoma"/>
              <a:cs typeface="Tahoma"/>
            </a:endParaRPr>
          </a:p>
        </p:txBody>
      </p:sp>
      <p:sp>
        <p:nvSpPr>
          <p:cNvPr id="8" name="object 8"/>
          <p:cNvSpPr txBox="1"/>
          <p:nvPr/>
        </p:nvSpPr>
        <p:spPr>
          <a:xfrm>
            <a:off x="10558271" y="181355"/>
            <a:ext cx="1408430" cy="338455"/>
          </a:xfrm>
          <a:prstGeom prst="rect">
            <a:avLst/>
          </a:prstGeom>
          <a:solidFill>
            <a:srgbClr val="6DC3B1"/>
          </a:solidFill>
        </p:spPr>
        <p:txBody>
          <a:bodyPr vert="horz" wrap="square" lIns="0" tIns="41910" rIns="0" bIns="0" rtlCol="0">
            <a:spAutoFit/>
          </a:bodyPr>
          <a:lstStyle/>
          <a:p>
            <a:pPr marL="313055">
              <a:lnSpc>
                <a:spcPct val="100000"/>
              </a:lnSpc>
              <a:spcBef>
                <a:spcPts val="330"/>
              </a:spcBef>
            </a:pPr>
            <a:r>
              <a:rPr sz="1600" b="1" spc="-10" dirty="0">
                <a:solidFill>
                  <a:srgbClr val="F9F8F8"/>
                </a:solidFill>
                <a:latin typeface="Tahoma"/>
                <a:cs typeface="Tahoma"/>
              </a:rPr>
              <a:t>engage</a:t>
            </a:r>
            <a:endParaRPr sz="1600">
              <a:latin typeface="Tahoma"/>
              <a:cs typeface="Tahoma"/>
            </a:endParaRPr>
          </a:p>
        </p:txBody>
      </p:sp>
      <p:sp>
        <p:nvSpPr>
          <p:cNvPr id="9" name="object 9"/>
          <p:cNvSpPr/>
          <p:nvPr/>
        </p:nvSpPr>
        <p:spPr>
          <a:xfrm>
            <a:off x="1421891" y="1828800"/>
            <a:ext cx="3747770" cy="586740"/>
          </a:xfrm>
          <a:custGeom>
            <a:avLst/>
            <a:gdLst/>
            <a:ahLst/>
            <a:cxnLst/>
            <a:rect l="l" t="t" r="r" b="b"/>
            <a:pathLst>
              <a:path w="3747770" h="586739">
                <a:moveTo>
                  <a:pt x="3747516" y="0"/>
                </a:moveTo>
                <a:lnTo>
                  <a:pt x="0" y="0"/>
                </a:lnTo>
                <a:lnTo>
                  <a:pt x="0" y="586739"/>
                </a:lnTo>
                <a:lnTo>
                  <a:pt x="3747516" y="586739"/>
                </a:lnTo>
                <a:lnTo>
                  <a:pt x="3747516" y="0"/>
                </a:lnTo>
                <a:close/>
              </a:path>
            </a:pathLst>
          </a:custGeom>
          <a:solidFill>
            <a:srgbClr val="6DC3B1"/>
          </a:solidFill>
        </p:spPr>
        <p:txBody>
          <a:bodyPr wrap="square" lIns="0" tIns="0" rIns="0" bIns="0" rtlCol="0"/>
          <a:lstStyle/>
          <a:p>
            <a:endParaRPr/>
          </a:p>
        </p:txBody>
      </p:sp>
      <p:sp>
        <p:nvSpPr>
          <p:cNvPr id="10" name="object 10"/>
          <p:cNvSpPr txBox="1"/>
          <p:nvPr/>
        </p:nvSpPr>
        <p:spPr>
          <a:xfrm>
            <a:off x="1948052" y="1854454"/>
            <a:ext cx="2692400" cy="513715"/>
          </a:xfrm>
          <a:prstGeom prst="rect">
            <a:avLst/>
          </a:prstGeom>
        </p:spPr>
        <p:txBody>
          <a:bodyPr vert="horz" wrap="square" lIns="0" tIns="13335" rIns="0" bIns="0" rtlCol="0">
            <a:spAutoFit/>
          </a:bodyPr>
          <a:lstStyle/>
          <a:p>
            <a:pPr marL="12700">
              <a:lnSpc>
                <a:spcPct val="100000"/>
              </a:lnSpc>
              <a:spcBef>
                <a:spcPts val="105"/>
              </a:spcBef>
            </a:pPr>
            <a:r>
              <a:rPr sz="3200" b="1" spc="-350" dirty="0">
                <a:solidFill>
                  <a:srgbClr val="FFFFFF"/>
                </a:solidFill>
                <a:latin typeface="Trebuchet MS"/>
                <a:cs typeface="Trebuchet MS"/>
              </a:rPr>
              <a:t>Video</a:t>
            </a:r>
            <a:r>
              <a:rPr sz="3200" b="1" spc="-390" dirty="0">
                <a:solidFill>
                  <a:srgbClr val="FFFFFF"/>
                </a:solidFill>
                <a:latin typeface="Trebuchet MS"/>
                <a:cs typeface="Trebuchet MS"/>
              </a:rPr>
              <a:t> </a:t>
            </a:r>
            <a:r>
              <a:rPr sz="3200" b="1" spc="-305" dirty="0">
                <a:solidFill>
                  <a:srgbClr val="FFFFFF"/>
                </a:solidFill>
                <a:latin typeface="Trebuchet MS"/>
                <a:cs typeface="Trebuchet MS"/>
              </a:rPr>
              <a:t>Advertising</a:t>
            </a:r>
            <a:endParaRPr sz="3200">
              <a:latin typeface="Trebuchet MS"/>
              <a:cs typeface="Trebuchet MS"/>
            </a:endParaRPr>
          </a:p>
        </p:txBody>
      </p:sp>
      <p:grpSp>
        <p:nvGrpSpPr>
          <p:cNvPr id="11" name="object 11"/>
          <p:cNvGrpSpPr/>
          <p:nvPr/>
        </p:nvGrpSpPr>
        <p:grpSpPr>
          <a:xfrm>
            <a:off x="6725411" y="2145792"/>
            <a:ext cx="3014980" cy="4191000"/>
            <a:chOff x="6725411" y="2145792"/>
            <a:chExt cx="3014980" cy="4191000"/>
          </a:xfrm>
        </p:grpSpPr>
        <p:sp>
          <p:nvSpPr>
            <p:cNvPr id="12" name="object 12"/>
            <p:cNvSpPr/>
            <p:nvPr/>
          </p:nvSpPr>
          <p:spPr>
            <a:xfrm>
              <a:off x="6725411" y="2145792"/>
              <a:ext cx="292735" cy="257810"/>
            </a:xfrm>
            <a:custGeom>
              <a:avLst/>
              <a:gdLst/>
              <a:ahLst/>
              <a:cxnLst/>
              <a:rect l="l" t="t" r="r" b="b"/>
              <a:pathLst>
                <a:path w="292734" h="257810">
                  <a:moveTo>
                    <a:pt x="292608" y="0"/>
                  </a:moveTo>
                  <a:lnTo>
                    <a:pt x="0" y="0"/>
                  </a:lnTo>
                  <a:lnTo>
                    <a:pt x="292608" y="257556"/>
                  </a:lnTo>
                  <a:lnTo>
                    <a:pt x="292608" y="0"/>
                  </a:lnTo>
                  <a:close/>
                </a:path>
              </a:pathLst>
            </a:custGeom>
            <a:solidFill>
              <a:srgbClr val="2C6C5F"/>
            </a:solidFill>
          </p:spPr>
          <p:txBody>
            <a:bodyPr wrap="square" lIns="0" tIns="0" rIns="0" bIns="0" rtlCol="0"/>
            <a:lstStyle/>
            <a:p>
              <a:endParaRPr/>
            </a:p>
          </p:txBody>
        </p:sp>
        <p:pic>
          <p:nvPicPr>
            <p:cNvPr id="13" name="object 13"/>
            <p:cNvPicPr/>
            <p:nvPr/>
          </p:nvPicPr>
          <p:blipFill>
            <a:blip r:embed="rId3" cstate="print"/>
            <a:stretch>
              <a:fillRect/>
            </a:stretch>
          </p:blipFill>
          <p:spPr>
            <a:xfrm>
              <a:off x="9337376" y="5916941"/>
              <a:ext cx="217484" cy="248210"/>
            </a:xfrm>
            <a:prstGeom prst="rect">
              <a:avLst/>
            </a:prstGeom>
          </p:spPr>
        </p:pic>
        <p:sp>
          <p:nvSpPr>
            <p:cNvPr id="14" name="object 14"/>
            <p:cNvSpPr/>
            <p:nvPr/>
          </p:nvSpPr>
          <p:spPr>
            <a:xfrm>
              <a:off x="9154082" y="5749536"/>
              <a:ext cx="582930" cy="584200"/>
            </a:xfrm>
            <a:custGeom>
              <a:avLst/>
              <a:gdLst/>
              <a:ahLst/>
              <a:cxnLst/>
              <a:rect l="l" t="t" r="r" b="b"/>
              <a:pathLst>
                <a:path w="582929" h="584200">
                  <a:moveTo>
                    <a:pt x="578991" y="0"/>
                  </a:moveTo>
                  <a:lnTo>
                    <a:pt x="3853" y="0"/>
                  </a:lnTo>
                  <a:lnTo>
                    <a:pt x="0" y="3859"/>
                  </a:lnTo>
                  <a:lnTo>
                    <a:pt x="0" y="579999"/>
                  </a:lnTo>
                  <a:lnTo>
                    <a:pt x="3854" y="583862"/>
                  </a:lnTo>
                  <a:lnTo>
                    <a:pt x="578991" y="583862"/>
                  </a:lnTo>
                  <a:lnTo>
                    <a:pt x="582844" y="579999"/>
                  </a:lnTo>
                  <a:lnTo>
                    <a:pt x="582844" y="566615"/>
                  </a:lnTo>
                  <a:lnTo>
                    <a:pt x="17215" y="566615"/>
                  </a:lnTo>
                  <a:lnTo>
                    <a:pt x="17214" y="104415"/>
                  </a:lnTo>
                  <a:lnTo>
                    <a:pt x="582844" y="104415"/>
                  </a:lnTo>
                  <a:lnTo>
                    <a:pt x="582844" y="87170"/>
                  </a:lnTo>
                  <a:lnTo>
                    <a:pt x="17214" y="87170"/>
                  </a:lnTo>
                  <a:lnTo>
                    <a:pt x="17214" y="17245"/>
                  </a:lnTo>
                  <a:lnTo>
                    <a:pt x="582843" y="17245"/>
                  </a:lnTo>
                  <a:lnTo>
                    <a:pt x="582843" y="3859"/>
                  </a:lnTo>
                  <a:lnTo>
                    <a:pt x="578991" y="0"/>
                  </a:lnTo>
                  <a:close/>
                </a:path>
                <a:path w="582929" h="584200">
                  <a:moveTo>
                    <a:pt x="582844" y="104415"/>
                  </a:moveTo>
                  <a:lnTo>
                    <a:pt x="565629" y="104415"/>
                  </a:lnTo>
                  <a:lnTo>
                    <a:pt x="565629" y="566615"/>
                  </a:lnTo>
                  <a:lnTo>
                    <a:pt x="582844" y="566615"/>
                  </a:lnTo>
                  <a:lnTo>
                    <a:pt x="582844" y="104415"/>
                  </a:lnTo>
                  <a:close/>
                </a:path>
                <a:path w="582929" h="584200">
                  <a:moveTo>
                    <a:pt x="582843" y="17245"/>
                  </a:moveTo>
                  <a:lnTo>
                    <a:pt x="565629" y="17245"/>
                  </a:lnTo>
                  <a:lnTo>
                    <a:pt x="565629" y="87170"/>
                  </a:lnTo>
                  <a:lnTo>
                    <a:pt x="582844" y="87170"/>
                  </a:lnTo>
                  <a:lnTo>
                    <a:pt x="582843" y="17245"/>
                  </a:lnTo>
                  <a:close/>
                </a:path>
              </a:pathLst>
            </a:custGeom>
            <a:solidFill>
              <a:srgbClr val="FFFFFF"/>
            </a:solidFill>
          </p:spPr>
          <p:txBody>
            <a:bodyPr wrap="square" lIns="0" tIns="0" rIns="0" bIns="0" rtlCol="0"/>
            <a:lstStyle/>
            <a:p>
              <a:endParaRPr/>
            </a:p>
          </p:txBody>
        </p:sp>
        <p:sp>
          <p:nvSpPr>
            <p:cNvPr id="15" name="object 15"/>
            <p:cNvSpPr/>
            <p:nvPr/>
          </p:nvSpPr>
          <p:spPr>
            <a:xfrm>
              <a:off x="9154082" y="5749536"/>
              <a:ext cx="582930" cy="584200"/>
            </a:xfrm>
            <a:custGeom>
              <a:avLst/>
              <a:gdLst/>
              <a:ahLst/>
              <a:cxnLst/>
              <a:rect l="l" t="t" r="r" b="b"/>
              <a:pathLst>
                <a:path w="582929" h="584200">
                  <a:moveTo>
                    <a:pt x="574236" y="0"/>
                  </a:moveTo>
                  <a:lnTo>
                    <a:pt x="8607" y="0"/>
                  </a:lnTo>
                  <a:lnTo>
                    <a:pt x="3853" y="0"/>
                  </a:lnTo>
                  <a:lnTo>
                    <a:pt x="0" y="3859"/>
                  </a:lnTo>
                  <a:lnTo>
                    <a:pt x="0" y="8622"/>
                  </a:lnTo>
                  <a:lnTo>
                    <a:pt x="0" y="575240"/>
                  </a:lnTo>
                  <a:lnTo>
                    <a:pt x="0" y="579999"/>
                  </a:lnTo>
                  <a:lnTo>
                    <a:pt x="3854" y="583862"/>
                  </a:lnTo>
                  <a:lnTo>
                    <a:pt x="8608" y="583862"/>
                  </a:lnTo>
                  <a:lnTo>
                    <a:pt x="574237" y="583862"/>
                  </a:lnTo>
                  <a:lnTo>
                    <a:pt x="578991" y="583862"/>
                  </a:lnTo>
                  <a:lnTo>
                    <a:pt x="582844" y="579999"/>
                  </a:lnTo>
                  <a:lnTo>
                    <a:pt x="582844" y="575240"/>
                  </a:lnTo>
                  <a:lnTo>
                    <a:pt x="582843" y="8622"/>
                  </a:lnTo>
                  <a:lnTo>
                    <a:pt x="582843" y="3859"/>
                  </a:lnTo>
                  <a:lnTo>
                    <a:pt x="578991" y="0"/>
                  </a:lnTo>
                  <a:lnTo>
                    <a:pt x="574236" y="0"/>
                  </a:lnTo>
                  <a:close/>
                </a:path>
                <a:path w="582929" h="584200">
                  <a:moveTo>
                    <a:pt x="17214" y="17245"/>
                  </a:moveTo>
                  <a:lnTo>
                    <a:pt x="565629" y="17245"/>
                  </a:lnTo>
                  <a:lnTo>
                    <a:pt x="565629" y="87170"/>
                  </a:lnTo>
                  <a:lnTo>
                    <a:pt x="17214" y="87170"/>
                  </a:lnTo>
                  <a:lnTo>
                    <a:pt x="17214" y="17245"/>
                  </a:lnTo>
                  <a:close/>
                </a:path>
                <a:path w="582929" h="584200">
                  <a:moveTo>
                    <a:pt x="17215" y="566615"/>
                  </a:moveTo>
                  <a:lnTo>
                    <a:pt x="17214" y="104415"/>
                  </a:lnTo>
                  <a:lnTo>
                    <a:pt x="565629" y="104415"/>
                  </a:lnTo>
                  <a:lnTo>
                    <a:pt x="565629" y="566615"/>
                  </a:lnTo>
                  <a:lnTo>
                    <a:pt x="17215" y="566615"/>
                  </a:lnTo>
                  <a:close/>
                </a:path>
              </a:pathLst>
            </a:custGeom>
            <a:ln w="5743">
              <a:solidFill>
                <a:srgbClr val="FFFFFF"/>
              </a:solidFill>
            </a:ln>
          </p:spPr>
          <p:txBody>
            <a:bodyPr wrap="square" lIns="0" tIns="0" rIns="0" bIns="0" rtlCol="0"/>
            <a:lstStyle/>
            <a:p>
              <a:endParaRPr/>
            </a:p>
          </p:txBody>
        </p:sp>
        <p:sp>
          <p:nvSpPr>
            <p:cNvPr id="16" name="object 16"/>
            <p:cNvSpPr/>
            <p:nvPr/>
          </p:nvSpPr>
          <p:spPr>
            <a:xfrm>
              <a:off x="9251694" y="6239939"/>
              <a:ext cx="387985" cy="40005"/>
            </a:xfrm>
            <a:custGeom>
              <a:avLst/>
              <a:gdLst/>
              <a:ahLst/>
              <a:cxnLst/>
              <a:rect l="l" t="t" r="r" b="b"/>
              <a:pathLst>
                <a:path w="387984" h="40004">
                  <a:moveTo>
                    <a:pt x="128943" y="0"/>
                  </a:moveTo>
                  <a:lnTo>
                    <a:pt x="121421" y="1923"/>
                  </a:lnTo>
                  <a:lnTo>
                    <a:pt x="117433" y="3849"/>
                  </a:lnTo>
                  <a:lnTo>
                    <a:pt x="114216" y="7072"/>
                  </a:lnTo>
                  <a:lnTo>
                    <a:pt x="112293" y="11067"/>
                  </a:lnTo>
                  <a:lnTo>
                    <a:pt x="3852" y="11067"/>
                  </a:lnTo>
                  <a:lnTo>
                    <a:pt x="0" y="14931"/>
                  </a:lnTo>
                  <a:lnTo>
                    <a:pt x="0" y="24449"/>
                  </a:lnTo>
                  <a:lnTo>
                    <a:pt x="3852" y="28312"/>
                  </a:lnTo>
                  <a:lnTo>
                    <a:pt x="112293" y="28312"/>
                  </a:lnTo>
                  <a:lnTo>
                    <a:pt x="116982" y="34514"/>
                  </a:lnTo>
                  <a:lnTo>
                    <a:pt x="123455" y="38301"/>
                  </a:lnTo>
                  <a:lnTo>
                    <a:pt x="130872" y="39380"/>
                  </a:lnTo>
                  <a:lnTo>
                    <a:pt x="138394" y="37456"/>
                  </a:lnTo>
                  <a:lnTo>
                    <a:pt x="142382" y="35531"/>
                  </a:lnTo>
                  <a:lnTo>
                    <a:pt x="145600" y="32308"/>
                  </a:lnTo>
                  <a:lnTo>
                    <a:pt x="147522" y="28312"/>
                  </a:lnTo>
                  <a:lnTo>
                    <a:pt x="383746" y="28312"/>
                  </a:lnTo>
                  <a:lnTo>
                    <a:pt x="387599" y="24449"/>
                  </a:lnTo>
                  <a:lnTo>
                    <a:pt x="387599" y="14931"/>
                  </a:lnTo>
                  <a:lnTo>
                    <a:pt x="383746" y="11067"/>
                  </a:lnTo>
                  <a:lnTo>
                    <a:pt x="378992" y="11067"/>
                  </a:lnTo>
                  <a:lnTo>
                    <a:pt x="147522" y="11067"/>
                  </a:lnTo>
                  <a:lnTo>
                    <a:pt x="142833" y="4866"/>
                  </a:lnTo>
                  <a:lnTo>
                    <a:pt x="136361" y="1078"/>
                  </a:lnTo>
                  <a:lnTo>
                    <a:pt x="128943" y="0"/>
                  </a:lnTo>
                  <a:close/>
                </a:path>
              </a:pathLst>
            </a:custGeom>
            <a:solidFill>
              <a:srgbClr val="FFFFFF"/>
            </a:solidFill>
          </p:spPr>
          <p:txBody>
            <a:bodyPr wrap="square" lIns="0" tIns="0" rIns="0" bIns="0" rtlCol="0"/>
            <a:lstStyle/>
            <a:p>
              <a:endParaRPr/>
            </a:p>
          </p:txBody>
        </p:sp>
        <p:sp>
          <p:nvSpPr>
            <p:cNvPr id="17" name="object 17"/>
            <p:cNvSpPr/>
            <p:nvPr/>
          </p:nvSpPr>
          <p:spPr>
            <a:xfrm>
              <a:off x="9251694" y="6239939"/>
              <a:ext cx="387985" cy="40005"/>
            </a:xfrm>
            <a:custGeom>
              <a:avLst/>
              <a:gdLst/>
              <a:ahLst/>
              <a:cxnLst/>
              <a:rect l="l" t="t" r="r" b="b"/>
              <a:pathLst>
                <a:path w="387984" h="40004">
                  <a:moveTo>
                    <a:pt x="378992" y="11067"/>
                  </a:moveTo>
                  <a:lnTo>
                    <a:pt x="147522" y="11067"/>
                  </a:lnTo>
                  <a:lnTo>
                    <a:pt x="142833" y="4866"/>
                  </a:lnTo>
                  <a:lnTo>
                    <a:pt x="136361" y="1078"/>
                  </a:lnTo>
                  <a:lnTo>
                    <a:pt x="112293" y="11067"/>
                  </a:lnTo>
                  <a:lnTo>
                    <a:pt x="8607" y="11067"/>
                  </a:lnTo>
                  <a:lnTo>
                    <a:pt x="3852" y="11067"/>
                  </a:lnTo>
                  <a:lnTo>
                    <a:pt x="0" y="14931"/>
                  </a:lnTo>
                  <a:lnTo>
                    <a:pt x="0" y="19690"/>
                  </a:lnTo>
                  <a:lnTo>
                    <a:pt x="0" y="24449"/>
                  </a:lnTo>
                  <a:lnTo>
                    <a:pt x="3852" y="28312"/>
                  </a:lnTo>
                  <a:lnTo>
                    <a:pt x="8607" y="28312"/>
                  </a:lnTo>
                  <a:lnTo>
                    <a:pt x="112293" y="28312"/>
                  </a:lnTo>
                  <a:lnTo>
                    <a:pt x="116982" y="34514"/>
                  </a:lnTo>
                  <a:lnTo>
                    <a:pt x="123455" y="38301"/>
                  </a:lnTo>
                  <a:lnTo>
                    <a:pt x="130872" y="39380"/>
                  </a:lnTo>
                  <a:lnTo>
                    <a:pt x="138394" y="37456"/>
                  </a:lnTo>
                  <a:lnTo>
                    <a:pt x="142382" y="35531"/>
                  </a:lnTo>
                  <a:lnTo>
                    <a:pt x="145600" y="32308"/>
                  </a:lnTo>
                  <a:lnTo>
                    <a:pt x="147522" y="28312"/>
                  </a:lnTo>
                  <a:lnTo>
                    <a:pt x="378992" y="28312"/>
                  </a:lnTo>
                  <a:lnTo>
                    <a:pt x="383746" y="28312"/>
                  </a:lnTo>
                  <a:lnTo>
                    <a:pt x="387599" y="24449"/>
                  </a:lnTo>
                  <a:lnTo>
                    <a:pt x="387599" y="19690"/>
                  </a:lnTo>
                  <a:lnTo>
                    <a:pt x="387599" y="14931"/>
                  </a:lnTo>
                  <a:lnTo>
                    <a:pt x="383746" y="11067"/>
                  </a:lnTo>
                  <a:lnTo>
                    <a:pt x="378992" y="11067"/>
                  </a:lnTo>
                  <a:close/>
                </a:path>
              </a:pathLst>
            </a:custGeom>
            <a:ln w="5748">
              <a:solidFill>
                <a:srgbClr val="FFFFFF"/>
              </a:solidFill>
            </a:ln>
          </p:spPr>
          <p:txBody>
            <a:bodyPr wrap="square" lIns="0" tIns="0" rIns="0" bIns="0" rtlCol="0"/>
            <a:lstStyle/>
            <a:p>
              <a:endParaRPr/>
            </a:p>
          </p:txBody>
        </p:sp>
      </p:grpSp>
      <p:sp>
        <p:nvSpPr>
          <p:cNvPr id="18" name="object 18"/>
          <p:cNvSpPr txBox="1"/>
          <p:nvPr/>
        </p:nvSpPr>
        <p:spPr>
          <a:xfrm>
            <a:off x="9194418" y="6343294"/>
            <a:ext cx="539115"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Tahoma"/>
                <a:cs typeface="Tahoma"/>
              </a:rPr>
              <a:t>Video</a:t>
            </a:r>
            <a:endParaRPr sz="1400">
              <a:latin typeface="Tahoma"/>
              <a:cs typeface="Tahoma"/>
            </a:endParaRPr>
          </a:p>
        </p:txBody>
      </p:sp>
      <p:grpSp>
        <p:nvGrpSpPr>
          <p:cNvPr id="19" name="object 19"/>
          <p:cNvGrpSpPr/>
          <p:nvPr/>
        </p:nvGrpSpPr>
        <p:grpSpPr>
          <a:xfrm>
            <a:off x="1146047" y="173736"/>
            <a:ext cx="4823460" cy="2150745"/>
            <a:chOff x="1146047" y="173736"/>
            <a:chExt cx="4823460" cy="2150745"/>
          </a:xfrm>
        </p:grpSpPr>
        <p:pic>
          <p:nvPicPr>
            <p:cNvPr id="20" name="object 20"/>
            <p:cNvPicPr/>
            <p:nvPr/>
          </p:nvPicPr>
          <p:blipFill>
            <a:blip r:embed="rId4" cstate="print"/>
            <a:stretch>
              <a:fillRect/>
            </a:stretch>
          </p:blipFill>
          <p:spPr>
            <a:xfrm>
              <a:off x="2977896" y="752855"/>
              <a:ext cx="2991611" cy="998220"/>
            </a:xfrm>
            <a:prstGeom prst="rect">
              <a:avLst/>
            </a:prstGeom>
          </p:spPr>
        </p:pic>
        <p:pic>
          <p:nvPicPr>
            <p:cNvPr id="21" name="object 21"/>
            <p:cNvPicPr/>
            <p:nvPr/>
          </p:nvPicPr>
          <p:blipFill>
            <a:blip r:embed="rId5" cstate="print"/>
            <a:stretch>
              <a:fillRect/>
            </a:stretch>
          </p:blipFill>
          <p:spPr>
            <a:xfrm>
              <a:off x="1146047" y="173736"/>
              <a:ext cx="2136648" cy="2150363"/>
            </a:xfrm>
            <a:prstGeom prst="rect">
              <a:avLst/>
            </a:prstGeom>
          </p:spPr>
        </p:pic>
      </p:grpSp>
      <p:sp>
        <p:nvSpPr>
          <p:cNvPr id="22" name="object 22"/>
          <p:cNvSpPr txBox="1"/>
          <p:nvPr/>
        </p:nvSpPr>
        <p:spPr>
          <a:xfrm>
            <a:off x="2200401" y="2861259"/>
            <a:ext cx="3085465" cy="757555"/>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FFFFFF"/>
                </a:solidFill>
                <a:latin typeface="Tahoma"/>
                <a:cs typeface="Tahoma"/>
              </a:rPr>
              <a:t>Tap</a:t>
            </a:r>
            <a:r>
              <a:rPr sz="2400" b="1" spc="-55" dirty="0">
                <a:solidFill>
                  <a:srgbClr val="FFFFFF"/>
                </a:solidFill>
                <a:latin typeface="Tahoma"/>
                <a:cs typeface="Tahoma"/>
              </a:rPr>
              <a:t> </a:t>
            </a:r>
            <a:r>
              <a:rPr sz="2400" b="1" spc="-120" dirty="0">
                <a:solidFill>
                  <a:srgbClr val="FFFFFF"/>
                </a:solidFill>
                <a:latin typeface="Tahoma"/>
                <a:cs typeface="Tahoma"/>
              </a:rPr>
              <a:t>into</a:t>
            </a:r>
            <a:r>
              <a:rPr sz="2400" b="1" spc="-40" dirty="0">
                <a:solidFill>
                  <a:srgbClr val="FFFFFF"/>
                </a:solidFill>
                <a:latin typeface="Tahoma"/>
                <a:cs typeface="Tahoma"/>
              </a:rPr>
              <a:t> </a:t>
            </a:r>
            <a:r>
              <a:rPr sz="2400" b="1" spc="-95" dirty="0">
                <a:solidFill>
                  <a:srgbClr val="FFFFFF"/>
                </a:solidFill>
                <a:latin typeface="Tahoma"/>
                <a:cs typeface="Tahoma"/>
              </a:rPr>
              <a:t>YouTube’s</a:t>
            </a:r>
            <a:r>
              <a:rPr sz="2400" b="1" spc="-50" dirty="0">
                <a:solidFill>
                  <a:srgbClr val="FFFFFF"/>
                </a:solidFill>
                <a:latin typeface="Tahoma"/>
                <a:cs typeface="Tahoma"/>
              </a:rPr>
              <a:t> 2</a:t>
            </a:r>
            <a:endParaRPr sz="2400">
              <a:latin typeface="Tahoma"/>
              <a:cs typeface="Tahoma"/>
            </a:endParaRPr>
          </a:p>
          <a:p>
            <a:pPr marL="12700">
              <a:lnSpc>
                <a:spcPct val="100000"/>
              </a:lnSpc>
              <a:spcBef>
                <a:spcPts val="5"/>
              </a:spcBef>
            </a:pPr>
            <a:r>
              <a:rPr sz="2400" b="1" spc="-85" dirty="0">
                <a:solidFill>
                  <a:srgbClr val="FFFFFF"/>
                </a:solidFill>
                <a:latin typeface="Tahoma"/>
                <a:cs typeface="Tahoma"/>
              </a:rPr>
              <a:t>billion</a:t>
            </a:r>
            <a:r>
              <a:rPr sz="2400" b="1" spc="-50" dirty="0">
                <a:solidFill>
                  <a:srgbClr val="FFFFFF"/>
                </a:solidFill>
                <a:latin typeface="Tahoma"/>
                <a:cs typeface="Tahoma"/>
              </a:rPr>
              <a:t> </a:t>
            </a:r>
            <a:r>
              <a:rPr sz="2400" b="1" spc="-105" dirty="0">
                <a:solidFill>
                  <a:srgbClr val="FFFFFF"/>
                </a:solidFill>
                <a:latin typeface="Tahoma"/>
                <a:cs typeface="Tahoma"/>
              </a:rPr>
              <a:t>monthly</a:t>
            </a:r>
            <a:r>
              <a:rPr sz="2400" b="1" spc="-45" dirty="0">
                <a:solidFill>
                  <a:srgbClr val="FFFFFF"/>
                </a:solidFill>
                <a:latin typeface="Tahoma"/>
                <a:cs typeface="Tahoma"/>
              </a:rPr>
              <a:t> </a:t>
            </a:r>
            <a:r>
              <a:rPr sz="2400" b="1" spc="-85" dirty="0">
                <a:solidFill>
                  <a:srgbClr val="FFFFFF"/>
                </a:solidFill>
                <a:latin typeface="Tahoma"/>
                <a:cs typeface="Tahoma"/>
              </a:rPr>
              <a:t>users.</a:t>
            </a:r>
            <a:endParaRPr sz="2400">
              <a:latin typeface="Tahoma"/>
              <a:cs typeface="Tahoma"/>
            </a:endParaRPr>
          </a:p>
        </p:txBody>
      </p:sp>
      <p:sp>
        <p:nvSpPr>
          <p:cNvPr id="23" name="object 23"/>
          <p:cNvSpPr txBox="1"/>
          <p:nvPr/>
        </p:nvSpPr>
        <p:spPr>
          <a:xfrm>
            <a:off x="2200401" y="3959097"/>
            <a:ext cx="3780790" cy="1489075"/>
          </a:xfrm>
          <a:prstGeom prst="rect">
            <a:avLst/>
          </a:prstGeom>
        </p:spPr>
        <p:txBody>
          <a:bodyPr vert="horz" wrap="square" lIns="0" tIns="12700" rIns="0" bIns="0" rtlCol="0">
            <a:spAutoFit/>
          </a:bodyPr>
          <a:lstStyle/>
          <a:p>
            <a:pPr marL="12700" marR="5080">
              <a:lnSpc>
                <a:spcPct val="100000"/>
              </a:lnSpc>
              <a:spcBef>
                <a:spcPts val="100"/>
              </a:spcBef>
            </a:pPr>
            <a:r>
              <a:rPr sz="2400" b="1" spc="-50" dirty="0">
                <a:solidFill>
                  <a:srgbClr val="FFFFFF"/>
                </a:solidFill>
                <a:latin typeface="Tahoma"/>
                <a:cs typeface="Tahoma"/>
              </a:rPr>
              <a:t>Data-</a:t>
            </a:r>
            <a:r>
              <a:rPr sz="2400" b="1" spc="-60" dirty="0">
                <a:solidFill>
                  <a:srgbClr val="FFFFFF"/>
                </a:solidFill>
                <a:latin typeface="Tahoma"/>
                <a:cs typeface="Tahoma"/>
              </a:rPr>
              <a:t>driven</a:t>
            </a:r>
            <a:r>
              <a:rPr sz="2400" b="1" spc="-40" dirty="0">
                <a:solidFill>
                  <a:srgbClr val="FFFFFF"/>
                </a:solidFill>
                <a:latin typeface="Tahoma"/>
                <a:cs typeface="Tahoma"/>
              </a:rPr>
              <a:t> </a:t>
            </a:r>
            <a:r>
              <a:rPr sz="2400" b="1" spc="-10" dirty="0">
                <a:solidFill>
                  <a:srgbClr val="FFFFFF"/>
                </a:solidFill>
                <a:latin typeface="Tahoma"/>
                <a:cs typeface="Tahoma"/>
              </a:rPr>
              <a:t>targeting </a:t>
            </a:r>
            <a:r>
              <a:rPr sz="2400" b="1" spc="-25" dirty="0">
                <a:solidFill>
                  <a:srgbClr val="FFFFFF"/>
                </a:solidFill>
                <a:latin typeface="Tahoma"/>
                <a:cs typeface="Tahoma"/>
              </a:rPr>
              <a:t>tactics</a:t>
            </a:r>
            <a:r>
              <a:rPr sz="2400" b="1" spc="-114" dirty="0">
                <a:solidFill>
                  <a:srgbClr val="FFFFFF"/>
                </a:solidFill>
                <a:latin typeface="Tahoma"/>
                <a:cs typeface="Tahoma"/>
              </a:rPr>
              <a:t> </a:t>
            </a:r>
            <a:r>
              <a:rPr sz="2400" b="1" spc="-55" dirty="0">
                <a:solidFill>
                  <a:srgbClr val="FFFFFF"/>
                </a:solidFill>
                <a:latin typeface="Tahoma"/>
                <a:cs typeface="Tahoma"/>
              </a:rPr>
              <a:t>allow</a:t>
            </a:r>
            <a:r>
              <a:rPr sz="2400" b="1" spc="-95" dirty="0">
                <a:solidFill>
                  <a:srgbClr val="FFFFFF"/>
                </a:solidFill>
                <a:latin typeface="Tahoma"/>
                <a:cs typeface="Tahoma"/>
              </a:rPr>
              <a:t> </a:t>
            </a:r>
            <a:r>
              <a:rPr sz="2400" b="1" spc="-75" dirty="0">
                <a:solidFill>
                  <a:srgbClr val="FFFFFF"/>
                </a:solidFill>
                <a:latin typeface="Tahoma"/>
                <a:cs typeface="Tahoma"/>
              </a:rPr>
              <a:t>your</a:t>
            </a:r>
            <a:r>
              <a:rPr sz="2400" b="1" spc="-100" dirty="0">
                <a:solidFill>
                  <a:srgbClr val="FFFFFF"/>
                </a:solidFill>
                <a:latin typeface="Tahoma"/>
                <a:cs typeface="Tahoma"/>
              </a:rPr>
              <a:t> </a:t>
            </a:r>
            <a:r>
              <a:rPr sz="2400" b="1" spc="-10" dirty="0">
                <a:solidFill>
                  <a:srgbClr val="FFFFFF"/>
                </a:solidFill>
                <a:latin typeface="Tahoma"/>
                <a:cs typeface="Tahoma"/>
              </a:rPr>
              <a:t>video </a:t>
            </a:r>
            <a:r>
              <a:rPr sz="2400" b="1" dirty="0">
                <a:solidFill>
                  <a:srgbClr val="FFFFFF"/>
                </a:solidFill>
                <a:latin typeface="Tahoma"/>
                <a:cs typeface="Tahoma"/>
              </a:rPr>
              <a:t>ads</a:t>
            </a:r>
            <a:r>
              <a:rPr sz="2400" b="1" spc="-50" dirty="0">
                <a:solidFill>
                  <a:srgbClr val="FFFFFF"/>
                </a:solidFill>
                <a:latin typeface="Tahoma"/>
                <a:cs typeface="Tahoma"/>
              </a:rPr>
              <a:t> </a:t>
            </a:r>
            <a:r>
              <a:rPr sz="2400" b="1" spc="-105" dirty="0">
                <a:solidFill>
                  <a:srgbClr val="FFFFFF"/>
                </a:solidFill>
                <a:latin typeface="Tahoma"/>
                <a:cs typeface="Tahoma"/>
              </a:rPr>
              <a:t>to</a:t>
            </a:r>
            <a:r>
              <a:rPr sz="2400" b="1" spc="-40" dirty="0">
                <a:solidFill>
                  <a:srgbClr val="FFFFFF"/>
                </a:solidFill>
                <a:latin typeface="Tahoma"/>
                <a:cs typeface="Tahoma"/>
              </a:rPr>
              <a:t> </a:t>
            </a:r>
            <a:r>
              <a:rPr sz="2400" b="1" spc="85" dirty="0">
                <a:solidFill>
                  <a:srgbClr val="FFFFFF"/>
                </a:solidFill>
                <a:latin typeface="Tahoma"/>
                <a:cs typeface="Tahoma"/>
              </a:rPr>
              <a:t>be</a:t>
            </a:r>
            <a:r>
              <a:rPr sz="2400" b="1" spc="-40" dirty="0">
                <a:solidFill>
                  <a:srgbClr val="FFFFFF"/>
                </a:solidFill>
                <a:latin typeface="Tahoma"/>
                <a:cs typeface="Tahoma"/>
              </a:rPr>
              <a:t> </a:t>
            </a:r>
            <a:r>
              <a:rPr sz="2400" b="1" spc="-114" dirty="0">
                <a:solidFill>
                  <a:srgbClr val="FFFFFF"/>
                </a:solidFill>
                <a:latin typeface="Tahoma"/>
                <a:cs typeface="Tahoma"/>
              </a:rPr>
              <a:t>shown,</a:t>
            </a:r>
            <a:r>
              <a:rPr sz="2400" b="1" spc="-50" dirty="0">
                <a:solidFill>
                  <a:srgbClr val="FFFFFF"/>
                </a:solidFill>
                <a:latin typeface="Tahoma"/>
                <a:cs typeface="Tahoma"/>
              </a:rPr>
              <a:t> </a:t>
            </a:r>
            <a:r>
              <a:rPr sz="2400" b="1" spc="-114" dirty="0">
                <a:solidFill>
                  <a:srgbClr val="FFFFFF"/>
                </a:solidFill>
                <a:latin typeface="Tahoma"/>
                <a:cs typeface="Tahoma"/>
              </a:rPr>
              <a:t>in</a:t>
            </a:r>
            <a:r>
              <a:rPr sz="2400" b="1" spc="-50" dirty="0">
                <a:solidFill>
                  <a:srgbClr val="FFFFFF"/>
                </a:solidFill>
                <a:latin typeface="Tahoma"/>
                <a:cs typeface="Tahoma"/>
              </a:rPr>
              <a:t> </a:t>
            </a:r>
            <a:r>
              <a:rPr sz="2400" b="1" spc="-10" dirty="0">
                <a:solidFill>
                  <a:srgbClr val="FFFFFF"/>
                </a:solidFill>
                <a:latin typeface="Tahoma"/>
                <a:cs typeface="Tahoma"/>
              </a:rPr>
              <a:t>full, </a:t>
            </a:r>
            <a:r>
              <a:rPr sz="2400" b="1" spc="-105" dirty="0">
                <a:solidFill>
                  <a:srgbClr val="FFFFFF"/>
                </a:solidFill>
                <a:latin typeface="Tahoma"/>
                <a:cs typeface="Tahoma"/>
              </a:rPr>
              <a:t>to</a:t>
            </a:r>
            <a:r>
              <a:rPr sz="2400" b="1" spc="-70" dirty="0">
                <a:solidFill>
                  <a:srgbClr val="FFFFFF"/>
                </a:solidFill>
                <a:latin typeface="Tahoma"/>
                <a:cs typeface="Tahoma"/>
              </a:rPr>
              <a:t> </a:t>
            </a:r>
            <a:r>
              <a:rPr sz="2400" b="1" spc="-55" dirty="0">
                <a:solidFill>
                  <a:srgbClr val="FFFFFF"/>
                </a:solidFill>
                <a:latin typeface="Tahoma"/>
                <a:cs typeface="Tahoma"/>
              </a:rPr>
              <a:t>maximize</a:t>
            </a:r>
            <a:r>
              <a:rPr sz="2400" b="1" spc="-114" dirty="0">
                <a:solidFill>
                  <a:srgbClr val="FFFFFF"/>
                </a:solidFill>
                <a:latin typeface="Tahoma"/>
                <a:cs typeface="Tahoma"/>
              </a:rPr>
              <a:t> </a:t>
            </a:r>
            <a:r>
              <a:rPr sz="2400" b="1" spc="-65" dirty="0">
                <a:solidFill>
                  <a:srgbClr val="FFFFFF"/>
                </a:solidFill>
                <a:latin typeface="Tahoma"/>
                <a:cs typeface="Tahoma"/>
              </a:rPr>
              <a:t>your</a:t>
            </a:r>
            <a:r>
              <a:rPr sz="2400" b="1" spc="-90" dirty="0">
                <a:solidFill>
                  <a:srgbClr val="FFFFFF"/>
                </a:solidFill>
                <a:latin typeface="Tahoma"/>
                <a:cs typeface="Tahoma"/>
              </a:rPr>
              <a:t> </a:t>
            </a:r>
            <a:r>
              <a:rPr sz="2400" b="1" spc="-10" dirty="0">
                <a:solidFill>
                  <a:srgbClr val="FFFFFF"/>
                </a:solidFill>
                <a:latin typeface="Tahoma"/>
                <a:cs typeface="Tahoma"/>
              </a:rPr>
              <a:t>impact.</a:t>
            </a:r>
            <a:endParaRPr sz="2400">
              <a:latin typeface="Tahoma"/>
              <a:cs typeface="Tahoma"/>
            </a:endParaRPr>
          </a:p>
        </p:txBody>
      </p:sp>
      <p:sp>
        <p:nvSpPr>
          <p:cNvPr id="24" name="object 24"/>
          <p:cNvSpPr txBox="1"/>
          <p:nvPr/>
        </p:nvSpPr>
        <p:spPr>
          <a:xfrm>
            <a:off x="7307706" y="2514980"/>
            <a:ext cx="4110990" cy="48450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Tahoma"/>
                <a:cs typeface="Tahoma"/>
              </a:rPr>
              <a:t>Geography:</a:t>
            </a:r>
            <a:endParaRPr sz="1800">
              <a:latin typeface="Tahoma"/>
              <a:cs typeface="Tahoma"/>
            </a:endParaRPr>
          </a:p>
          <a:p>
            <a:pPr marL="469900">
              <a:lnSpc>
                <a:spcPct val="100000"/>
              </a:lnSpc>
              <a:spcBef>
                <a:spcPts val="10"/>
              </a:spcBef>
            </a:pPr>
            <a:r>
              <a:rPr sz="1200" b="1" spc="-30" dirty="0">
                <a:solidFill>
                  <a:srgbClr val="FFFFFF"/>
                </a:solidFill>
                <a:latin typeface="Tahoma"/>
                <a:cs typeface="Tahoma"/>
              </a:rPr>
              <a:t>Market,</a:t>
            </a:r>
            <a:r>
              <a:rPr sz="1200" b="1" spc="-10" dirty="0">
                <a:solidFill>
                  <a:srgbClr val="FFFFFF"/>
                </a:solidFill>
                <a:latin typeface="Tahoma"/>
                <a:cs typeface="Tahoma"/>
              </a:rPr>
              <a:t> </a:t>
            </a:r>
            <a:r>
              <a:rPr sz="1200" b="1" spc="-30" dirty="0">
                <a:solidFill>
                  <a:srgbClr val="FFFFFF"/>
                </a:solidFill>
                <a:latin typeface="Tahoma"/>
                <a:cs typeface="Tahoma"/>
              </a:rPr>
              <a:t>Cities,</a:t>
            </a:r>
            <a:r>
              <a:rPr sz="1200" b="1" spc="-10" dirty="0">
                <a:solidFill>
                  <a:srgbClr val="FFFFFF"/>
                </a:solidFill>
                <a:latin typeface="Tahoma"/>
                <a:cs typeface="Tahoma"/>
              </a:rPr>
              <a:t> </a:t>
            </a:r>
            <a:r>
              <a:rPr sz="1200" b="1" spc="-70" dirty="0">
                <a:solidFill>
                  <a:srgbClr val="FFFFFF"/>
                </a:solidFill>
                <a:latin typeface="Tahoma"/>
                <a:cs typeface="Tahoma"/>
              </a:rPr>
              <a:t>Zip</a:t>
            </a:r>
            <a:r>
              <a:rPr sz="1200" b="1" spc="-20" dirty="0">
                <a:solidFill>
                  <a:srgbClr val="FFFFFF"/>
                </a:solidFill>
                <a:latin typeface="Tahoma"/>
                <a:cs typeface="Tahoma"/>
              </a:rPr>
              <a:t> </a:t>
            </a:r>
            <a:r>
              <a:rPr sz="1200" b="1" dirty="0">
                <a:solidFill>
                  <a:srgbClr val="FFFFFF"/>
                </a:solidFill>
                <a:latin typeface="Tahoma"/>
                <a:cs typeface="Tahoma"/>
              </a:rPr>
              <a:t>Codes,</a:t>
            </a:r>
            <a:r>
              <a:rPr sz="1200" b="1" spc="-20" dirty="0">
                <a:solidFill>
                  <a:srgbClr val="FFFFFF"/>
                </a:solidFill>
                <a:latin typeface="Tahoma"/>
                <a:cs typeface="Tahoma"/>
              </a:rPr>
              <a:t> </a:t>
            </a:r>
            <a:r>
              <a:rPr sz="1200" b="1" spc="-50" dirty="0">
                <a:solidFill>
                  <a:srgbClr val="FFFFFF"/>
                </a:solidFill>
                <a:latin typeface="Tahoma"/>
                <a:cs typeface="Tahoma"/>
              </a:rPr>
              <a:t>or</a:t>
            </a:r>
            <a:r>
              <a:rPr sz="1200" b="1" spc="-10" dirty="0">
                <a:solidFill>
                  <a:srgbClr val="FFFFFF"/>
                </a:solidFill>
                <a:latin typeface="Tahoma"/>
                <a:cs typeface="Tahoma"/>
              </a:rPr>
              <a:t> </a:t>
            </a:r>
            <a:r>
              <a:rPr sz="1200" b="1" spc="-45" dirty="0">
                <a:solidFill>
                  <a:srgbClr val="FFFFFF"/>
                </a:solidFill>
                <a:latin typeface="Tahoma"/>
                <a:cs typeface="Tahoma"/>
              </a:rPr>
              <a:t>Radius</a:t>
            </a:r>
            <a:r>
              <a:rPr sz="1200" b="1" spc="-10" dirty="0">
                <a:solidFill>
                  <a:srgbClr val="FFFFFF"/>
                </a:solidFill>
                <a:latin typeface="Tahoma"/>
                <a:cs typeface="Tahoma"/>
              </a:rPr>
              <a:t> </a:t>
            </a:r>
            <a:r>
              <a:rPr sz="1200" b="1" spc="-50" dirty="0">
                <a:solidFill>
                  <a:srgbClr val="FFFFFF"/>
                </a:solidFill>
                <a:latin typeface="Tahoma"/>
                <a:cs typeface="Tahoma"/>
              </a:rPr>
              <a:t>of</a:t>
            </a:r>
            <a:r>
              <a:rPr sz="1200" b="1" spc="-5" dirty="0">
                <a:solidFill>
                  <a:srgbClr val="FFFFFF"/>
                </a:solidFill>
                <a:latin typeface="Tahoma"/>
                <a:cs typeface="Tahoma"/>
              </a:rPr>
              <a:t> </a:t>
            </a:r>
            <a:r>
              <a:rPr sz="1200" b="1" dirty="0">
                <a:solidFill>
                  <a:srgbClr val="FFFFFF"/>
                </a:solidFill>
                <a:latin typeface="Tahoma"/>
                <a:cs typeface="Tahoma"/>
              </a:rPr>
              <a:t>an</a:t>
            </a:r>
            <a:r>
              <a:rPr sz="1200" b="1" spc="-10" dirty="0">
                <a:solidFill>
                  <a:srgbClr val="FFFFFF"/>
                </a:solidFill>
                <a:latin typeface="Tahoma"/>
                <a:cs typeface="Tahoma"/>
              </a:rPr>
              <a:t> address</a:t>
            </a:r>
            <a:endParaRPr sz="1200">
              <a:latin typeface="Tahoma"/>
              <a:cs typeface="Tahoma"/>
            </a:endParaRPr>
          </a:p>
        </p:txBody>
      </p:sp>
      <p:sp>
        <p:nvSpPr>
          <p:cNvPr id="25" name="object 25"/>
          <p:cNvSpPr txBox="1"/>
          <p:nvPr/>
        </p:nvSpPr>
        <p:spPr>
          <a:xfrm>
            <a:off x="7351014" y="3173984"/>
            <a:ext cx="2910205" cy="667385"/>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FFFFFF"/>
                </a:solidFill>
                <a:latin typeface="Tahoma"/>
                <a:cs typeface="Tahoma"/>
              </a:rPr>
              <a:t>Custom</a:t>
            </a:r>
            <a:r>
              <a:rPr sz="1800" b="1" spc="-80" dirty="0">
                <a:solidFill>
                  <a:srgbClr val="FFFFFF"/>
                </a:solidFill>
                <a:latin typeface="Tahoma"/>
                <a:cs typeface="Tahoma"/>
              </a:rPr>
              <a:t> </a:t>
            </a:r>
            <a:r>
              <a:rPr sz="1800" b="1" spc="-10" dirty="0">
                <a:solidFill>
                  <a:srgbClr val="FFFFFF"/>
                </a:solidFill>
                <a:latin typeface="Tahoma"/>
                <a:cs typeface="Tahoma"/>
              </a:rPr>
              <a:t>Audiences:</a:t>
            </a:r>
            <a:endParaRPr sz="1800">
              <a:latin typeface="Tahoma"/>
              <a:cs typeface="Tahoma"/>
            </a:endParaRPr>
          </a:p>
          <a:p>
            <a:pPr marL="469900">
              <a:lnSpc>
                <a:spcPct val="100000"/>
              </a:lnSpc>
              <a:spcBef>
                <a:spcPts val="10"/>
              </a:spcBef>
            </a:pPr>
            <a:r>
              <a:rPr sz="1200" b="1" spc="-70" dirty="0">
                <a:solidFill>
                  <a:srgbClr val="FFFFFF"/>
                </a:solidFill>
                <a:latin typeface="Tahoma"/>
                <a:cs typeface="Tahoma"/>
              </a:rPr>
              <a:t>Affinity</a:t>
            </a:r>
            <a:r>
              <a:rPr sz="1200" b="1" dirty="0">
                <a:solidFill>
                  <a:srgbClr val="FFFFFF"/>
                </a:solidFill>
                <a:latin typeface="Tahoma"/>
                <a:cs typeface="Tahoma"/>
              </a:rPr>
              <a:t> </a:t>
            </a:r>
            <a:r>
              <a:rPr sz="1200" b="1" spc="-175" dirty="0">
                <a:solidFill>
                  <a:srgbClr val="FFFFFF"/>
                </a:solidFill>
                <a:latin typeface="Tahoma"/>
                <a:cs typeface="Tahoma"/>
              </a:rPr>
              <a:t>–</a:t>
            </a:r>
            <a:r>
              <a:rPr sz="1200" b="1" spc="-5" dirty="0">
                <a:solidFill>
                  <a:srgbClr val="FFFFFF"/>
                </a:solidFill>
                <a:latin typeface="Tahoma"/>
                <a:cs typeface="Tahoma"/>
              </a:rPr>
              <a:t> </a:t>
            </a:r>
            <a:r>
              <a:rPr sz="1200" b="1" dirty="0">
                <a:solidFill>
                  <a:srgbClr val="FFFFFF"/>
                </a:solidFill>
                <a:latin typeface="Tahoma"/>
                <a:cs typeface="Tahoma"/>
              </a:rPr>
              <a:t>by</a:t>
            </a:r>
            <a:r>
              <a:rPr sz="1200" b="1" spc="-10" dirty="0">
                <a:solidFill>
                  <a:srgbClr val="FFFFFF"/>
                </a:solidFill>
                <a:latin typeface="Tahoma"/>
                <a:cs typeface="Tahoma"/>
              </a:rPr>
              <a:t> interest</a:t>
            </a:r>
            <a:endParaRPr sz="1200">
              <a:latin typeface="Tahoma"/>
              <a:cs typeface="Tahoma"/>
            </a:endParaRPr>
          </a:p>
          <a:p>
            <a:pPr marL="469900">
              <a:lnSpc>
                <a:spcPct val="100000"/>
              </a:lnSpc>
            </a:pPr>
            <a:r>
              <a:rPr sz="1200" b="1" spc="-100" dirty="0">
                <a:solidFill>
                  <a:srgbClr val="FFFFFF"/>
                </a:solidFill>
                <a:latin typeface="Tahoma"/>
                <a:cs typeface="Tahoma"/>
              </a:rPr>
              <a:t>Intent</a:t>
            </a:r>
            <a:r>
              <a:rPr sz="1200" b="1" dirty="0">
                <a:solidFill>
                  <a:srgbClr val="FFFFFF"/>
                </a:solidFill>
                <a:latin typeface="Tahoma"/>
                <a:cs typeface="Tahoma"/>
              </a:rPr>
              <a:t> </a:t>
            </a:r>
            <a:r>
              <a:rPr sz="1200" b="1" spc="-175" dirty="0">
                <a:solidFill>
                  <a:srgbClr val="FFFFFF"/>
                </a:solidFill>
                <a:latin typeface="Tahoma"/>
                <a:cs typeface="Tahoma"/>
              </a:rPr>
              <a:t>–</a:t>
            </a:r>
            <a:r>
              <a:rPr sz="1200" b="1" spc="-10" dirty="0">
                <a:solidFill>
                  <a:srgbClr val="FFFFFF"/>
                </a:solidFill>
                <a:latin typeface="Tahoma"/>
                <a:cs typeface="Tahoma"/>
              </a:rPr>
              <a:t> </a:t>
            </a:r>
            <a:r>
              <a:rPr sz="1200" b="1" dirty="0">
                <a:solidFill>
                  <a:srgbClr val="FFFFFF"/>
                </a:solidFill>
                <a:latin typeface="Tahoma"/>
                <a:cs typeface="Tahoma"/>
              </a:rPr>
              <a:t>by</a:t>
            </a:r>
            <a:r>
              <a:rPr sz="1200" b="1" spc="-5" dirty="0">
                <a:solidFill>
                  <a:srgbClr val="FFFFFF"/>
                </a:solidFill>
                <a:latin typeface="Tahoma"/>
                <a:cs typeface="Tahoma"/>
              </a:rPr>
              <a:t> </a:t>
            </a:r>
            <a:r>
              <a:rPr sz="1200" b="1" spc="-35" dirty="0">
                <a:solidFill>
                  <a:srgbClr val="FFFFFF"/>
                </a:solidFill>
                <a:latin typeface="Tahoma"/>
                <a:cs typeface="Tahoma"/>
              </a:rPr>
              <a:t>intending</a:t>
            </a:r>
            <a:r>
              <a:rPr sz="1200" b="1" spc="5" dirty="0">
                <a:solidFill>
                  <a:srgbClr val="FFFFFF"/>
                </a:solidFill>
                <a:latin typeface="Tahoma"/>
                <a:cs typeface="Tahoma"/>
              </a:rPr>
              <a:t> </a:t>
            </a:r>
            <a:r>
              <a:rPr sz="1200" b="1" spc="-60" dirty="0">
                <a:solidFill>
                  <a:srgbClr val="FFFFFF"/>
                </a:solidFill>
                <a:latin typeface="Tahoma"/>
                <a:cs typeface="Tahoma"/>
              </a:rPr>
              <a:t>to</a:t>
            </a:r>
            <a:r>
              <a:rPr sz="1200" b="1" spc="-20" dirty="0">
                <a:solidFill>
                  <a:srgbClr val="FFFFFF"/>
                </a:solidFill>
                <a:latin typeface="Tahoma"/>
                <a:cs typeface="Tahoma"/>
              </a:rPr>
              <a:t> </a:t>
            </a:r>
            <a:r>
              <a:rPr sz="1200" b="1" spc="-10" dirty="0">
                <a:solidFill>
                  <a:srgbClr val="FFFFFF"/>
                </a:solidFill>
                <a:latin typeface="Tahoma"/>
                <a:cs typeface="Tahoma"/>
              </a:rPr>
              <a:t>purchase</a:t>
            </a:r>
            <a:endParaRPr sz="1200">
              <a:latin typeface="Tahoma"/>
              <a:cs typeface="Tahoma"/>
            </a:endParaRPr>
          </a:p>
        </p:txBody>
      </p:sp>
      <p:sp>
        <p:nvSpPr>
          <p:cNvPr id="26" name="object 26"/>
          <p:cNvSpPr txBox="1"/>
          <p:nvPr/>
        </p:nvSpPr>
        <p:spPr>
          <a:xfrm>
            <a:off x="7356729" y="4017645"/>
            <a:ext cx="2287270" cy="1248410"/>
          </a:xfrm>
          <a:prstGeom prst="rect">
            <a:avLst/>
          </a:prstGeom>
        </p:spPr>
        <p:txBody>
          <a:bodyPr vert="horz" wrap="square" lIns="0" tIns="12700" rIns="0" bIns="0" rtlCol="0">
            <a:spAutoFit/>
          </a:bodyPr>
          <a:lstStyle/>
          <a:p>
            <a:pPr marL="21590">
              <a:lnSpc>
                <a:spcPct val="100000"/>
              </a:lnSpc>
              <a:spcBef>
                <a:spcPts val="100"/>
              </a:spcBef>
            </a:pPr>
            <a:r>
              <a:rPr sz="1800" b="1" spc="-10" dirty="0">
                <a:solidFill>
                  <a:srgbClr val="FFFFFF"/>
                </a:solidFill>
                <a:latin typeface="Tahoma"/>
                <a:cs typeface="Tahoma"/>
              </a:rPr>
              <a:t>Topical</a:t>
            </a:r>
            <a:endParaRPr sz="1800">
              <a:latin typeface="Tahoma"/>
              <a:cs typeface="Tahoma"/>
            </a:endParaRPr>
          </a:p>
          <a:p>
            <a:pPr marL="21590" marR="5080" indent="-8890">
              <a:lnSpc>
                <a:spcPct val="172900"/>
              </a:lnSpc>
            </a:pPr>
            <a:r>
              <a:rPr sz="1800" b="1" spc="-10" dirty="0">
                <a:solidFill>
                  <a:srgbClr val="FFFFFF"/>
                </a:solidFill>
                <a:latin typeface="Tahoma"/>
                <a:cs typeface="Tahoma"/>
              </a:rPr>
              <a:t>Remarketing </a:t>
            </a:r>
            <a:r>
              <a:rPr sz="1800" b="1" spc="-40" dirty="0">
                <a:solidFill>
                  <a:srgbClr val="FFFFFF"/>
                </a:solidFill>
                <a:latin typeface="Tahoma"/>
                <a:cs typeface="Tahoma"/>
              </a:rPr>
              <a:t>Contextual </a:t>
            </a:r>
            <a:r>
              <a:rPr sz="1800" b="1" spc="-45" dirty="0">
                <a:solidFill>
                  <a:srgbClr val="FFFFFF"/>
                </a:solidFill>
                <a:latin typeface="Tahoma"/>
                <a:cs typeface="Tahoma"/>
              </a:rPr>
              <a:t>Keyword</a:t>
            </a:r>
            <a:endParaRPr sz="1800">
              <a:latin typeface="Tahoma"/>
              <a:cs typeface="Tahoma"/>
            </a:endParaRPr>
          </a:p>
        </p:txBody>
      </p:sp>
      <p:sp>
        <p:nvSpPr>
          <p:cNvPr id="27" name="object 27"/>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28" name="object 28"/>
          <p:cNvGrpSpPr/>
          <p:nvPr/>
        </p:nvGrpSpPr>
        <p:grpSpPr>
          <a:xfrm>
            <a:off x="0" y="0"/>
            <a:ext cx="1161415" cy="6858000"/>
            <a:chOff x="0" y="0"/>
            <a:chExt cx="1161415" cy="6858000"/>
          </a:xfrm>
        </p:grpSpPr>
        <p:sp>
          <p:nvSpPr>
            <p:cNvPr id="29" name="object 29"/>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a:p>
          </p:txBody>
        </p:sp>
        <p:sp>
          <p:nvSpPr>
            <p:cNvPr id="30" name="object 30"/>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31" name="object 31"/>
            <p:cNvPicPr/>
            <p:nvPr/>
          </p:nvPicPr>
          <p:blipFill>
            <a:blip r:embed="rId6" cstate="print"/>
            <a:stretch>
              <a:fillRect/>
            </a:stretch>
          </p:blipFill>
          <p:spPr>
            <a:xfrm>
              <a:off x="333145" y="1943561"/>
              <a:ext cx="507600" cy="316820"/>
            </a:xfrm>
            <a:prstGeom prst="rect">
              <a:avLst/>
            </a:prstGeom>
          </p:spPr>
        </p:pic>
        <p:sp>
          <p:nvSpPr>
            <p:cNvPr id="32" name="object 32"/>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33" name="object 33"/>
            <p:cNvPicPr/>
            <p:nvPr/>
          </p:nvPicPr>
          <p:blipFill>
            <a:blip r:embed="rId7" cstate="print"/>
            <a:stretch>
              <a:fillRect/>
            </a:stretch>
          </p:blipFill>
          <p:spPr>
            <a:xfrm>
              <a:off x="546223" y="983754"/>
              <a:ext cx="96685" cy="96739"/>
            </a:xfrm>
            <a:prstGeom prst="rect">
              <a:avLst/>
            </a:prstGeom>
          </p:spPr>
        </p:pic>
        <p:sp>
          <p:nvSpPr>
            <p:cNvPr id="34" name="object 34"/>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35" name="object 35"/>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6" name="object 36"/>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7" name="object 37"/>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38" name="object 38"/>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39" name="object 39"/>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40" name="object 40"/>
          <p:cNvGrpSpPr/>
          <p:nvPr/>
        </p:nvGrpSpPr>
        <p:grpSpPr>
          <a:xfrm>
            <a:off x="166115" y="6234684"/>
            <a:ext cx="2376170" cy="489584"/>
            <a:chOff x="166115" y="6234684"/>
            <a:chExt cx="2376170" cy="489584"/>
          </a:xfrm>
        </p:grpSpPr>
        <p:sp>
          <p:nvSpPr>
            <p:cNvPr id="41" name="object 41"/>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42" name="object 42"/>
            <p:cNvPicPr/>
            <p:nvPr/>
          </p:nvPicPr>
          <p:blipFill>
            <a:blip r:embed="rId8" cstate="print"/>
            <a:stretch>
              <a:fillRect/>
            </a:stretch>
          </p:blipFill>
          <p:spPr>
            <a:xfrm>
              <a:off x="1699260" y="6306312"/>
              <a:ext cx="114300" cy="211835"/>
            </a:xfrm>
            <a:prstGeom prst="rect">
              <a:avLst/>
            </a:prstGeom>
          </p:spPr>
        </p:pic>
        <p:sp>
          <p:nvSpPr>
            <p:cNvPr id="43" name="object 43"/>
            <p:cNvSpPr/>
            <p:nvPr/>
          </p:nvSpPr>
          <p:spPr>
            <a:xfrm>
              <a:off x="2185415" y="6234684"/>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44" name="object 44"/>
            <p:cNvPicPr/>
            <p:nvPr/>
          </p:nvPicPr>
          <p:blipFill>
            <a:blip r:embed="rId9" cstate="print"/>
            <a:stretch>
              <a:fillRect/>
            </a:stretch>
          </p:blipFill>
          <p:spPr>
            <a:xfrm>
              <a:off x="2321051" y="6310884"/>
              <a:ext cx="112775" cy="211836"/>
            </a:xfrm>
            <a:prstGeom prst="rect">
              <a:avLst/>
            </a:prstGeom>
          </p:spPr>
        </p:pic>
        <p:pic>
          <p:nvPicPr>
            <p:cNvPr id="45" name="object 45"/>
            <p:cNvPicPr/>
            <p:nvPr/>
          </p:nvPicPr>
          <p:blipFill>
            <a:blip r:embed="rId10" cstate="print"/>
            <a:stretch>
              <a:fillRect/>
            </a:stretch>
          </p:blipFill>
          <p:spPr>
            <a:xfrm>
              <a:off x="166115" y="6301740"/>
              <a:ext cx="848868" cy="422148"/>
            </a:xfrm>
            <a:prstGeom prst="rect">
              <a:avLst/>
            </a:prstGeom>
          </p:spPr>
        </p:pic>
      </p:grpSp>
      <p:sp>
        <p:nvSpPr>
          <p:cNvPr id="46" name="TextBox 45">
            <a:extLst>
              <a:ext uri="{FF2B5EF4-FFF2-40B4-BE49-F238E27FC236}">
                <a16:creationId xmlns:a16="http://schemas.microsoft.com/office/drawing/2014/main" id="{0723CB7F-9474-2AA6-9973-6FB2D3662120}"/>
              </a:ext>
            </a:extLst>
          </p:cNvPr>
          <p:cNvSpPr txBox="1"/>
          <p:nvPr/>
        </p:nvSpPr>
        <p:spPr>
          <a:xfrm>
            <a:off x="94488" y="94304"/>
            <a:ext cx="1213232"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Ads before or after videos on YouTube. You don’t pay unless the ad is viewed in entirety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86"/>
          </a:xfrm>
          <a:prstGeom prst="rect">
            <a:avLst/>
          </a:prstGeom>
        </p:spPr>
      </p:pic>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76678">
              <a:alpha val="59999"/>
            </a:srgbClr>
          </a:solidFill>
        </p:spPr>
        <p:txBody>
          <a:bodyPr wrap="square" lIns="0" tIns="0" rIns="0" bIns="0" rtlCol="0"/>
          <a:lstStyle/>
          <a:p>
            <a:endParaRPr/>
          </a:p>
        </p:txBody>
      </p:sp>
      <p:sp>
        <p:nvSpPr>
          <p:cNvPr id="4" name="object 4"/>
          <p:cNvSpPr/>
          <p:nvPr/>
        </p:nvSpPr>
        <p:spPr>
          <a:xfrm>
            <a:off x="11370564"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grpSp>
        <p:nvGrpSpPr>
          <p:cNvPr id="5" name="object 5"/>
          <p:cNvGrpSpPr/>
          <p:nvPr/>
        </p:nvGrpSpPr>
        <p:grpSpPr>
          <a:xfrm>
            <a:off x="1516380" y="2278379"/>
            <a:ext cx="10476230" cy="2974975"/>
            <a:chOff x="1516380" y="2278379"/>
            <a:chExt cx="10476230" cy="2974975"/>
          </a:xfrm>
        </p:grpSpPr>
        <p:sp>
          <p:nvSpPr>
            <p:cNvPr id="6" name="object 6"/>
            <p:cNvSpPr/>
            <p:nvPr/>
          </p:nvSpPr>
          <p:spPr>
            <a:xfrm>
              <a:off x="2095500" y="2278379"/>
              <a:ext cx="4948555" cy="1487805"/>
            </a:xfrm>
            <a:custGeom>
              <a:avLst/>
              <a:gdLst/>
              <a:ahLst/>
              <a:cxnLst/>
              <a:rect l="l" t="t" r="r" b="b"/>
              <a:pathLst>
                <a:path w="4948555" h="1487804">
                  <a:moveTo>
                    <a:pt x="4948428" y="0"/>
                  </a:moveTo>
                  <a:lnTo>
                    <a:pt x="0" y="0"/>
                  </a:lnTo>
                  <a:lnTo>
                    <a:pt x="0" y="1487424"/>
                  </a:lnTo>
                  <a:lnTo>
                    <a:pt x="4948428" y="1487424"/>
                  </a:lnTo>
                  <a:lnTo>
                    <a:pt x="4948428" y="0"/>
                  </a:lnTo>
                  <a:close/>
                </a:path>
              </a:pathLst>
            </a:custGeom>
            <a:solidFill>
              <a:srgbClr val="F1F1F1">
                <a:alpha val="85881"/>
              </a:srgbClr>
            </a:solidFill>
          </p:spPr>
          <p:txBody>
            <a:bodyPr wrap="square" lIns="0" tIns="0" rIns="0" bIns="0" rtlCol="0"/>
            <a:lstStyle/>
            <a:p>
              <a:endParaRPr/>
            </a:p>
          </p:txBody>
        </p:sp>
        <p:sp>
          <p:nvSpPr>
            <p:cNvPr id="7" name="object 7"/>
            <p:cNvSpPr/>
            <p:nvPr/>
          </p:nvSpPr>
          <p:spPr>
            <a:xfrm>
              <a:off x="6464808" y="3765803"/>
              <a:ext cx="4948555" cy="1487805"/>
            </a:xfrm>
            <a:custGeom>
              <a:avLst/>
              <a:gdLst/>
              <a:ahLst/>
              <a:cxnLst/>
              <a:rect l="l" t="t" r="r" b="b"/>
              <a:pathLst>
                <a:path w="4948555" h="1487804">
                  <a:moveTo>
                    <a:pt x="4948428" y="0"/>
                  </a:moveTo>
                  <a:lnTo>
                    <a:pt x="0" y="0"/>
                  </a:lnTo>
                  <a:lnTo>
                    <a:pt x="0" y="1487424"/>
                  </a:lnTo>
                  <a:lnTo>
                    <a:pt x="4948428" y="1487424"/>
                  </a:lnTo>
                  <a:lnTo>
                    <a:pt x="4948428" y="0"/>
                  </a:lnTo>
                  <a:close/>
                </a:path>
              </a:pathLst>
            </a:custGeom>
            <a:solidFill>
              <a:srgbClr val="F1F1F1">
                <a:alpha val="50195"/>
              </a:srgbClr>
            </a:solidFill>
          </p:spPr>
          <p:txBody>
            <a:bodyPr wrap="square" lIns="0" tIns="0" rIns="0" bIns="0" rtlCol="0"/>
            <a:lstStyle/>
            <a:p>
              <a:endParaRPr/>
            </a:p>
          </p:txBody>
        </p:sp>
        <p:sp>
          <p:nvSpPr>
            <p:cNvPr id="8" name="object 8"/>
            <p:cNvSpPr/>
            <p:nvPr/>
          </p:nvSpPr>
          <p:spPr>
            <a:xfrm>
              <a:off x="7043927" y="2278379"/>
              <a:ext cx="4948555" cy="1487805"/>
            </a:xfrm>
            <a:custGeom>
              <a:avLst/>
              <a:gdLst/>
              <a:ahLst/>
              <a:cxnLst/>
              <a:rect l="l" t="t" r="r" b="b"/>
              <a:pathLst>
                <a:path w="4948555" h="1487804">
                  <a:moveTo>
                    <a:pt x="4948428" y="0"/>
                  </a:moveTo>
                  <a:lnTo>
                    <a:pt x="0" y="0"/>
                  </a:lnTo>
                  <a:lnTo>
                    <a:pt x="0" y="1487424"/>
                  </a:lnTo>
                  <a:lnTo>
                    <a:pt x="4948428" y="1487424"/>
                  </a:lnTo>
                  <a:lnTo>
                    <a:pt x="4948428" y="0"/>
                  </a:lnTo>
                  <a:close/>
                </a:path>
              </a:pathLst>
            </a:custGeom>
            <a:solidFill>
              <a:srgbClr val="F6F5F5"/>
            </a:solidFill>
          </p:spPr>
          <p:txBody>
            <a:bodyPr wrap="square" lIns="0" tIns="0" rIns="0" bIns="0" rtlCol="0"/>
            <a:lstStyle/>
            <a:p>
              <a:endParaRPr/>
            </a:p>
          </p:txBody>
        </p:sp>
        <p:sp>
          <p:nvSpPr>
            <p:cNvPr id="9" name="object 9"/>
            <p:cNvSpPr/>
            <p:nvPr/>
          </p:nvSpPr>
          <p:spPr>
            <a:xfrm>
              <a:off x="1516380" y="3765803"/>
              <a:ext cx="4948555" cy="1487805"/>
            </a:xfrm>
            <a:custGeom>
              <a:avLst/>
              <a:gdLst/>
              <a:ahLst/>
              <a:cxnLst/>
              <a:rect l="l" t="t" r="r" b="b"/>
              <a:pathLst>
                <a:path w="4948555" h="1487804">
                  <a:moveTo>
                    <a:pt x="4948428" y="0"/>
                  </a:moveTo>
                  <a:lnTo>
                    <a:pt x="0" y="0"/>
                  </a:lnTo>
                  <a:lnTo>
                    <a:pt x="0" y="1487424"/>
                  </a:lnTo>
                  <a:lnTo>
                    <a:pt x="4948428" y="1487424"/>
                  </a:lnTo>
                  <a:lnTo>
                    <a:pt x="4948428" y="0"/>
                  </a:lnTo>
                  <a:close/>
                </a:path>
              </a:pathLst>
            </a:custGeom>
            <a:solidFill>
              <a:srgbClr val="585858"/>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44980" rIns="0" bIns="0" rtlCol="0">
            <a:spAutoFit/>
          </a:bodyPr>
          <a:lstStyle/>
          <a:p>
            <a:pPr marL="589915">
              <a:lnSpc>
                <a:spcPct val="100000"/>
              </a:lnSpc>
              <a:spcBef>
                <a:spcPts val="100"/>
              </a:spcBef>
            </a:pPr>
            <a:r>
              <a:rPr sz="6000" b="1" spc="-110" dirty="0">
                <a:solidFill>
                  <a:srgbClr val="FFFFFF"/>
                </a:solidFill>
                <a:latin typeface="Arial"/>
                <a:cs typeface="Arial"/>
              </a:rPr>
              <a:t>Meeting</a:t>
            </a:r>
            <a:r>
              <a:rPr sz="6000" b="1" spc="-280" dirty="0">
                <a:solidFill>
                  <a:srgbClr val="FFFFFF"/>
                </a:solidFill>
                <a:latin typeface="Arial"/>
                <a:cs typeface="Arial"/>
              </a:rPr>
              <a:t> </a:t>
            </a:r>
            <a:r>
              <a:rPr sz="6000" b="1" spc="-300" dirty="0">
                <a:solidFill>
                  <a:srgbClr val="FFFFFF"/>
                </a:solidFill>
                <a:latin typeface="Arial"/>
                <a:cs typeface="Arial"/>
              </a:rPr>
              <a:t>Recap</a:t>
            </a:r>
            <a:endParaRPr sz="6000">
              <a:latin typeface="Arial"/>
              <a:cs typeface="Arial"/>
            </a:endParaRPr>
          </a:p>
        </p:txBody>
      </p:sp>
      <p:sp>
        <p:nvSpPr>
          <p:cNvPr id="11" name="object 11"/>
          <p:cNvSpPr txBox="1"/>
          <p:nvPr/>
        </p:nvSpPr>
        <p:spPr>
          <a:xfrm>
            <a:off x="6304555" y="2711323"/>
            <a:ext cx="711200" cy="653415"/>
          </a:xfrm>
          <a:prstGeom prst="rect">
            <a:avLst/>
          </a:prstGeom>
        </p:spPr>
        <p:txBody>
          <a:bodyPr vert="vert" wrap="square" lIns="0" tIns="16510" rIns="0" bIns="0" rtlCol="0">
            <a:spAutoFit/>
          </a:bodyPr>
          <a:lstStyle/>
          <a:p>
            <a:pPr marL="12700">
              <a:lnSpc>
                <a:spcPct val="100000"/>
              </a:lnSpc>
              <a:spcBef>
                <a:spcPts val="130"/>
              </a:spcBef>
            </a:pPr>
            <a:r>
              <a:rPr sz="4400" b="1" spc="-360" dirty="0">
                <a:solidFill>
                  <a:srgbClr val="A6A6A6"/>
                </a:solidFill>
                <a:latin typeface="Tahoma"/>
                <a:cs typeface="Tahoma"/>
              </a:rPr>
              <a:t>01</a:t>
            </a:r>
            <a:endParaRPr sz="4400">
              <a:latin typeface="Tahoma"/>
              <a:cs typeface="Tahoma"/>
            </a:endParaRPr>
          </a:p>
        </p:txBody>
      </p:sp>
      <p:sp>
        <p:nvSpPr>
          <p:cNvPr id="12" name="object 12"/>
          <p:cNvSpPr txBox="1"/>
          <p:nvPr/>
        </p:nvSpPr>
        <p:spPr>
          <a:xfrm>
            <a:off x="11233105" y="2727451"/>
            <a:ext cx="711835" cy="653415"/>
          </a:xfrm>
          <a:prstGeom prst="rect">
            <a:avLst/>
          </a:prstGeom>
        </p:spPr>
        <p:txBody>
          <a:bodyPr vert="vert" wrap="square" lIns="0" tIns="16510" rIns="0" bIns="0" rtlCol="0">
            <a:spAutoFit/>
          </a:bodyPr>
          <a:lstStyle/>
          <a:p>
            <a:pPr marL="12700">
              <a:lnSpc>
                <a:spcPct val="100000"/>
              </a:lnSpc>
              <a:spcBef>
                <a:spcPts val="130"/>
              </a:spcBef>
            </a:pPr>
            <a:r>
              <a:rPr sz="4400" b="1" spc="-365" dirty="0">
                <a:solidFill>
                  <a:srgbClr val="817474"/>
                </a:solidFill>
                <a:latin typeface="Tahoma"/>
                <a:cs typeface="Tahoma"/>
              </a:rPr>
              <a:t>02</a:t>
            </a:r>
            <a:endParaRPr sz="4400">
              <a:latin typeface="Tahoma"/>
              <a:cs typeface="Tahoma"/>
            </a:endParaRPr>
          </a:p>
        </p:txBody>
      </p:sp>
      <p:sp>
        <p:nvSpPr>
          <p:cNvPr id="13" name="object 13"/>
          <p:cNvSpPr txBox="1"/>
          <p:nvPr/>
        </p:nvSpPr>
        <p:spPr>
          <a:xfrm>
            <a:off x="1582952" y="4200525"/>
            <a:ext cx="711200" cy="653415"/>
          </a:xfrm>
          <a:prstGeom prst="rect">
            <a:avLst/>
          </a:prstGeom>
        </p:spPr>
        <p:txBody>
          <a:bodyPr vert="vert270" wrap="square" lIns="0" tIns="16510" rIns="0" bIns="0" rtlCol="0">
            <a:spAutoFit/>
          </a:bodyPr>
          <a:lstStyle/>
          <a:p>
            <a:pPr marL="12700">
              <a:lnSpc>
                <a:spcPct val="100000"/>
              </a:lnSpc>
              <a:spcBef>
                <a:spcPts val="130"/>
              </a:spcBef>
            </a:pPr>
            <a:r>
              <a:rPr sz="4400" b="1" spc="-360" dirty="0">
                <a:solidFill>
                  <a:srgbClr val="A6A6A6"/>
                </a:solidFill>
                <a:latin typeface="Tahoma"/>
                <a:cs typeface="Tahoma"/>
              </a:rPr>
              <a:t>03</a:t>
            </a:r>
            <a:endParaRPr sz="4400">
              <a:latin typeface="Tahoma"/>
              <a:cs typeface="Tahoma"/>
            </a:endParaRPr>
          </a:p>
        </p:txBody>
      </p:sp>
      <p:sp>
        <p:nvSpPr>
          <p:cNvPr id="14" name="object 14"/>
          <p:cNvSpPr txBox="1"/>
          <p:nvPr/>
        </p:nvSpPr>
        <p:spPr>
          <a:xfrm>
            <a:off x="6531761" y="4205096"/>
            <a:ext cx="711200" cy="653415"/>
          </a:xfrm>
          <a:prstGeom prst="rect">
            <a:avLst/>
          </a:prstGeom>
        </p:spPr>
        <p:txBody>
          <a:bodyPr vert="vert270" wrap="square" lIns="0" tIns="16510" rIns="0" bIns="0" rtlCol="0">
            <a:spAutoFit/>
          </a:bodyPr>
          <a:lstStyle/>
          <a:p>
            <a:pPr marL="12700">
              <a:lnSpc>
                <a:spcPct val="100000"/>
              </a:lnSpc>
              <a:spcBef>
                <a:spcPts val="130"/>
              </a:spcBef>
            </a:pPr>
            <a:r>
              <a:rPr sz="4400" b="1" spc="-360" dirty="0">
                <a:solidFill>
                  <a:srgbClr val="FFFFFF"/>
                </a:solidFill>
                <a:latin typeface="Tahoma"/>
                <a:cs typeface="Tahoma"/>
              </a:rPr>
              <a:t>04</a:t>
            </a:r>
            <a:endParaRPr sz="4400">
              <a:latin typeface="Tahoma"/>
              <a:cs typeface="Tahoma"/>
            </a:endParaRPr>
          </a:p>
        </p:txBody>
      </p:sp>
      <p:sp>
        <p:nvSpPr>
          <p:cNvPr id="15" name="object 15"/>
          <p:cNvSpPr txBox="1"/>
          <p:nvPr/>
        </p:nvSpPr>
        <p:spPr>
          <a:xfrm>
            <a:off x="2419604" y="2446781"/>
            <a:ext cx="3721100" cy="1122680"/>
          </a:xfrm>
          <a:prstGeom prst="rect">
            <a:avLst/>
          </a:prstGeom>
        </p:spPr>
        <p:txBody>
          <a:bodyPr vert="horz" wrap="square" lIns="0" tIns="12700" rIns="0" bIns="0" rtlCol="0">
            <a:spAutoFit/>
          </a:bodyPr>
          <a:lstStyle/>
          <a:p>
            <a:pPr marL="12700" marR="5080" indent="149225" algn="r">
              <a:lnSpc>
                <a:spcPct val="150000"/>
              </a:lnSpc>
              <a:spcBef>
                <a:spcPts val="100"/>
              </a:spcBef>
            </a:pPr>
            <a:r>
              <a:rPr sz="1200" spc="-80" dirty="0">
                <a:solidFill>
                  <a:srgbClr val="252525"/>
                </a:solidFill>
                <a:latin typeface="Verdana"/>
                <a:cs typeface="Verdana"/>
              </a:rPr>
              <a:t>Brazos</a:t>
            </a:r>
            <a:r>
              <a:rPr sz="1200" spc="-35" dirty="0">
                <a:solidFill>
                  <a:srgbClr val="252525"/>
                </a:solidFill>
                <a:latin typeface="Verdana"/>
                <a:cs typeface="Verdana"/>
              </a:rPr>
              <a:t> </a:t>
            </a:r>
            <a:r>
              <a:rPr sz="1200" spc="-20" dirty="0">
                <a:solidFill>
                  <a:srgbClr val="252525"/>
                </a:solidFill>
                <a:latin typeface="Verdana"/>
                <a:cs typeface="Verdana"/>
              </a:rPr>
              <a:t>Valley</a:t>
            </a:r>
            <a:r>
              <a:rPr sz="1200" spc="-105" dirty="0">
                <a:solidFill>
                  <a:srgbClr val="252525"/>
                </a:solidFill>
                <a:latin typeface="Verdana"/>
                <a:cs typeface="Verdana"/>
              </a:rPr>
              <a:t> </a:t>
            </a:r>
            <a:r>
              <a:rPr sz="1200" spc="-10" dirty="0">
                <a:solidFill>
                  <a:srgbClr val="252525"/>
                </a:solidFill>
                <a:latin typeface="Verdana"/>
                <a:cs typeface="Verdana"/>
              </a:rPr>
              <a:t>Groundwater </a:t>
            </a:r>
            <a:r>
              <a:rPr sz="1200" spc="-25" dirty="0">
                <a:solidFill>
                  <a:srgbClr val="252525"/>
                </a:solidFill>
                <a:latin typeface="Verdana"/>
                <a:cs typeface="Verdana"/>
              </a:rPr>
              <a:t>Conservation</a:t>
            </a:r>
            <a:r>
              <a:rPr sz="1200" spc="5" dirty="0">
                <a:solidFill>
                  <a:srgbClr val="252525"/>
                </a:solidFill>
                <a:latin typeface="Verdana"/>
                <a:cs typeface="Verdana"/>
              </a:rPr>
              <a:t> </a:t>
            </a:r>
            <a:r>
              <a:rPr sz="1200" spc="-55" dirty="0">
                <a:solidFill>
                  <a:srgbClr val="252525"/>
                </a:solidFill>
                <a:latin typeface="Verdana"/>
                <a:cs typeface="Verdana"/>
              </a:rPr>
              <a:t>District </a:t>
            </a:r>
            <a:r>
              <a:rPr sz="1200" spc="-45" dirty="0">
                <a:solidFill>
                  <a:srgbClr val="252525"/>
                </a:solidFill>
                <a:latin typeface="Verdana"/>
                <a:cs typeface="Verdana"/>
              </a:rPr>
              <a:t>has</a:t>
            </a:r>
            <a:r>
              <a:rPr sz="1200" spc="-75" dirty="0">
                <a:solidFill>
                  <a:srgbClr val="252525"/>
                </a:solidFill>
                <a:latin typeface="Verdana"/>
                <a:cs typeface="Verdana"/>
              </a:rPr>
              <a:t> </a:t>
            </a:r>
            <a:r>
              <a:rPr sz="1200" spc="-10" dirty="0">
                <a:solidFill>
                  <a:srgbClr val="252525"/>
                </a:solidFill>
                <a:latin typeface="Verdana"/>
                <a:cs typeface="Verdana"/>
              </a:rPr>
              <a:t>partnered</a:t>
            </a:r>
            <a:r>
              <a:rPr sz="1200" spc="-100" dirty="0">
                <a:solidFill>
                  <a:srgbClr val="252525"/>
                </a:solidFill>
                <a:latin typeface="Verdana"/>
                <a:cs typeface="Verdana"/>
              </a:rPr>
              <a:t> </a:t>
            </a:r>
            <a:r>
              <a:rPr sz="1200" spc="-60" dirty="0">
                <a:solidFill>
                  <a:srgbClr val="252525"/>
                </a:solidFill>
                <a:latin typeface="Verdana"/>
                <a:cs typeface="Verdana"/>
              </a:rPr>
              <a:t>with</a:t>
            </a:r>
            <a:r>
              <a:rPr sz="1200" spc="-65" dirty="0">
                <a:solidFill>
                  <a:srgbClr val="252525"/>
                </a:solidFill>
                <a:latin typeface="Verdana"/>
                <a:cs typeface="Verdana"/>
              </a:rPr>
              <a:t> </a:t>
            </a:r>
            <a:r>
              <a:rPr sz="1200" spc="-20" dirty="0">
                <a:solidFill>
                  <a:srgbClr val="252525"/>
                </a:solidFill>
                <a:latin typeface="Verdana"/>
                <a:cs typeface="Verdana"/>
              </a:rPr>
              <a:t>the</a:t>
            </a:r>
            <a:r>
              <a:rPr sz="1200" spc="-75" dirty="0">
                <a:solidFill>
                  <a:srgbClr val="252525"/>
                </a:solidFill>
                <a:latin typeface="Verdana"/>
                <a:cs typeface="Verdana"/>
              </a:rPr>
              <a:t> </a:t>
            </a:r>
            <a:r>
              <a:rPr sz="1200" spc="-80" dirty="0">
                <a:solidFill>
                  <a:srgbClr val="252525"/>
                </a:solidFill>
                <a:latin typeface="Verdana"/>
                <a:cs typeface="Verdana"/>
              </a:rPr>
              <a:t>Texas</a:t>
            </a:r>
            <a:r>
              <a:rPr sz="1200" spc="-75" dirty="0">
                <a:solidFill>
                  <a:srgbClr val="252525"/>
                </a:solidFill>
                <a:latin typeface="Verdana"/>
                <a:cs typeface="Verdana"/>
              </a:rPr>
              <a:t> </a:t>
            </a:r>
            <a:r>
              <a:rPr sz="1200" spc="-25" dirty="0">
                <a:solidFill>
                  <a:srgbClr val="252525"/>
                </a:solidFill>
                <a:latin typeface="Verdana"/>
                <a:cs typeface="Verdana"/>
              </a:rPr>
              <a:t>Water</a:t>
            </a:r>
            <a:r>
              <a:rPr sz="1200" spc="-45" dirty="0">
                <a:solidFill>
                  <a:srgbClr val="252525"/>
                </a:solidFill>
                <a:latin typeface="Verdana"/>
                <a:cs typeface="Verdana"/>
              </a:rPr>
              <a:t> </a:t>
            </a:r>
            <a:r>
              <a:rPr sz="1200" spc="-10" dirty="0">
                <a:solidFill>
                  <a:srgbClr val="252525"/>
                </a:solidFill>
                <a:latin typeface="Verdana"/>
                <a:cs typeface="Verdana"/>
              </a:rPr>
              <a:t>Foundation</a:t>
            </a:r>
            <a:r>
              <a:rPr sz="1200" spc="-40" dirty="0">
                <a:solidFill>
                  <a:srgbClr val="252525"/>
                </a:solidFill>
                <a:latin typeface="Verdana"/>
                <a:cs typeface="Verdana"/>
              </a:rPr>
              <a:t> </a:t>
            </a:r>
            <a:r>
              <a:rPr sz="1200" spc="-25" dirty="0">
                <a:solidFill>
                  <a:srgbClr val="252525"/>
                </a:solidFill>
                <a:latin typeface="Verdana"/>
                <a:cs typeface="Verdana"/>
              </a:rPr>
              <a:t>to </a:t>
            </a:r>
            <a:r>
              <a:rPr sz="1200" spc="-10" dirty="0">
                <a:solidFill>
                  <a:srgbClr val="252525"/>
                </a:solidFill>
                <a:latin typeface="Verdana"/>
                <a:cs typeface="Verdana"/>
              </a:rPr>
              <a:t>spread</a:t>
            </a:r>
            <a:r>
              <a:rPr sz="1200" spc="-65" dirty="0">
                <a:solidFill>
                  <a:srgbClr val="252525"/>
                </a:solidFill>
                <a:latin typeface="Verdana"/>
                <a:cs typeface="Verdana"/>
              </a:rPr>
              <a:t> </a:t>
            </a:r>
            <a:r>
              <a:rPr sz="1200" spc="-20" dirty="0">
                <a:solidFill>
                  <a:srgbClr val="252525"/>
                </a:solidFill>
                <a:latin typeface="Verdana"/>
                <a:cs typeface="Verdana"/>
              </a:rPr>
              <a:t>the</a:t>
            </a:r>
            <a:r>
              <a:rPr sz="1200" spc="-45" dirty="0">
                <a:solidFill>
                  <a:srgbClr val="252525"/>
                </a:solidFill>
                <a:latin typeface="Verdana"/>
                <a:cs typeface="Verdana"/>
              </a:rPr>
              <a:t> </a:t>
            </a:r>
            <a:r>
              <a:rPr sz="1200" spc="-10" dirty="0">
                <a:solidFill>
                  <a:srgbClr val="252525"/>
                </a:solidFill>
                <a:latin typeface="Verdana"/>
                <a:cs typeface="Verdana"/>
              </a:rPr>
              <a:t>value</a:t>
            </a:r>
            <a:r>
              <a:rPr sz="1200" spc="-90" dirty="0">
                <a:solidFill>
                  <a:srgbClr val="252525"/>
                </a:solidFill>
                <a:latin typeface="Verdana"/>
                <a:cs typeface="Verdana"/>
              </a:rPr>
              <a:t> </a:t>
            </a:r>
            <a:r>
              <a:rPr sz="1200" dirty="0">
                <a:solidFill>
                  <a:srgbClr val="252525"/>
                </a:solidFill>
                <a:latin typeface="Verdana"/>
                <a:cs typeface="Verdana"/>
              </a:rPr>
              <a:t>of</a:t>
            </a:r>
            <a:r>
              <a:rPr sz="1200" spc="-55" dirty="0">
                <a:solidFill>
                  <a:srgbClr val="252525"/>
                </a:solidFill>
                <a:latin typeface="Verdana"/>
                <a:cs typeface="Verdana"/>
              </a:rPr>
              <a:t> </a:t>
            </a:r>
            <a:r>
              <a:rPr sz="1200" spc="-75" dirty="0">
                <a:solidFill>
                  <a:srgbClr val="252525"/>
                </a:solidFill>
                <a:latin typeface="Verdana"/>
                <a:cs typeface="Verdana"/>
              </a:rPr>
              <a:t>Texans</a:t>
            </a:r>
            <a:r>
              <a:rPr sz="1200" spc="-55" dirty="0">
                <a:solidFill>
                  <a:srgbClr val="252525"/>
                </a:solidFill>
                <a:latin typeface="Verdana"/>
                <a:cs typeface="Verdana"/>
              </a:rPr>
              <a:t> </a:t>
            </a:r>
            <a:r>
              <a:rPr sz="1200" spc="-30" dirty="0">
                <a:solidFill>
                  <a:srgbClr val="252525"/>
                </a:solidFill>
                <a:latin typeface="Verdana"/>
                <a:cs typeface="Verdana"/>
              </a:rPr>
              <a:t>conserving</a:t>
            </a:r>
            <a:r>
              <a:rPr sz="1200" spc="-60" dirty="0">
                <a:solidFill>
                  <a:srgbClr val="252525"/>
                </a:solidFill>
                <a:latin typeface="Verdana"/>
                <a:cs typeface="Verdana"/>
              </a:rPr>
              <a:t> </a:t>
            </a:r>
            <a:r>
              <a:rPr sz="1200" spc="-10" dirty="0">
                <a:solidFill>
                  <a:srgbClr val="252525"/>
                </a:solidFill>
                <a:latin typeface="Verdana"/>
                <a:cs typeface="Verdana"/>
              </a:rPr>
              <a:t>water</a:t>
            </a:r>
            <a:endParaRPr sz="1200">
              <a:latin typeface="Verdana"/>
              <a:cs typeface="Verdana"/>
            </a:endParaRPr>
          </a:p>
          <a:p>
            <a:pPr marR="5715" algn="r">
              <a:lnSpc>
                <a:spcPct val="100000"/>
              </a:lnSpc>
              <a:spcBef>
                <a:spcPts val="720"/>
              </a:spcBef>
            </a:pPr>
            <a:r>
              <a:rPr sz="1200" spc="-55" dirty="0">
                <a:solidFill>
                  <a:srgbClr val="252525"/>
                </a:solidFill>
                <a:latin typeface="Verdana"/>
                <a:cs typeface="Verdana"/>
              </a:rPr>
              <a:t>for</a:t>
            </a:r>
            <a:r>
              <a:rPr sz="1200" spc="-80" dirty="0">
                <a:solidFill>
                  <a:srgbClr val="252525"/>
                </a:solidFill>
                <a:latin typeface="Verdana"/>
                <a:cs typeface="Verdana"/>
              </a:rPr>
              <a:t> </a:t>
            </a:r>
            <a:r>
              <a:rPr sz="1200" spc="-25" dirty="0">
                <a:solidFill>
                  <a:srgbClr val="252525"/>
                </a:solidFill>
                <a:latin typeface="Verdana"/>
                <a:cs typeface="Verdana"/>
              </a:rPr>
              <a:t>generations</a:t>
            </a:r>
            <a:r>
              <a:rPr sz="1200" spc="-50" dirty="0">
                <a:solidFill>
                  <a:srgbClr val="252525"/>
                </a:solidFill>
                <a:latin typeface="Verdana"/>
                <a:cs typeface="Verdana"/>
              </a:rPr>
              <a:t> </a:t>
            </a:r>
            <a:r>
              <a:rPr sz="1200" dirty="0">
                <a:solidFill>
                  <a:srgbClr val="252525"/>
                </a:solidFill>
                <a:latin typeface="Verdana"/>
                <a:cs typeface="Verdana"/>
              </a:rPr>
              <a:t>to</a:t>
            </a:r>
            <a:r>
              <a:rPr sz="1200" spc="-50" dirty="0">
                <a:solidFill>
                  <a:srgbClr val="252525"/>
                </a:solidFill>
                <a:latin typeface="Verdana"/>
                <a:cs typeface="Verdana"/>
              </a:rPr>
              <a:t> </a:t>
            </a:r>
            <a:r>
              <a:rPr sz="1200" spc="-20" dirty="0">
                <a:solidFill>
                  <a:srgbClr val="252525"/>
                </a:solidFill>
                <a:latin typeface="Verdana"/>
                <a:cs typeface="Verdana"/>
              </a:rPr>
              <a:t>come.</a:t>
            </a:r>
            <a:endParaRPr sz="1200">
              <a:latin typeface="Verdana"/>
              <a:cs typeface="Verdana"/>
            </a:endParaRPr>
          </a:p>
        </p:txBody>
      </p:sp>
      <p:sp>
        <p:nvSpPr>
          <p:cNvPr id="16" name="object 16"/>
          <p:cNvSpPr txBox="1"/>
          <p:nvPr/>
        </p:nvSpPr>
        <p:spPr>
          <a:xfrm>
            <a:off x="7505445" y="2604642"/>
            <a:ext cx="3627754" cy="848360"/>
          </a:xfrm>
          <a:prstGeom prst="rect">
            <a:avLst/>
          </a:prstGeom>
        </p:spPr>
        <p:txBody>
          <a:bodyPr vert="horz" wrap="square" lIns="0" tIns="12700" rIns="0" bIns="0" rtlCol="0">
            <a:spAutoFit/>
          </a:bodyPr>
          <a:lstStyle/>
          <a:p>
            <a:pPr marL="12700" marR="5080" indent="316865" algn="just">
              <a:lnSpc>
                <a:spcPct val="150000"/>
              </a:lnSpc>
              <a:spcBef>
                <a:spcPts val="100"/>
              </a:spcBef>
            </a:pPr>
            <a:r>
              <a:rPr sz="1200" spc="-95" dirty="0">
                <a:solidFill>
                  <a:srgbClr val="33312D"/>
                </a:solidFill>
                <a:latin typeface="Verdana"/>
                <a:cs typeface="Verdana"/>
              </a:rPr>
              <a:t>The</a:t>
            </a:r>
            <a:r>
              <a:rPr sz="1200" spc="-15" dirty="0">
                <a:solidFill>
                  <a:srgbClr val="33312D"/>
                </a:solidFill>
                <a:latin typeface="Verdana"/>
                <a:cs typeface="Verdana"/>
              </a:rPr>
              <a:t> </a:t>
            </a:r>
            <a:r>
              <a:rPr sz="1200" spc="-95" dirty="0">
                <a:solidFill>
                  <a:srgbClr val="33312D"/>
                </a:solidFill>
                <a:latin typeface="Verdana"/>
                <a:cs typeface="Verdana"/>
              </a:rPr>
              <a:t>Texas</a:t>
            </a:r>
            <a:r>
              <a:rPr sz="1200" spc="-10" dirty="0">
                <a:solidFill>
                  <a:srgbClr val="33312D"/>
                </a:solidFill>
                <a:latin typeface="Verdana"/>
                <a:cs typeface="Verdana"/>
              </a:rPr>
              <a:t> </a:t>
            </a:r>
            <a:r>
              <a:rPr sz="1200" spc="-25" dirty="0">
                <a:solidFill>
                  <a:srgbClr val="33312D"/>
                </a:solidFill>
                <a:latin typeface="Verdana"/>
                <a:cs typeface="Verdana"/>
              </a:rPr>
              <a:t>Water</a:t>
            </a:r>
            <a:r>
              <a:rPr sz="1200" spc="-20" dirty="0">
                <a:solidFill>
                  <a:srgbClr val="33312D"/>
                </a:solidFill>
                <a:latin typeface="Verdana"/>
                <a:cs typeface="Verdana"/>
              </a:rPr>
              <a:t> </a:t>
            </a:r>
            <a:r>
              <a:rPr sz="1200" spc="-10" dirty="0">
                <a:solidFill>
                  <a:srgbClr val="33312D"/>
                </a:solidFill>
                <a:latin typeface="Verdana"/>
                <a:cs typeface="Verdana"/>
              </a:rPr>
              <a:t>Foundation</a:t>
            </a:r>
            <a:r>
              <a:rPr sz="1200" spc="20" dirty="0">
                <a:solidFill>
                  <a:srgbClr val="33312D"/>
                </a:solidFill>
                <a:latin typeface="Verdana"/>
                <a:cs typeface="Verdana"/>
              </a:rPr>
              <a:t> </a:t>
            </a:r>
            <a:r>
              <a:rPr sz="1200" spc="-45" dirty="0">
                <a:solidFill>
                  <a:srgbClr val="33312D"/>
                </a:solidFill>
                <a:latin typeface="Verdana"/>
                <a:cs typeface="Verdana"/>
              </a:rPr>
              <a:t>has</a:t>
            </a:r>
            <a:r>
              <a:rPr sz="1200" spc="-25" dirty="0">
                <a:solidFill>
                  <a:srgbClr val="33312D"/>
                </a:solidFill>
                <a:latin typeface="Verdana"/>
                <a:cs typeface="Verdana"/>
              </a:rPr>
              <a:t> </a:t>
            </a:r>
            <a:r>
              <a:rPr sz="1200" dirty="0">
                <a:solidFill>
                  <a:srgbClr val="33312D"/>
                </a:solidFill>
                <a:latin typeface="Verdana"/>
                <a:cs typeface="Verdana"/>
              </a:rPr>
              <a:t>launched</a:t>
            </a:r>
            <a:r>
              <a:rPr sz="1200" spc="-70" dirty="0">
                <a:solidFill>
                  <a:srgbClr val="33312D"/>
                </a:solidFill>
                <a:latin typeface="Verdana"/>
                <a:cs typeface="Verdana"/>
              </a:rPr>
              <a:t> </a:t>
            </a:r>
            <a:r>
              <a:rPr sz="1200" spc="40" dirty="0">
                <a:solidFill>
                  <a:srgbClr val="33312D"/>
                </a:solidFill>
                <a:latin typeface="Verdana"/>
                <a:cs typeface="Verdana"/>
              </a:rPr>
              <a:t>a </a:t>
            </a:r>
            <a:r>
              <a:rPr sz="1200" spc="-20" dirty="0">
                <a:solidFill>
                  <a:srgbClr val="33312D"/>
                </a:solidFill>
                <a:latin typeface="Verdana"/>
                <a:cs typeface="Verdana"/>
              </a:rPr>
              <a:t>statewide</a:t>
            </a:r>
            <a:r>
              <a:rPr sz="1200" spc="75" dirty="0">
                <a:solidFill>
                  <a:srgbClr val="33312D"/>
                </a:solidFill>
                <a:latin typeface="Verdana"/>
                <a:cs typeface="Verdana"/>
              </a:rPr>
              <a:t> </a:t>
            </a:r>
            <a:r>
              <a:rPr sz="1200" dirty="0">
                <a:solidFill>
                  <a:srgbClr val="33312D"/>
                </a:solidFill>
                <a:latin typeface="Verdana"/>
                <a:cs typeface="Verdana"/>
              </a:rPr>
              <a:t>campaign</a:t>
            </a:r>
            <a:r>
              <a:rPr sz="1200" spc="45" dirty="0">
                <a:solidFill>
                  <a:srgbClr val="33312D"/>
                </a:solidFill>
                <a:latin typeface="Verdana"/>
                <a:cs typeface="Verdana"/>
              </a:rPr>
              <a:t> </a:t>
            </a:r>
            <a:r>
              <a:rPr sz="1200" dirty="0">
                <a:solidFill>
                  <a:srgbClr val="33312D"/>
                </a:solidFill>
                <a:latin typeface="Verdana"/>
                <a:cs typeface="Verdana"/>
              </a:rPr>
              <a:t>called</a:t>
            </a:r>
            <a:r>
              <a:rPr sz="1200" spc="-10" dirty="0">
                <a:solidFill>
                  <a:srgbClr val="33312D"/>
                </a:solidFill>
                <a:latin typeface="Verdana"/>
                <a:cs typeface="Verdana"/>
              </a:rPr>
              <a:t> </a:t>
            </a:r>
            <a:r>
              <a:rPr sz="1200" spc="-95" dirty="0">
                <a:solidFill>
                  <a:srgbClr val="33312D"/>
                </a:solidFill>
                <a:latin typeface="Verdana"/>
                <a:cs typeface="Verdana"/>
              </a:rPr>
              <a:t>Texas</a:t>
            </a:r>
            <a:r>
              <a:rPr sz="1200" spc="50" dirty="0">
                <a:solidFill>
                  <a:srgbClr val="33312D"/>
                </a:solidFill>
                <a:latin typeface="Verdana"/>
                <a:cs typeface="Verdana"/>
              </a:rPr>
              <a:t> </a:t>
            </a:r>
            <a:r>
              <a:rPr sz="1200" spc="-125" dirty="0">
                <a:solidFill>
                  <a:srgbClr val="33312D"/>
                </a:solidFill>
                <a:latin typeface="Verdana"/>
                <a:cs typeface="Verdana"/>
              </a:rPr>
              <a:t>Runs</a:t>
            </a:r>
            <a:r>
              <a:rPr sz="1200" spc="25" dirty="0">
                <a:solidFill>
                  <a:srgbClr val="33312D"/>
                </a:solidFill>
                <a:latin typeface="Verdana"/>
                <a:cs typeface="Verdana"/>
              </a:rPr>
              <a:t> </a:t>
            </a:r>
            <a:r>
              <a:rPr sz="1200" dirty="0">
                <a:solidFill>
                  <a:srgbClr val="33312D"/>
                </a:solidFill>
                <a:latin typeface="Verdana"/>
                <a:cs typeface="Verdana"/>
              </a:rPr>
              <a:t>on</a:t>
            </a:r>
            <a:r>
              <a:rPr sz="1200" spc="50" dirty="0">
                <a:solidFill>
                  <a:srgbClr val="33312D"/>
                </a:solidFill>
                <a:latin typeface="Verdana"/>
                <a:cs typeface="Verdana"/>
              </a:rPr>
              <a:t> </a:t>
            </a:r>
            <a:r>
              <a:rPr sz="1200" spc="-10" dirty="0">
                <a:solidFill>
                  <a:srgbClr val="33312D"/>
                </a:solidFill>
                <a:latin typeface="Verdana"/>
                <a:cs typeface="Verdana"/>
              </a:rPr>
              <a:t>Water </a:t>
            </a:r>
            <a:r>
              <a:rPr sz="1200" spc="-20" dirty="0">
                <a:solidFill>
                  <a:srgbClr val="33312D"/>
                </a:solidFill>
                <a:latin typeface="Verdana"/>
                <a:cs typeface="Verdana"/>
              </a:rPr>
              <a:t>that</a:t>
            </a:r>
            <a:r>
              <a:rPr sz="1200" spc="-40" dirty="0">
                <a:solidFill>
                  <a:srgbClr val="33312D"/>
                </a:solidFill>
                <a:latin typeface="Verdana"/>
                <a:cs typeface="Verdana"/>
              </a:rPr>
              <a:t> </a:t>
            </a:r>
            <a:r>
              <a:rPr sz="1200" spc="-50" dirty="0">
                <a:solidFill>
                  <a:srgbClr val="33312D"/>
                </a:solidFill>
                <a:latin typeface="Verdana"/>
                <a:cs typeface="Verdana"/>
              </a:rPr>
              <a:t>our</a:t>
            </a:r>
            <a:r>
              <a:rPr sz="1200" spc="-85" dirty="0">
                <a:solidFill>
                  <a:srgbClr val="33312D"/>
                </a:solidFill>
                <a:latin typeface="Verdana"/>
                <a:cs typeface="Verdana"/>
              </a:rPr>
              <a:t> </a:t>
            </a:r>
            <a:r>
              <a:rPr sz="1200" spc="-30" dirty="0">
                <a:solidFill>
                  <a:srgbClr val="33312D"/>
                </a:solidFill>
                <a:latin typeface="Verdana"/>
                <a:cs typeface="Verdana"/>
              </a:rPr>
              <a:t>community</a:t>
            </a:r>
            <a:r>
              <a:rPr sz="1200" spc="-90" dirty="0">
                <a:solidFill>
                  <a:srgbClr val="33312D"/>
                </a:solidFill>
                <a:latin typeface="Verdana"/>
                <a:cs typeface="Verdana"/>
              </a:rPr>
              <a:t> </a:t>
            </a:r>
            <a:r>
              <a:rPr sz="1200" dirty="0">
                <a:solidFill>
                  <a:srgbClr val="33312D"/>
                </a:solidFill>
                <a:latin typeface="Verdana"/>
                <a:cs typeface="Verdana"/>
              </a:rPr>
              <a:t>needs</a:t>
            </a:r>
            <a:r>
              <a:rPr sz="1200" spc="-75" dirty="0">
                <a:solidFill>
                  <a:srgbClr val="33312D"/>
                </a:solidFill>
                <a:latin typeface="Verdana"/>
                <a:cs typeface="Verdana"/>
              </a:rPr>
              <a:t> </a:t>
            </a:r>
            <a:r>
              <a:rPr sz="1200" dirty="0">
                <a:solidFill>
                  <a:srgbClr val="33312D"/>
                </a:solidFill>
                <a:latin typeface="Verdana"/>
                <a:cs typeface="Verdana"/>
              </a:rPr>
              <a:t>to</a:t>
            </a:r>
            <a:r>
              <a:rPr sz="1200" spc="-50" dirty="0">
                <a:solidFill>
                  <a:srgbClr val="33312D"/>
                </a:solidFill>
                <a:latin typeface="Verdana"/>
                <a:cs typeface="Verdana"/>
              </a:rPr>
              <a:t> </a:t>
            </a:r>
            <a:r>
              <a:rPr sz="1200" spc="-30" dirty="0">
                <a:solidFill>
                  <a:srgbClr val="33312D"/>
                </a:solidFill>
                <a:latin typeface="Verdana"/>
                <a:cs typeface="Verdana"/>
              </a:rPr>
              <a:t>learn</a:t>
            </a:r>
            <a:r>
              <a:rPr sz="1200" spc="-90" dirty="0">
                <a:solidFill>
                  <a:srgbClr val="33312D"/>
                </a:solidFill>
                <a:latin typeface="Verdana"/>
                <a:cs typeface="Verdana"/>
              </a:rPr>
              <a:t> </a:t>
            </a:r>
            <a:r>
              <a:rPr sz="1200" spc="-25" dirty="0">
                <a:solidFill>
                  <a:srgbClr val="33312D"/>
                </a:solidFill>
                <a:latin typeface="Verdana"/>
                <a:cs typeface="Verdana"/>
              </a:rPr>
              <a:t>more</a:t>
            </a:r>
            <a:r>
              <a:rPr sz="1200" spc="-90" dirty="0">
                <a:solidFill>
                  <a:srgbClr val="33312D"/>
                </a:solidFill>
                <a:latin typeface="Verdana"/>
                <a:cs typeface="Verdana"/>
              </a:rPr>
              <a:t> </a:t>
            </a:r>
            <a:r>
              <a:rPr sz="1200" spc="-10" dirty="0">
                <a:solidFill>
                  <a:srgbClr val="33312D"/>
                </a:solidFill>
                <a:latin typeface="Verdana"/>
                <a:cs typeface="Verdana"/>
              </a:rPr>
              <a:t>about.</a:t>
            </a:r>
            <a:endParaRPr sz="1200">
              <a:latin typeface="Verdana"/>
              <a:cs typeface="Verdana"/>
            </a:endParaRPr>
          </a:p>
        </p:txBody>
      </p:sp>
      <p:sp>
        <p:nvSpPr>
          <p:cNvPr id="17" name="object 17"/>
          <p:cNvSpPr txBox="1"/>
          <p:nvPr/>
        </p:nvSpPr>
        <p:spPr>
          <a:xfrm>
            <a:off x="2379091" y="3896995"/>
            <a:ext cx="3724275" cy="1122680"/>
          </a:xfrm>
          <a:prstGeom prst="rect">
            <a:avLst/>
          </a:prstGeom>
        </p:spPr>
        <p:txBody>
          <a:bodyPr vert="horz" wrap="square" lIns="0" tIns="12700" rIns="0" bIns="0" rtlCol="0">
            <a:spAutoFit/>
          </a:bodyPr>
          <a:lstStyle/>
          <a:p>
            <a:pPr marL="12700" marR="5080">
              <a:lnSpc>
                <a:spcPct val="150000"/>
              </a:lnSpc>
              <a:spcBef>
                <a:spcPts val="100"/>
              </a:spcBef>
            </a:pPr>
            <a:r>
              <a:rPr sz="1200" spc="-40" dirty="0">
                <a:solidFill>
                  <a:srgbClr val="FFFFFF"/>
                </a:solidFill>
                <a:latin typeface="Verdana"/>
                <a:cs typeface="Verdana"/>
              </a:rPr>
              <a:t>Our</a:t>
            </a:r>
            <a:r>
              <a:rPr sz="1200" spc="-25" dirty="0">
                <a:solidFill>
                  <a:srgbClr val="FFFFFF"/>
                </a:solidFill>
                <a:latin typeface="Verdana"/>
                <a:cs typeface="Verdana"/>
              </a:rPr>
              <a:t> </a:t>
            </a:r>
            <a:r>
              <a:rPr sz="1200" dirty="0">
                <a:solidFill>
                  <a:srgbClr val="FFFFFF"/>
                </a:solidFill>
                <a:latin typeface="Verdana"/>
                <a:cs typeface="Verdana"/>
              </a:rPr>
              <a:t>campaign</a:t>
            </a:r>
            <a:r>
              <a:rPr sz="1200" spc="5" dirty="0">
                <a:solidFill>
                  <a:srgbClr val="FFFFFF"/>
                </a:solidFill>
                <a:latin typeface="Verdana"/>
                <a:cs typeface="Verdana"/>
              </a:rPr>
              <a:t> </a:t>
            </a:r>
            <a:r>
              <a:rPr sz="1200" dirty="0">
                <a:solidFill>
                  <a:srgbClr val="FFFFFF"/>
                </a:solidFill>
                <a:latin typeface="Verdana"/>
                <a:cs typeface="Verdana"/>
              </a:rPr>
              <a:t>goal</a:t>
            </a:r>
            <a:r>
              <a:rPr sz="1200" spc="15" dirty="0">
                <a:solidFill>
                  <a:srgbClr val="FFFFFF"/>
                </a:solidFill>
                <a:latin typeface="Verdana"/>
                <a:cs typeface="Verdana"/>
              </a:rPr>
              <a:t> </a:t>
            </a:r>
            <a:r>
              <a:rPr sz="1200" spc="-130" dirty="0">
                <a:solidFill>
                  <a:srgbClr val="FFFFFF"/>
                </a:solidFill>
                <a:latin typeface="Verdana"/>
                <a:cs typeface="Verdana"/>
              </a:rPr>
              <a:t>is</a:t>
            </a:r>
            <a:r>
              <a:rPr sz="1200" spc="-25" dirty="0">
                <a:solidFill>
                  <a:srgbClr val="FFFFFF"/>
                </a:solidFill>
                <a:latin typeface="Verdana"/>
                <a:cs typeface="Verdana"/>
              </a:rPr>
              <a:t> </a:t>
            </a:r>
            <a:r>
              <a:rPr sz="1200" dirty="0">
                <a:solidFill>
                  <a:srgbClr val="FFFFFF"/>
                </a:solidFill>
                <a:latin typeface="Verdana"/>
                <a:cs typeface="Verdana"/>
              </a:rPr>
              <a:t>to</a:t>
            </a:r>
            <a:r>
              <a:rPr sz="1200" spc="30" dirty="0">
                <a:solidFill>
                  <a:srgbClr val="FFFFFF"/>
                </a:solidFill>
                <a:latin typeface="Verdana"/>
                <a:cs typeface="Verdana"/>
              </a:rPr>
              <a:t> </a:t>
            </a:r>
            <a:r>
              <a:rPr sz="1200" dirty="0">
                <a:solidFill>
                  <a:srgbClr val="FFFFFF"/>
                </a:solidFill>
                <a:latin typeface="Verdana"/>
                <a:cs typeface="Verdana"/>
              </a:rPr>
              <a:t>reach</a:t>
            </a:r>
            <a:r>
              <a:rPr sz="1200" spc="10" dirty="0">
                <a:solidFill>
                  <a:srgbClr val="FFFFFF"/>
                </a:solidFill>
                <a:latin typeface="Verdana"/>
                <a:cs typeface="Verdana"/>
              </a:rPr>
              <a:t> </a:t>
            </a:r>
            <a:r>
              <a:rPr sz="1200" spc="-40" dirty="0">
                <a:solidFill>
                  <a:srgbClr val="FFFFFF"/>
                </a:solidFill>
                <a:latin typeface="Verdana"/>
                <a:cs typeface="Verdana"/>
              </a:rPr>
              <a:t>as</a:t>
            </a:r>
            <a:r>
              <a:rPr sz="1200" spc="10" dirty="0">
                <a:solidFill>
                  <a:srgbClr val="FFFFFF"/>
                </a:solidFill>
                <a:latin typeface="Verdana"/>
                <a:cs typeface="Verdana"/>
              </a:rPr>
              <a:t> </a:t>
            </a:r>
            <a:r>
              <a:rPr sz="1200" spc="-20" dirty="0">
                <a:solidFill>
                  <a:srgbClr val="FFFFFF"/>
                </a:solidFill>
                <a:latin typeface="Verdana"/>
                <a:cs typeface="Verdana"/>
              </a:rPr>
              <a:t>many</a:t>
            </a:r>
            <a:r>
              <a:rPr sz="1200" spc="-25" dirty="0">
                <a:solidFill>
                  <a:srgbClr val="FFFFFF"/>
                </a:solidFill>
                <a:latin typeface="Verdana"/>
                <a:cs typeface="Verdana"/>
              </a:rPr>
              <a:t> </a:t>
            </a:r>
            <a:r>
              <a:rPr sz="1200" dirty="0">
                <a:solidFill>
                  <a:srgbClr val="FFFFFF"/>
                </a:solidFill>
                <a:latin typeface="Verdana"/>
                <a:cs typeface="Verdana"/>
              </a:rPr>
              <a:t>people</a:t>
            </a:r>
            <a:r>
              <a:rPr sz="1200" spc="-50" dirty="0">
                <a:solidFill>
                  <a:srgbClr val="FFFFFF"/>
                </a:solidFill>
                <a:latin typeface="Verdana"/>
                <a:cs typeface="Verdana"/>
              </a:rPr>
              <a:t> </a:t>
            </a:r>
            <a:r>
              <a:rPr sz="1200" spc="-25" dirty="0">
                <a:solidFill>
                  <a:srgbClr val="FFFFFF"/>
                </a:solidFill>
                <a:latin typeface="Verdana"/>
                <a:cs typeface="Verdana"/>
              </a:rPr>
              <a:t>in </a:t>
            </a:r>
            <a:r>
              <a:rPr sz="1200" spc="-10" dirty="0">
                <a:solidFill>
                  <a:srgbClr val="FFFFFF"/>
                </a:solidFill>
                <a:latin typeface="Verdana"/>
                <a:cs typeface="Verdana"/>
              </a:rPr>
              <a:t>the</a:t>
            </a:r>
            <a:r>
              <a:rPr sz="1200" spc="-40" dirty="0">
                <a:solidFill>
                  <a:srgbClr val="FFFFFF"/>
                </a:solidFill>
                <a:latin typeface="Verdana"/>
                <a:cs typeface="Verdana"/>
              </a:rPr>
              <a:t> </a:t>
            </a:r>
            <a:r>
              <a:rPr sz="1200" spc="-80" dirty="0">
                <a:solidFill>
                  <a:srgbClr val="FFFFFF"/>
                </a:solidFill>
                <a:latin typeface="Verdana"/>
                <a:cs typeface="Verdana"/>
              </a:rPr>
              <a:t>Brazos</a:t>
            </a:r>
            <a:r>
              <a:rPr sz="1200" spc="-50" dirty="0">
                <a:solidFill>
                  <a:srgbClr val="FFFFFF"/>
                </a:solidFill>
                <a:latin typeface="Verdana"/>
                <a:cs typeface="Verdana"/>
              </a:rPr>
              <a:t> </a:t>
            </a:r>
            <a:r>
              <a:rPr sz="1200" spc="-20" dirty="0">
                <a:solidFill>
                  <a:srgbClr val="FFFFFF"/>
                </a:solidFill>
                <a:latin typeface="Verdana"/>
                <a:cs typeface="Verdana"/>
              </a:rPr>
              <a:t>Valley</a:t>
            </a:r>
            <a:r>
              <a:rPr sz="1200" spc="-105" dirty="0">
                <a:solidFill>
                  <a:srgbClr val="FFFFFF"/>
                </a:solidFill>
                <a:latin typeface="Verdana"/>
                <a:cs typeface="Verdana"/>
              </a:rPr>
              <a:t> </a:t>
            </a:r>
            <a:r>
              <a:rPr sz="1200" spc="-10" dirty="0">
                <a:solidFill>
                  <a:srgbClr val="FFFFFF"/>
                </a:solidFill>
                <a:latin typeface="Verdana"/>
                <a:cs typeface="Verdana"/>
              </a:rPr>
              <a:t>Groundwater</a:t>
            </a:r>
            <a:r>
              <a:rPr sz="1200" spc="-35" dirty="0">
                <a:solidFill>
                  <a:srgbClr val="FFFFFF"/>
                </a:solidFill>
                <a:latin typeface="Verdana"/>
                <a:cs typeface="Verdana"/>
              </a:rPr>
              <a:t> </a:t>
            </a:r>
            <a:r>
              <a:rPr sz="1200" spc="-70" dirty="0">
                <a:solidFill>
                  <a:srgbClr val="FFFFFF"/>
                </a:solidFill>
                <a:latin typeface="Verdana"/>
                <a:cs typeface="Verdana"/>
              </a:rPr>
              <a:t>District</a:t>
            </a:r>
            <a:r>
              <a:rPr sz="1200" spc="-45" dirty="0">
                <a:solidFill>
                  <a:srgbClr val="FFFFFF"/>
                </a:solidFill>
                <a:latin typeface="Verdana"/>
                <a:cs typeface="Verdana"/>
              </a:rPr>
              <a:t> </a:t>
            </a:r>
            <a:r>
              <a:rPr sz="1200" spc="-25" dirty="0">
                <a:solidFill>
                  <a:srgbClr val="FFFFFF"/>
                </a:solidFill>
                <a:latin typeface="Verdana"/>
                <a:cs typeface="Verdana"/>
              </a:rPr>
              <a:t>region</a:t>
            </a:r>
            <a:r>
              <a:rPr sz="1200" spc="-60" dirty="0">
                <a:solidFill>
                  <a:srgbClr val="FFFFFF"/>
                </a:solidFill>
                <a:latin typeface="Verdana"/>
                <a:cs typeface="Verdana"/>
              </a:rPr>
              <a:t> </a:t>
            </a:r>
            <a:r>
              <a:rPr sz="1200" spc="-25" dirty="0">
                <a:solidFill>
                  <a:srgbClr val="FFFFFF"/>
                </a:solidFill>
                <a:latin typeface="Verdana"/>
                <a:cs typeface="Verdana"/>
              </a:rPr>
              <a:t>as </a:t>
            </a:r>
            <a:r>
              <a:rPr sz="1200" spc="-40" dirty="0">
                <a:solidFill>
                  <a:srgbClr val="FFFFFF"/>
                </a:solidFill>
                <a:latin typeface="Verdana"/>
                <a:cs typeface="Verdana"/>
              </a:rPr>
              <a:t>possible</a:t>
            </a:r>
            <a:r>
              <a:rPr sz="1200" spc="-105" dirty="0">
                <a:solidFill>
                  <a:srgbClr val="FFFFFF"/>
                </a:solidFill>
                <a:latin typeface="Verdana"/>
                <a:cs typeface="Verdana"/>
              </a:rPr>
              <a:t> </a:t>
            </a:r>
            <a:r>
              <a:rPr sz="1200" dirty="0">
                <a:solidFill>
                  <a:srgbClr val="FFFFFF"/>
                </a:solidFill>
                <a:latin typeface="Verdana"/>
                <a:cs typeface="Verdana"/>
              </a:rPr>
              <a:t>and</a:t>
            </a:r>
            <a:r>
              <a:rPr sz="1200" spc="-35" dirty="0">
                <a:solidFill>
                  <a:srgbClr val="FFFFFF"/>
                </a:solidFill>
                <a:latin typeface="Verdana"/>
                <a:cs typeface="Verdana"/>
              </a:rPr>
              <a:t> </a:t>
            </a:r>
            <a:r>
              <a:rPr sz="1200" spc="-25" dirty="0">
                <a:solidFill>
                  <a:srgbClr val="FFFFFF"/>
                </a:solidFill>
                <a:latin typeface="Verdana"/>
                <a:cs typeface="Verdana"/>
              </a:rPr>
              <a:t>reinforce</a:t>
            </a:r>
            <a:r>
              <a:rPr sz="1200" spc="-35" dirty="0">
                <a:solidFill>
                  <a:srgbClr val="FFFFFF"/>
                </a:solidFill>
                <a:latin typeface="Verdana"/>
                <a:cs typeface="Verdana"/>
              </a:rPr>
              <a:t> </a:t>
            </a:r>
            <a:r>
              <a:rPr sz="1200" spc="-20" dirty="0">
                <a:solidFill>
                  <a:srgbClr val="FFFFFF"/>
                </a:solidFill>
                <a:latin typeface="Verdana"/>
                <a:cs typeface="Verdana"/>
              </a:rPr>
              <a:t>the message</a:t>
            </a:r>
            <a:r>
              <a:rPr sz="1200" spc="-70" dirty="0">
                <a:solidFill>
                  <a:srgbClr val="FFFFFF"/>
                </a:solidFill>
                <a:latin typeface="Verdana"/>
                <a:cs typeface="Verdana"/>
              </a:rPr>
              <a:t> </a:t>
            </a:r>
            <a:r>
              <a:rPr sz="1200" dirty="0">
                <a:solidFill>
                  <a:srgbClr val="FFFFFF"/>
                </a:solidFill>
                <a:latin typeface="Verdana"/>
                <a:cs typeface="Verdana"/>
              </a:rPr>
              <a:t>on</a:t>
            </a:r>
            <a:r>
              <a:rPr sz="1200" spc="-35" dirty="0">
                <a:solidFill>
                  <a:srgbClr val="FFFFFF"/>
                </a:solidFill>
                <a:latin typeface="Verdana"/>
                <a:cs typeface="Verdana"/>
              </a:rPr>
              <a:t> </a:t>
            </a:r>
            <a:r>
              <a:rPr sz="1200" spc="-40" dirty="0">
                <a:solidFill>
                  <a:srgbClr val="FFFFFF"/>
                </a:solidFill>
                <a:latin typeface="Verdana"/>
                <a:cs typeface="Verdana"/>
              </a:rPr>
              <a:t>as</a:t>
            </a:r>
            <a:r>
              <a:rPr sz="1200" spc="-35" dirty="0">
                <a:solidFill>
                  <a:srgbClr val="FFFFFF"/>
                </a:solidFill>
                <a:latin typeface="Verdana"/>
                <a:cs typeface="Verdana"/>
              </a:rPr>
              <a:t> </a:t>
            </a:r>
            <a:r>
              <a:rPr sz="1200" spc="-20" dirty="0">
                <a:solidFill>
                  <a:srgbClr val="FFFFFF"/>
                </a:solidFill>
                <a:latin typeface="Verdana"/>
                <a:cs typeface="Verdana"/>
              </a:rPr>
              <a:t>many </a:t>
            </a:r>
            <a:r>
              <a:rPr sz="1200" spc="-45" dirty="0">
                <a:solidFill>
                  <a:srgbClr val="FFFFFF"/>
                </a:solidFill>
                <a:latin typeface="Verdana"/>
                <a:cs typeface="Verdana"/>
              </a:rPr>
              <a:t>platforms</a:t>
            </a:r>
            <a:r>
              <a:rPr sz="1200" spc="-70" dirty="0">
                <a:solidFill>
                  <a:srgbClr val="FFFFFF"/>
                </a:solidFill>
                <a:latin typeface="Verdana"/>
                <a:cs typeface="Verdana"/>
              </a:rPr>
              <a:t> </a:t>
            </a:r>
            <a:r>
              <a:rPr sz="1200" spc="-40" dirty="0">
                <a:solidFill>
                  <a:srgbClr val="FFFFFF"/>
                </a:solidFill>
                <a:latin typeface="Verdana"/>
                <a:cs typeface="Verdana"/>
              </a:rPr>
              <a:t>as</a:t>
            </a:r>
            <a:r>
              <a:rPr sz="1200" spc="-55" dirty="0">
                <a:solidFill>
                  <a:srgbClr val="FFFFFF"/>
                </a:solidFill>
                <a:latin typeface="Verdana"/>
                <a:cs typeface="Verdana"/>
              </a:rPr>
              <a:t> </a:t>
            </a:r>
            <a:r>
              <a:rPr sz="1200" spc="-10" dirty="0">
                <a:solidFill>
                  <a:srgbClr val="FFFFFF"/>
                </a:solidFill>
                <a:latin typeface="Verdana"/>
                <a:cs typeface="Verdana"/>
              </a:rPr>
              <a:t>possible.</a:t>
            </a:r>
            <a:endParaRPr sz="1200">
              <a:latin typeface="Verdana"/>
              <a:cs typeface="Verdana"/>
            </a:endParaRPr>
          </a:p>
        </p:txBody>
      </p:sp>
      <p:sp>
        <p:nvSpPr>
          <p:cNvPr id="18" name="object 18"/>
          <p:cNvSpPr txBox="1"/>
          <p:nvPr/>
        </p:nvSpPr>
        <p:spPr>
          <a:xfrm>
            <a:off x="7369556" y="3875277"/>
            <a:ext cx="3792854" cy="1122680"/>
          </a:xfrm>
          <a:prstGeom prst="rect">
            <a:avLst/>
          </a:prstGeom>
        </p:spPr>
        <p:txBody>
          <a:bodyPr vert="horz" wrap="square" lIns="0" tIns="12700" rIns="0" bIns="0" rtlCol="0">
            <a:spAutoFit/>
          </a:bodyPr>
          <a:lstStyle/>
          <a:p>
            <a:pPr marL="12700" marR="5080">
              <a:lnSpc>
                <a:spcPct val="150000"/>
              </a:lnSpc>
              <a:spcBef>
                <a:spcPts val="100"/>
              </a:spcBef>
            </a:pPr>
            <a:r>
              <a:rPr sz="1200" dirty="0">
                <a:latin typeface="Verdana"/>
                <a:cs typeface="Verdana"/>
              </a:rPr>
              <a:t>We</a:t>
            </a:r>
            <a:r>
              <a:rPr sz="1200" spc="-50" dirty="0">
                <a:latin typeface="Verdana"/>
                <a:cs typeface="Verdana"/>
              </a:rPr>
              <a:t> </a:t>
            </a:r>
            <a:r>
              <a:rPr sz="1200" spc="65" dirty="0">
                <a:latin typeface="Verdana"/>
                <a:cs typeface="Verdana"/>
              </a:rPr>
              <a:t>can</a:t>
            </a:r>
            <a:r>
              <a:rPr sz="1200" spc="-70" dirty="0">
                <a:latin typeface="Verdana"/>
                <a:cs typeface="Verdana"/>
              </a:rPr>
              <a:t> utilize</a:t>
            </a:r>
            <a:r>
              <a:rPr sz="1200" spc="-75" dirty="0">
                <a:latin typeface="Verdana"/>
                <a:cs typeface="Verdana"/>
              </a:rPr>
              <a:t> </a:t>
            </a:r>
            <a:r>
              <a:rPr sz="1200" spc="-10" dirty="0">
                <a:latin typeface="Verdana"/>
                <a:cs typeface="Verdana"/>
              </a:rPr>
              <a:t>the</a:t>
            </a:r>
            <a:r>
              <a:rPr sz="1200" spc="-35" dirty="0">
                <a:latin typeface="Verdana"/>
                <a:cs typeface="Verdana"/>
              </a:rPr>
              <a:t> </a:t>
            </a:r>
            <a:r>
              <a:rPr sz="1200" spc="-50" dirty="0">
                <a:latin typeface="Verdana"/>
                <a:cs typeface="Verdana"/>
              </a:rPr>
              <a:t>toolkit</a:t>
            </a:r>
            <a:r>
              <a:rPr sz="1200" spc="-65" dirty="0">
                <a:latin typeface="Verdana"/>
                <a:cs typeface="Verdana"/>
              </a:rPr>
              <a:t> </a:t>
            </a:r>
            <a:r>
              <a:rPr sz="1200" dirty="0">
                <a:latin typeface="Verdana"/>
                <a:cs typeface="Verdana"/>
              </a:rPr>
              <a:t>and</a:t>
            </a:r>
            <a:r>
              <a:rPr sz="1200" spc="-55" dirty="0">
                <a:latin typeface="Verdana"/>
                <a:cs typeface="Verdana"/>
              </a:rPr>
              <a:t> </a:t>
            </a:r>
            <a:r>
              <a:rPr sz="1200" spc="-75" dirty="0">
                <a:latin typeface="Verdana"/>
                <a:cs typeface="Verdana"/>
              </a:rPr>
              <a:t>assets</a:t>
            </a:r>
            <a:r>
              <a:rPr sz="1200" spc="-45" dirty="0">
                <a:latin typeface="Verdana"/>
                <a:cs typeface="Verdana"/>
              </a:rPr>
              <a:t> </a:t>
            </a:r>
            <a:r>
              <a:rPr sz="1200" dirty="0">
                <a:latin typeface="Verdana"/>
                <a:cs typeface="Verdana"/>
              </a:rPr>
              <a:t>provided</a:t>
            </a:r>
            <a:r>
              <a:rPr sz="1200" spc="-70" dirty="0">
                <a:latin typeface="Verdana"/>
                <a:cs typeface="Verdana"/>
              </a:rPr>
              <a:t> </a:t>
            </a:r>
            <a:r>
              <a:rPr sz="1200" spc="-25" dirty="0">
                <a:latin typeface="Verdana"/>
                <a:cs typeface="Verdana"/>
              </a:rPr>
              <a:t>by </a:t>
            </a:r>
            <a:r>
              <a:rPr sz="1200" spc="-10" dirty="0">
                <a:latin typeface="Verdana"/>
                <a:cs typeface="Verdana"/>
              </a:rPr>
              <a:t>the</a:t>
            </a:r>
            <a:r>
              <a:rPr sz="1200" spc="-40" dirty="0">
                <a:latin typeface="Verdana"/>
                <a:cs typeface="Verdana"/>
              </a:rPr>
              <a:t> </a:t>
            </a:r>
            <a:r>
              <a:rPr sz="1200" spc="-80" dirty="0">
                <a:latin typeface="Verdana"/>
                <a:cs typeface="Verdana"/>
              </a:rPr>
              <a:t>Texas</a:t>
            </a:r>
            <a:r>
              <a:rPr sz="1200" spc="-70" dirty="0">
                <a:latin typeface="Verdana"/>
                <a:cs typeface="Verdana"/>
              </a:rPr>
              <a:t> </a:t>
            </a:r>
            <a:r>
              <a:rPr sz="1200" spc="-25" dirty="0">
                <a:latin typeface="Verdana"/>
                <a:cs typeface="Verdana"/>
              </a:rPr>
              <a:t>Water</a:t>
            </a:r>
            <a:r>
              <a:rPr sz="1200" spc="-10" dirty="0">
                <a:latin typeface="Verdana"/>
                <a:cs typeface="Verdana"/>
              </a:rPr>
              <a:t> </a:t>
            </a:r>
            <a:r>
              <a:rPr sz="1200" spc="-25" dirty="0">
                <a:latin typeface="Verdana"/>
                <a:cs typeface="Verdana"/>
              </a:rPr>
              <a:t>Foundation,</a:t>
            </a:r>
            <a:r>
              <a:rPr sz="1200" spc="-5" dirty="0">
                <a:latin typeface="Verdana"/>
                <a:cs typeface="Verdana"/>
              </a:rPr>
              <a:t> </a:t>
            </a:r>
            <a:r>
              <a:rPr sz="1200" spc="-20" dirty="0">
                <a:latin typeface="Verdana"/>
                <a:cs typeface="Verdana"/>
              </a:rPr>
              <a:t>but</a:t>
            </a:r>
            <a:r>
              <a:rPr sz="1200" spc="-85" dirty="0">
                <a:latin typeface="Verdana"/>
                <a:cs typeface="Verdana"/>
              </a:rPr>
              <a:t> </a:t>
            </a:r>
            <a:r>
              <a:rPr sz="1200" dirty="0">
                <a:latin typeface="Verdana"/>
                <a:cs typeface="Verdana"/>
              </a:rPr>
              <a:t>we</a:t>
            </a:r>
            <a:r>
              <a:rPr sz="1200" spc="-80" dirty="0">
                <a:latin typeface="Verdana"/>
                <a:cs typeface="Verdana"/>
              </a:rPr>
              <a:t> </a:t>
            </a:r>
            <a:r>
              <a:rPr sz="1200" dirty="0">
                <a:latin typeface="Verdana"/>
                <a:cs typeface="Verdana"/>
              </a:rPr>
              <a:t>need</a:t>
            </a:r>
            <a:r>
              <a:rPr sz="1200" spc="-70" dirty="0">
                <a:latin typeface="Verdana"/>
                <a:cs typeface="Verdana"/>
              </a:rPr>
              <a:t> </a:t>
            </a:r>
            <a:r>
              <a:rPr sz="1200" dirty="0">
                <a:latin typeface="Verdana"/>
                <a:cs typeface="Verdana"/>
              </a:rPr>
              <a:t>to</a:t>
            </a:r>
            <a:r>
              <a:rPr sz="1200" spc="-40" dirty="0">
                <a:latin typeface="Verdana"/>
                <a:cs typeface="Verdana"/>
              </a:rPr>
              <a:t> </a:t>
            </a:r>
            <a:r>
              <a:rPr sz="1200" spc="-20" dirty="0">
                <a:latin typeface="Verdana"/>
                <a:cs typeface="Verdana"/>
              </a:rPr>
              <a:t>make </a:t>
            </a:r>
            <a:r>
              <a:rPr sz="1200" spc="-80" dirty="0">
                <a:latin typeface="Verdana"/>
                <a:cs typeface="Verdana"/>
              </a:rPr>
              <a:t>it</a:t>
            </a:r>
            <a:r>
              <a:rPr sz="1200" spc="-60" dirty="0">
                <a:latin typeface="Verdana"/>
                <a:cs typeface="Verdana"/>
              </a:rPr>
              <a:t> </a:t>
            </a:r>
            <a:r>
              <a:rPr sz="1200" spc="-30" dirty="0">
                <a:latin typeface="Verdana"/>
                <a:cs typeface="Verdana"/>
              </a:rPr>
              <a:t>relevant</a:t>
            </a:r>
            <a:r>
              <a:rPr sz="1200" spc="-75" dirty="0">
                <a:latin typeface="Verdana"/>
                <a:cs typeface="Verdana"/>
              </a:rPr>
              <a:t> </a:t>
            </a:r>
            <a:r>
              <a:rPr sz="1200" dirty="0">
                <a:latin typeface="Verdana"/>
                <a:cs typeface="Verdana"/>
              </a:rPr>
              <a:t>to</a:t>
            </a:r>
            <a:r>
              <a:rPr sz="1200" spc="-25" dirty="0">
                <a:latin typeface="Verdana"/>
                <a:cs typeface="Verdana"/>
              </a:rPr>
              <a:t> </a:t>
            </a:r>
            <a:r>
              <a:rPr sz="1200" spc="-55" dirty="0">
                <a:latin typeface="Verdana"/>
                <a:cs typeface="Verdana"/>
              </a:rPr>
              <a:t>our</a:t>
            </a:r>
            <a:r>
              <a:rPr sz="1200" spc="-45" dirty="0">
                <a:latin typeface="Verdana"/>
                <a:cs typeface="Verdana"/>
              </a:rPr>
              <a:t> </a:t>
            </a:r>
            <a:r>
              <a:rPr sz="1200" dirty="0">
                <a:latin typeface="Verdana"/>
                <a:cs typeface="Verdana"/>
              </a:rPr>
              <a:t>local</a:t>
            </a:r>
            <a:r>
              <a:rPr sz="1200" spc="-45" dirty="0">
                <a:latin typeface="Verdana"/>
                <a:cs typeface="Verdana"/>
              </a:rPr>
              <a:t> </a:t>
            </a:r>
            <a:r>
              <a:rPr sz="1200" spc="-30" dirty="0">
                <a:latin typeface="Verdana"/>
                <a:cs typeface="Verdana"/>
              </a:rPr>
              <a:t>community</a:t>
            </a:r>
            <a:r>
              <a:rPr sz="1200" spc="-50" dirty="0">
                <a:latin typeface="Verdana"/>
                <a:cs typeface="Verdana"/>
              </a:rPr>
              <a:t> </a:t>
            </a:r>
            <a:r>
              <a:rPr sz="1200" spc="-175" dirty="0">
                <a:latin typeface="Verdana"/>
                <a:cs typeface="Verdana"/>
              </a:rPr>
              <a:t>–</a:t>
            </a:r>
            <a:r>
              <a:rPr sz="1200" spc="-60" dirty="0">
                <a:latin typeface="Verdana"/>
                <a:cs typeface="Verdana"/>
              </a:rPr>
              <a:t> </a:t>
            </a:r>
            <a:r>
              <a:rPr sz="1200" spc="-80" dirty="0">
                <a:latin typeface="Verdana"/>
                <a:cs typeface="Verdana"/>
              </a:rPr>
              <a:t>Brazos</a:t>
            </a:r>
            <a:r>
              <a:rPr sz="1200" spc="-30" dirty="0">
                <a:latin typeface="Verdana"/>
                <a:cs typeface="Verdana"/>
              </a:rPr>
              <a:t> </a:t>
            </a:r>
            <a:r>
              <a:rPr sz="1200" spc="-10" dirty="0">
                <a:latin typeface="Verdana"/>
                <a:cs typeface="Verdana"/>
              </a:rPr>
              <a:t>Valley </a:t>
            </a:r>
            <a:r>
              <a:rPr sz="1200" spc="-95" dirty="0">
                <a:latin typeface="Verdana"/>
                <a:cs typeface="Verdana"/>
              </a:rPr>
              <a:t>Runs</a:t>
            </a:r>
            <a:r>
              <a:rPr sz="1200" spc="-85" dirty="0">
                <a:latin typeface="Verdana"/>
                <a:cs typeface="Verdana"/>
              </a:rPr>
              <a:t> </a:t>
            </a:r>
            <a:r>
              <a:rPr sz="1200" dirty="0">
                <a:latin typeface="Verdana"/>
                <a:cs typeface="Verdana"/>
              </a:rPr>
              <a:t>on</a:t>
            </a:r>
            <a:r>
              <a:rPr sz="1200" spc="-60" dirty="0">
                <a:latin typeface="Verdana"/>
                <a:cs typeface="Verdana"/>
              </a:rPr>
              <a:t> </a:t>
            </a:r>
            <a:r>
              <a:rPr sz="1200" spc="-10" dirty="0">
                <a:latin typeface="Verdana"/>
                <a:cs typeface="Verdana"/>
              </a:rPr>
              <a:t>Water.</a:t>
            </a:r>
            <a:endParaRPr sz="1200">
              <a:latin typeface="Verdana"/>
              <a:cs typeface="Verdana"/>
            </a:endParaRPr>
          </a:p>
        </p:txBody>
      </p:sp>
      <p:pic>
        <p:nvPicPr>
          <p:cNvPr id="19" name="object 19"/>
          <p:cNvPicPr/>
          <p:nvPr/>
        </p:nvPicPr>
        <p:blipFill>
          <a:blip r:embed="rId3" cstate="print"/>
          <a:stretch>
            <a:fillRect/>
          </a:stretch>
        </p:blipFill>
        <p:spPr>
          <a:xfrm>
            <a:off x="0" y="0"/>
            <a:ext cx="1584959" cy="6858000"/>
          </a:xfrm>
          <a:prstGeom prst="rect">
            <a:avLst/>
          </a:prstGeom>
        </p:spPr>
      </p:pic>
      <p:sp>
        <p:nvSpPr>
          <p:cNvPr id="20" name="object 20"/>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21" name="object 21"/>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22" name="object 22"/>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23" name="object 23"/>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24" name="object 24"/>
          <p:cNvGrpSpPr/>
          <p:nvPr/>
        </p:nvGrpSpPr>
        <p:grpSpPr>
          <a:xfrm>
            <a:off x="166115" y="4133088"/>
            <a:ext cx="11960860" cy="2620010"/>
            <a:chOff x="166115" y="4133088"/>
            <a:chExt cx="11960860" cy="2620010"/>
          </a:xfrm>
        </p:grpSpPr>
        <p:pic>
          <p:nvPicPr>
            <p:cNvPr id="25" name="object 25"/>
            <p:cNvPicPr/>
            <p:nvPr/>
          </p:nvPicPr>
          <p:blipFill>
            <a:blip r:embed="rId4" cstate="print"/>
            <a:stretch>
              <a:fillRect/>
            </a:stretch>
          </p:blipFill>
          <p:spPr>
            <a:xfrm>
              <a:off x="11469623" y="4133088"/>
              <a:ext cx="656844" cy="653795"/>
            </a:xfrm>
            <a:prstGeom prst="rect">
              <a:avLst/>
            </a:prstGeom>
          </p:spPr>
        </p:pic>
        <p:sp>
          <p:nvSpPr>
            <p:cNvPr id="26" name="object 26"/>
            <p:cNvSpPr/>
            <p:nvPr/>
          </p:nvSpPr>
          <p:spPr>
            <a:xfrm>
              <a:off x="11532108" y="6259067"/>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7"/>
                  </a:lnTo>
                  <a:lnTo>
                    <a:pt x="5014" y="296643"/>
                  </a:lnTo>
                  <a:lnTo>
                    <a:pt x="19395" y="342985"/>
                  </a:lnTo>
                  <a:lnTo>
                    <a:pt x="42152" y="384923"/>
                  </a:lnTo>
                  <a:lnTo>
                    <a:pt x="72294" y="421462"/>
                  </a:lnTo>
                  <a:lnTo>
                    <a:pt x="108830" y="451610"/>
                  </a:lnTo>
                  <a:lnTo>
                    <a:pt x="150768" y="474373"/>
                  </a:lnTo>
                  <a:lnTo>
                    <a:pt x="197118" y="488759"/>
                  </a:lnTo>
                  <a:lnTo>
                    <a:pt x="246888" y="493775"/>
                  </a:lnTo>
                  <a:lnTo>
                    <a:pt x="296657" y="488759"/>
                  </a:lnTo>
                  <a:lnTo>
                    <a:pt x="343007" y="474373"/>
                  </a:lnTo>
                  <a:lnTo>
                    <a:pt x="384945" y="451610"/>
                  </a:lnTo>
                  <a:lnTo>
                    <a:pt x="421481" y="421462"/>
                  </a:lnTo>
                  <a:lnTo>
                    <a:pt x="451623" y="384923"/>
                  </a:lnTo>
                  <a:lnTo>
                    <a:pt x="474380" y="342985"/>
                  </a:lnTo>
                  <a:lnTo>
                    <a:pt x="488761" y="296643"/>
                  </a:lnTo>
                  <a:lnTo>
                    <a:pt x="493775" y="246887"/>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27" name="object 27"/>
            <p:cNvPicPr/>
            <p:nvPr/>
          </p:nvPicPr>
          <p:blipFill>
            <a:blip r:embed="rId5" cstate="print"/>
            <a:stretch>
              <a:fillRect/>
            </a:stretch>
          </p:blipFill>
          <p:spPr>
            <a:xfrm>
              <a:off x="166115" y="6312408"/>
              <a:ext cx="848868" cy="422146"/>
            </a:xfrm>
            <a:prstGeom prst="rect">
              <a:avLst/>
            </a:prstGeom>
          </p:spPr>
        </p:pic>
        <p:pic>
          <p:nvPicPr>
            <p:cNvPr id="28" name="object 28"/>
            <p:cNvPicPr/>
            <p:nvPr/>
          </p:nvPicPr>
          <p:blipFill>
            <a:blip r:embed="rId6" cstate="print"/>
            <a:stretch>
              <a:fillRect/>
            </a:stretch>
          </p:blipFill>
          <p:spPr>
            <a:xfrm>
              <a:off x="10363199" y="6356604"/>
              <a:ext cx="876300" cy="222504"/>
            </a:xfrm>
            <a:prstGeom prst="rect">
              <a:avLst/>
            </a:prstGeom>
          </p:spPr>
        </p:pic>
      </p:gr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81915">
              <a:lnSpc>
                <a:spcPts val="1240"/>
              </a:lnSpc>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450" y="35305"/>
            <a:ext cx="12078970" cy="6766559"/>
            <a:chOff x="44450" y="35305"/>
            <a:chExt cx="12078970" cy="6766559"/>
          </a:xfrm>
        </p:grpSpPr>
        <p:pic>
          <p:nvPicPr>
            <p:cNvPr id="3" name="object 3"/>
            <p:cNvPicPr/>
            <p:nvPr/>
          </p:nvPicPr>
          <p:blipFill>
            <a:blip r:embed="rId2" cstate="print"/>
            <a:stretch>
              <a:fillRect/>
            </a:stretch>
          </p:blipFill>
          <p:spPr>
            <a:xfrm>
              <a:off x="1167383" y="70101"/>
              <a:ext cx="10882884" cy="6675120"/>
            </a:xfrm>
            <a:prstGeom prst="rect">
              <a:avLst/>
            </a:prstGeom>
          </p:spPr>
        </p:pic>
        <p:sp>
          <p:nvSpPr>
            <p:cNvPr id="4" name="object 4"/>
            <p:cNvSpPr/>
            <p:nvPr/>
          </p:nvSpPr>
          <p:spPr>
            <a:xfrm>
              <a:off x="7022592" y="82294"/>
              <a:ext cx="5074920" cy="6663055"/>
            </a:xfrm>
            <a:custGeom>
              <a:avLst/>
              <a:gdLst/>
              <a:ahLst/>
              <a:cxnLst/>
              <a:rect l="l" t="t" r="r" b="b"/>
              <a:pathLst>
                <a:path w="5074920" h="6663055">
                  <a:moveTo>
                    <a:pt x="5074920" y="0"/>
                  </a:moveTo>
                  <a:lnTo>
                    <a:pt x="0" y="0"/>
                  </a:lnTo>
                  <a:lnTo>
                    <a:pt x="0" y="6662928"/>
                  </a:lnTo>
                  <a:lnTo>
                    <a:pt x="5074920" y="6662928"/>
                  </a:lnTo>
                  <a:lnTo>
                    <a:pt x="5074920" y="0"/>
                  </a:lnTo>
                  <a:close/>
                </a:path>
              </a:pathLst>
            </a:custGeom>
            <a:solidFill>
              <a:srgbClr val="252525">
                <a:alpha val="94117"/>
              </a:srgbClr>
            </a:solidFill>
          </p:spPr>
          <p:txBody>
            <a:bodyPr wrap="square" lIns="0" tIns="0" rIns="0" bIns="0" rtlCol="0"/>
            <a:lstStyle/>
            <a:p>
              <a:endParaRPr/>
            </a:p>
          </p:txBody>
        </p:sp>
        <p:sp>
          <p:nvSpPr>
            <p:cNvPr id="5" name="object 5"/>
            <p:cNvSpPr/>
            <p:nvPr/>
          </p:nvSpPr>
          <p:spPr>
            <a:xfrm>
              <a:off x="1161288" y="97536"/>
              <a:ext cx="260985" cy="6675120"/>
            </a:xfrm>
            <a:custGeom>
              <a:avLst/>
              <a:gdLst/>
              <a:ahLst/>
              <a:cxnLst/>
              <a:rect l="l" t="t" r="r" b="b"/>
              <a:pathLst>
                <a:path w="260984" h="6675120">
                  <a:moveTo>
                    <a:pt x="0" y="6675120"/>
                  </a:moveTo>
                  <a:lnTo>
                    <a:pt x="260604" y="6675120"/>
                  </a:lnTo>
                  <a:lnTo>
                    <a:pt x="260604" y="0"/>
                  </a:lnTo>
                  <a:lnTo>
                    <a:pt x="0" y="0"/>
                  </a:lnTo>
                  <a:lnTo>
                    <a:pt x="0" y="6675120"/>
                  </a:lnTo>
                  <a:close/>
                </a:path>
              </a:pathLst>
            </a:custGeom>
            <a:solidFill>
              <a:srgbClr val="43A18F"/>
            </a:solidFill>
          </p:spPr>
          <p:txBody>
            <a:bodyPr wrap="square" lIns="0" tIns="0" rIns="0" bIns="0" rtlCol="0"/>
            <a:lstStyle/>
            <a:p>
              <a:endParaRPr/>
            </a:p>
          </p:txBody>
        </p:sp>
        <p:sp>
          <p:nvSpPr>
            <p:cNvPr id="6" name="object 6"/>
            <p:cNvSpPr/>
            <p:nvPr/>
          </p:nvSpPr>
          <p:spPr>
            <a:xfrm>
              <a:off x="95250" y="86105"/>
              <a:ext cx="11977370" cy="6664959"/>
            </a:xfrm>
            <a:custGeom>
              <a:avLst/>
              <a:gdLst/>
              <a:ahLst/>
              <a:cxnLst/>
              <a:rect l="l" t="t" r="r" b="b"/>
              <a:pathLst>
                <a:path w="11977370" h="6664959">
                  <a:moveTo>
                    <a:pt x="0" y="6664452"/>
                  </a:moveTo>
                  <a:lnTo>
                    <a:pt x="11977116" y="6664452"/>
                  </a:lnTo>
                  <a:lnTo>
                    <a:pt x="11977116" y="0"/>
                  </a:lnTo>
                  <a:lnTo>
                    <a:pt x="0" y="0"/>
                  </a:lnTo>
                  <a:lnTo>
                    <a:pt x="0" y="6664452"/>
                  </a:lnTo>
                  <a:close/>
                </a:path>
              </a:pathLst>
            </a:custGeom>
            <a:ln w="101600">
              <a:solidFill>
                <a:srgbClr val="6DC3B1"/>
              </a:solidFill>
            </a:ln>
          </p:spPr>
          <p:txBody>
            <a:bodyPr wrap="square" lIns="0" tIns="0" rIns="0" bIns="0" rtlCol="0"/>
            <a:lstStyle/>
            <a:p>
              <a:endParaRPr/>
            </a:p>
          </p:txBody>
        </p:sp>
      </p:grpSp>
      <p:sp>
        <p:nvSpPr>
          <p:cNvPr id="7" name="object 7"/>
          <p:cNvSpPr txBox="1"/>
          <p:nvPr/>
        </p:nvSpPr>
        <p:spPr>
          <a:xfrm>
            <a:off x="6739128" y="1318260"/>
            <a:ext cx="5074920" cy="1016635"/>
          </a:xfrm>
          <a:prstGeom prst="rect">
            <a:avLst/>
          </a:prstGeom>
          <a:solidFill>
            <a:srgbClr val="6DC3B1"/>
          </a:solidFill>
        </p:spPr>
        <p:txBody>
          <a:bodyPr vert="horz" wrap="square" lIns="0" tIns="41275" rIns="0" bIns="0" rtlCol="0">
            <a:spAutoFit/>
          </a:bodyPr>
          <a:lstStyle/>
          <a:p>
            <a:pPr marL="91440">
              <a:lnSpc>
                <a:spcPct val="100000"/>
              </a:lnSpc>
              <a:spcBef>
                <a:spcPts val="325"/>
              </a:spcBef>
            </a:pPr>
            <a:r>
              <a:rPr sz="1800" b="1" spc="-90" dirty="0">
                <a:solidFill>
                  <a:srgbClr val="FFFFFF"/>
                </a:solidFill>
                <a:latin typeface="Tahoma"/>
                <a:cs typeface="Tahoma"/>
              </a:rPr>
              <a:t>Targeting</a:t>
            </a:r>
            <a:r>
              <a:rPr sz="1800" b="1" spc="-25" dirty="0">
                <a:solidFill>
                  <a:srgbClr val="FFFFFF"/>
                </a:solidFill>
                <a:latin typeface="Tahoma"/>
                <a:cs typeface="Tahoma"/>
              </a:rPr>
              <a:t> </a:t>
            </a:r>
            <a:r>
              <a:rPr sz="1800" b="1" spc="-85" dirty="0">
                <a:solidFill>
                  <a:srgbClr val="FFFFFF"/>
                </a:solidFill>
                <a:latin typeface="Tahoma"/>
                <a:cs typeface="Tahoma"/>
              </a:rPr>
              <a:t>Your</a:t>
            </a:r>
            <a:r>
              <a:rPr sz="1800" b="1" spc="-35" dirty="0">
                <a:solidFill>
                  <a:srgbClr val="FFFFFF"/>
                </a:solidFill>
                <a:latin typeface="Tahoma"/>
                <a:cs typeface="Tahoma"/>
              </a:rPr>
              <a:t> </a:t>
            </a:r>
            <a:r>
              <a:rPr sz="1800" b="1" spc="-10" dirty="0">
                <a:solidFill>
                  <a:srgbClr val="FFFFFF"/>
                </a:solidFill>
                <a:latin typeface="Tahoma"/>
                <a:cs typeface="Tahoma"/>
              </a:rPr>
              <a:t>Goals:</a:t>
            </a:r>
            <a:r>
              <a:rPr sz="1800" b="1" spc="-5" dirty="0">
                <a:solidFill>
                  <a:srgbClr val="FFFFFF"/>
                </a:solidFill>
                <a:latin typeface="Tahoma"/>
                <a:cs typeface="Tahoma"/>
              </a:rPr>
              <a:t> </a:t>
            </a:r>
            <a:r>
              <a:rPr sz="1800" b="1" i="1" spc="-185" dirty="0">
                <a:solidFill>
                  <a:srgbClr val="FFFFFF"/>
                </a:solidFill>
                <a:latin typeface="Verdana"/>
                <a:cs typeface="Verdana"/>
              </a:rPr>
              <a:t>Optimizing</a:t>
            </a:r>
            <a:r>
              <a:rPr sz="1800" b="1" i="1" spc="-105" dirty="0">
                <a:solidFill>
                  <a:srgbClr val="FFFFFF"/>
                </a:solidFill>
                <a:latin typeface="Verdana"/>
                <a:cs typeface="Verdana"/>
              </a:rPr>
              <a:t> </a:t>
            </a:r>
            <a:r>
              <a:rPr sz="1800" b="1" i="1" spc="-250" dirty="0">
                <a:solidFill>
                  <a:srgbClr val="FFFFFF"/>
                </a:solidFill>
                <a:latin typeface="Verdana"/>
                <a:cs typeface="Verdana"/>
              </a:rPr>
              <a:t>For</a:t>
            </a:r>
            <a:r>
              <a:rPr sz="1800" b="1" i="1" spc="-100" dirty="0">
                <a:solidFill>
                  <a:srgbClr val="FFFFFF"/>
                </a:solidFill>
                <a:latin typeface="Verdana"/>
                <a:cs typeface="Verdana"/>
              </a:rPr>
              <a:t> </a:t>
            </a:r>
            <a:r>
              <a:rPr sz="1800" b="1" i="1" spc="-70" dirty="0">
                <a:solidFill>
                  <a:srgbClr val="FFFFFF"/>
                </a:solidFill>
                <a:latin typeface="Verdana"/>
                <a:cs typeface="Verdana"/>
              </a:rPr>
              <a:t>Results</a:t>
            </a:r>
            <a:endParaRPr sz="1800">
              <a:latin typeface="Verdana"/>
              <a:cs typeface="Verdana"/>
            </a:endParaRPr>
          </a:p>
          <a:p>
            <a:pPr marL="534670" marR="526415" indent="13335">
              <a:lnSpc>
                <a:spcPct val="100000"/>
              </a:lnSpc>
              <a:spcBef>
                <a:spcPts val="20"/>
              </a:spcBef>
            </a:pPr>
            <a:r>
              <a:rPr sz="1400" b="1" spc="-85" dirty="0">
                <a:solidFill>
                  <a:srgbClr val="FFFFFF"/>
                </a:solidFill>
                <a:latin typeface="Tahoma"/>
                <a:cs typeface="Tahoma"/>
              </a:rPr>
              <a:t>From</a:t>
            </a:r>
            <a:r>
              <a:rPr sz="1400" b="1" spc="-25" dirty="0">
                <a:solidFill>
                  <a:srgbClr val="FFFFFF"/>
                </a:solidFill>
                <a:latin typeface="Tahoma"/>
                <a:cs typeface="Tahoma"/>
              </a:rPr>
              <a:t> increasing</a:t>
            </a:r>
            <a:r>
              <a:rPr sz="1400" b="1" spc="-45" dirty="0">
                <a:solidFill>
                  <a:srgbClr val="FFFFFF"/>
                </a:solidFill>
                <a:latin typeface="Tahoma"/>
                <a:cs typeface="Tahoma"/>
              </a:rPr>
              <a:t> </a:t>
            </a:r>
            <a:r>
              <a:rPr sz="1400" b="1" spc="-40" dirty="0">
                <a:solidFill>
                  <a:srgbClr val="FFFFFF"/>
                </a:solidFill>
                <a:latin typeface="Tahoma"/>
                <a:cs typeface="Tahoma"/>
              </a:rPr>
              <a:t>awareness,</a:t>
            </a:r>
            <a:r>
              <a:rPr sz="1400" b="1" spc="-35" dirty="0">
                <a:solidFill>
                  <a:srgbClr val="FFFFFF"/>
                </a:solidFill>
                <a:latin typeface="Tahoma"/>
                <a:cs typeface="Tahoma"/>
              </a:rPr>
              <a:t> </a:t>
            </a:r>
            <a:r>
              <a:rPr sz="1400" b="1" dirty="0">
                <a:solidFill>
                  <a:srgbClr val="FFFFFF"/>
                </a:solidFill>
                <a:latin typeface="Tahoma"/>
                <a:cs typeface="Tahoma"/>
              </a:rPr>
              <a:t>expanding</a:t>
            </a:r>
            <a:r>
              <a:rPr sz="1400" b="1" spc="-45" dirty="0">
                <a:solidFill>
                  <a:srgbClr val="FFFFFF"/>
                </a:solidFill>
                <a:latin typeface="Tahoma"/>
                <a:cs typeface="Tahoma"/>
              </a:rPr>
              <a:t> </a:t>
            </a:r>
            <a:r>
              <a:rPr sz="1400" b="1" spc="-10" dirty="0">
                <a:solidFill>
                  <a:srgbClr val="FFFFFF"/>
                </a:solidFill>
                <a:latin typeface="Tahoma"/>
                <a:cs typeface="Tahoma"/>
              </a:rPr>
              <a:t>reach, </a:t>
            </a:r>
            <a:r>
              <a:rPr sz="1400" b="1" spc="-50" dirty="0">
                <a:solidFill>
                  <a:srgbClr val="FFFFFF"/>
                </a:solidFill>
                <a:latin typeface="Tahoma"/>
                <a:cs typeface="Tahoma"/>
              </a:rPr>
              <a:t>driving</a:t>
            </a:r>
            <a:r>
              <a:rPr sz="1400" b="1" spc="-35" dirty="0">
                <a:solidFill>
                  <a:srgbClr val="FFFFFF"/>
                </a:solidFill>
                <a:latin typeface="Tahoma"/>
                <a:cs typeface="Tahoma"/>
              </a:rPr>
              <a:t> </a:t>
            </a:r>
            <a:r>
              <a:rPr sz="1400" b="1" spc="-75" dirty="0">
                <a:solidFill>
                  <a:srgbClr val="FFFFFF"/>
                </a:solidFill>
                <a:latin typeface="Tahoma"/>
                <a:cs typeface="Tahoma"/>
              </a:rPr>
              <a:t>traffic,</a:t>
            </a:r>
            <a:r>
              <a:rPr sz="1400" b="1" spc="-35" dirty="0">
                <a:solidFill>
                  <a:srgbClr val="FFFFFF"/>
                </a:solidFill>
                <a:latin typeface="Tahoma"/>
                <a:cs typeface="Tahoma"/>
              </a:rPr>
              <a:t> </a:t>
            </a:r>
            <a:r>
              <a:rPr sz="1400" b="1" spc="-55" dirty="0">
                <a:solidFill>
                  <a:srgbClr val="FFFFFF"/>
                </a:solidFill>
                <a:latin typeface="Tahoma"/>
                <a:cs typeface="Tahoma"/>
              </a:rPr>
              <a:t>to</a:t>
            </a:r>
            <a:r>
              <a:rPr sz="1400" b="1" spc="-25" dirty="0">
                <a:solidFill>
                  <a:srgbClr val="FFFFFF"/>
                </a:solidFill>
                <a:latin typeface="Tahoma"/>
                <a:cs typeface="Tahoma"/>
              </a:rPr>
              <a:t> </a:t>
            </a:r>
            <a:r>
              <a:rPr sz="1400" b="1" spc="-20" dirty="0">
                <a:solidFill>
                  <a:srgbClr val="FFFFFF"/>
                </a:solidFill>
                <a:latin typeface="Tahoma"/>
                <a:cs typeface="Tahoma"/>
              </a:rPr>
              <a:t>creating</a:t>
            </a:r>
            <a:r>
              <a:rPr sz="1400" b="1" spc="-25" dirty="0">
                <a:solidFill>
                  <a:srgbClr val="FFFFFF"/>
                </a:solidFill>
                <a:latin typeface="Tahoma"/>
                <a:cs typeface="Tahoma"/>
              </a:rPr>
              <a:t> </a:t>
            </a:r>
            <a:r>
              <a:rPr sz="1400" b="1" spc="-10" dirty="0">
                <a:solidFill>
                  <a:srgbClr val="FFFFFF"/>
                </a:solidFill>
                <a:latin typeface="Tahoma"/>
                <a:cs typeface="Tahoma"/>
              </a:rPr>
              <a:t>engagement, </a:t>
            </a:r>
            <a:r>
              <a:rPr sz="1400" b="1" spc="-30" dirty="0">
                <a:solidFill>
                  <a:srgbClr val="FFFFFF"/>
                </a:solidFill>
                <a:latin typeface="Tahoma"/>
                <a:cs typeface="Tahoma"/>
              </a:rPr>
              <a:t>generating</a:t>
            </a:r>
            <a:r>
              <a:rPr sz="1400" b="1" spc="-15" dirty="0">
                <a:solidFill>
                  <a:srgbClr val="FFFFFF"/>
                </a:solidFill>
                <a:latin typeface="Tahoma"/>
                <a:cs typeface="Tahoma"/>
              </a:rPr>
              <a:t> </a:t>
            </a:r>
            <a:r>
              <a:rPr sz="1400" b="1" spc="-10" dirty="0">
                <a:solidFill>
                  <a:srgbClr val="FFFFFF"/>
                </a:solidFill>
                <a:latin typeface="Tahoma"/>
                <a:cs typeface="Tahoma"/>
              </a:rPr>
              <a:t>leads</a:t>
            </a:r>
            <a:endParaRPr sz="1400">
              <a:latin typeface="Tahoma"/>
              <a:cs typeface="Tahoma"/>
            </a:endParaRPr>
          </a:p>
        </p:txBody>
      </p:sp>
      <p:sp>
        <p:nvSpPr>
          <p:cNvPr id="8" name="object 8"/>
          <p:cNvSpPr txBox="1"/>
          <p:nvPr/>
        </p:nvSpPr>
        <p:spPr>
          <a:xfrm>
            <a:off x="10558271" y="181355"/>
            <a:ext cx="1408430" cy="338455"/>
          </a:xfrm>
          <a:prstGeom prst="rect">
            <a:avLst/>
          </a:prstGeom>
          <a:solidFill>
            <a:srgbClr val="6DC3B1"/>
          </a:solidFill>
        </p:spPr>
        <p:txBody>
          <a:bodyPr vert="horz" wrap="square" lIns="0" tIns="41910" rIns="0" bIns="0" rtlCol="0">
            <a:spAutoFit/>
          </a:bodyPr>
          <a:lstStyle/>
          <a:p>
            <a:pPr marL="313055">
              <a:lnSpc>
                <a:spcPct val="100000"/>
              </a:lnSpc>
              <a:spcBef>
                <a:spcPts val="330"/>
              </a:spcBef>
            </a:pPr>
            <a:r>
              <a:rPr sz="1600" b="1" spc="-10" dirty="0">
                <a:solidFill>
                  <a:srgbClr val="F9F8F8"/>
                </a:solidFill>
                <a:latin typeface="Tahoma"/>
                <a:cs typeface="Tahoma"/>
              </a:rPr>
              <a:t>engage</a:t>
            </a:r>
            <a:endParaRPr sz="1600">
              <a:latin typeface="Tahoma"/>
              <a:cs typeface="Tahoma"/>
            </a:endParaRPr>
          </a:p>
        </p:txBody>
      </p:sp>
      <p:grpSp>
        <p:nvGrpSpPr>
          <p:cNvPr id="9" name="object 9"/>
          <p:cNvGrpSpPr/>
          <p:nvPr/>
        </p:nvGrpSpPr>
        <p:grpSpPr>
          <a:xfrm>
            <a:off x="1421891" y="1828800"/>
            <a:ext cx="5596255" cy="767080"/>
            <a:chOff x="1421891" y="1828800"/>
            <a:chExt cx="5596255" cy="767080"/>
          </a:xfrm>
        </p:grpSpPr>
        <p:sp>
          <p:nvSpPr>
            <p:cNvPr id="10" name="object 10"/>
            <p:cNvSpPr/>
            <p:nvPr/>
          </p:nvSpPr>
          <p:spPr>
            <a:xfrm>
              <a:off x="1421891" y="1828800"/>
              <a:ext cx="3747770" cy="586740"/>
            </a:xfrm>
            <a:custGeom>
              <a:avLst/>
              <a:gdLst/>
              <a:ahLst/>
              <a:cxnLst/>
              <a:rect l="l" t="t" r="r" b="b"/>
              <a:pathLst>
                <a:path w="3747770" h="586739">
                  <a:moveTo>
                    <a:pt x="3747516" y="0"/>
                  </a:moveTo>
                  <a:lnTo>
                    <a:pt x="0" y="0"/>
                  </a:lnTo>
                  <a:lnTo>
                    <a:pt x="0" y="586739"/>
                  </a:lnTo>
                  <a:lnTo>
                    <a:pt x="3747516" y="586739"/>
                  </a:lnTo>
                  <a:lnTo>
                    <a:pt x="3747516" y="0"/>
                  </a:lnTo>
                  <a:close/>
                </a:path>
              </a:pathLst>
            </a:custGeom>
            <a:solidFill>
              <a:srgbClr val="6DC3B1"/>
            </a:solidFill>
          </p:spPr>
          <p:txBody>
            <a:bodyPr wrap="square" lIns="0" tIns="0" rIns="0" bIns="0" rtlCol="0"/>
            <a:lstStyle/>
            <a:p>
              <a:endParaRPr/>
            </a:p>
          </p:txBody>
        </p:sp>
        <p:sp>
          <p:nvSpPr>
            <p:cNvPr id="11" name="object 11"/>
            <p:cNvSpPr/>
            <p:nvPr/>
          </p:nvSpPr>
          <p:spPr>
            <a:xfrm>
              <a:off x="6725412" y="2339340"/>
              <a:ext cx="292735" cy="256540"/>
            </a:xfrm>
            <a:custGeom>
              <a:avLst/>
              <a:gdLst/>
              <a:ahLst/>
              <a:cxnLst/>
              <a:rect l="l" t="t" r="r" b="b"/>
              <a:pathLst>
                <a:path w="292734" h="256539">
                  <a:moveTo>
                    <a:pt x="292608" y="0"/>
                  </a:moveTo>
                  <a:lnTo>
                    <a:pt x="0" y="0"/>
                  </a:lnTo>
                  <a:lnTo>
                    <a:pt x="292608" y="256032"/>
                  </a:lnTo>
                  <a:lnTo>
                    <a:pt x="292608" y="0"/>
                  </a:lnTo>
                  <a:close/>
                </a:path>
              </a:pathLst>
            </a:custGeom>
            <a:solidFill>
              <a:srgbClr val="2C6C5F"/>
            </a:solidFill>
          </p:spPr>
          <p:txBody>
            <a:bodyPr wrap="square" lIns="0" tIns="0" rIns="0" bIns="0" rtlCol="0"/>
            <a:lstStyle/>
            <a:p>
              <a:endParaRPr/>
            </a:p>
          </p:txBody>
        </p:sp>
      </p:grpSp>
      <p:sp>
        <p:nvSpPr>
          <p:cNvPr id="12" name="object 12"/>
          <p:cNvSpPr txBox="1">
            <a:spLocks noGrp="1"/>
          </p:cNvSpPr>
          <p:nvPr>
            <p:ph type="title"/>
          </p:nvPr>
        </p:nvSpPr>
        <p:spPr>
          <a:xfrm>
            <a:off x="1596644" y="64134"/>
            <a:ext cx="3380104" cy="1891030"/>
          </a:xfrm>
          <a:prstGeom prst="rect">
            <a:avLst/>
          </a:prstGeom>
        </p:spPr>
        <p:txBody>
          <a:bodyPr vert="horz" wrap="square" lIns="0" tIns="341630" rIns="0" bIns="0" rtlCol="0">
            <a:spAutoFit/>
          </a:bodyPr>
          <a:lstStyle/>
          <a:p>
            <a:pPr marL="12700" marR="5080">
              <a:lnSpc>
                <a:spcPct val="70000"/>
              </a:lnSpc>
              <a:spcBef>
                <a:spcPts val="2690"/>
              </a:spcBef>
            </a:pPr>
            <a:r>
              <a:rPr sz="7200" b="1" spc="-50" dirty="0">
                <a:solidFill>
                  <a:srgbClr val="FFFFFF"/>
                </a:solidFill>
                <a:latin typeface="Arial"/>
                <a:cs typeface="Arial"/>
              </a:rPr>
              <a:t>SOC</a:t>
            </a:r>
            <a:r>
              <a:rPr sz="7200" b="1" spc="-45" dirty="0">
                <a:solidFill>
                  <a:srgbClr val="FFFFFF"/>
                </a:solidFill>
                <a:latin typeface="Arial"/>
                <a:cs typeface="Arial"/>
              </a:rPr>
              <a:t>I</a:t>
            </a:r>
            <a:r>
              <a:rPr sz="7200" b="1" spc="-40" dirty="0">
                <a:solidFill>
                  <a:srgbClr val="FFFFFF"/>
                </a:solidFill>
                <a:latin typeface="Arial"/>
                <a:cs typeface="Arial"/>
              </a:rPr>
              <a:t>A</a:t>
            </a:r>
            <a:r>
              <a:rPr sz="7200" b="1" spc="-650" dirty="0">
                <a:solidFill>
                  <a:srgbClr val="FFFFFF"/>
                </a:solidFill>
                <a:latin typeface="Arial"/>
                <a:cs typeface="Arial"/>
              </a:rPr>
              <a:t>L</a:t>
            </a:r>
            <a:r>
              <a:rPr sz="7200" b="1" spc="-150" dirty="0">
                <a:solidFill>
                  <a:srgbClr val="FFFFFF"/>
                </a:solidFill>
                <a:latin typeface="Arial"/>
                <a:cs typeface="Arial"/>
              </a:rPr>
              <a:t> </a:t>
            </a:r>
            <a:r>
              <a:rPr sz="7200" b="1" spc="180" dirty="0">
                <a:solidFill>
                  <a:srgbClr val="FFFFFF"/>
                </a:solidFill>
                <a:latin typeface="Arial"/>
                <a:cs typeface="Arial"/>
              </a:rPr>
              <a:t>M</a:t>
            </a:r>
            <a:r>
              <a:rPr sz="7200" b="1" spc="-1000" dirty="0">
                <a:solidFill>
                  <a:srgbClr val="FFFFFF"/>
                </a:solidFill>
                <a:latin typeface="Arial"/>
                <a:cs typeface="Arial"/>
              </a:rPr>
              <a:t> </a:t>
            </a:r>
            <a:r>
              <a:rPr sz="7200" b="1" spc="-720" dirty="0">
                <a:solidFill>
                  <a:srgbClr val="FFFFFF"/>
                </a:solidFill>
                <a:latin typeface="Arial"/>
                <a:cs typeface="Arial"/>
              </a:rPr>
              <a:t>E</a:t>
            </a:r>
            <a:r>
              <a:rPr sz="7200" b="1" spc="-1000" dirty="0">
                <a:solidFill>
                  <a:srgbClr val="FFFFFF"/>
                </a:solidFill>
                <a:latin typeface="Arial"/>
                <a:cs typeface="Arial"/>
              </a:rPr>
              <a:t> </a:t>
            </a:r>
            <a:r>
              <a:rPr sz="7200" b="1" spc="-575" dirty="0">
                <a:solidFill>
                  <a:srgbClr val="FFFFFF"/>
                </a:solidFill>
                <a:latin typeface="Arial"/>
                <a:cs typeface="Arial"/>
              </a:rPr>
              <a:t>D</a:t>
            </a:r>
            <a:r>
              <a:rPr sz="7200" b="1" spc="-1005" dirty="0">
                <a:solidFill>
                  <a:srgbClr val="FFFFFF"/>
                </a:solidFill>
                <a:latin typeface="Arial"/>
                <a:cs typeface="Arial"/>
              </a:rPr>
              <a:t> </a:t>
            </a:r>
            <a:r>
              <a:rPr sz="7200" b="1" spc="80" dirty="0">
                <a:solidFill>
                  <a:srgbClr val="FFFFFF"/>
                </a:solidFill>
                <a:latin typeface="Arial"/>
                <a:cs typeface="Arial"/>
              </a:rPr>
              <a:t>I</a:t>
            </a:r>
            <a:r>
              <a:rPr sz="7200" b="1" spc="-1000" dirty="0">
                <a:solidFill>
                  <a:srgbClr val="FFFFFF"/>
                </a:solidFill>
                <a:latin typeface="Arial"/>
                <a:cs typeface="Arial"/>
              </a:rPr>
              <a:t> </a:t>
            </a:r>
            <a:r>
              <a:rPr sz="7200" b="1" spc="-885" dirty="0">
                <a:solidFill>
                  <a:srgbClr val="FFFFFF"/>
                </a:solidFill>
                <a:latin typeface="Arial"/>
                <a:cs typeface="Arial"/>
              </a:rPr>
              <a:t>A</a:t>
            </a:r>
            <a:endParaRPr sz="7200">
              <a:latin typeface="Arial"/>
              <a:cs typeface="Arial"/>
            </a:endParaRPr>
          </a:p>
        </p:txBody>
      </p:sp>
      <p:sp>
        <p:nvSpPr>
          <p:cNvPr id="13" name="object 13"/>
          <p:cNvSpPr txBox="1"/>
          <p:nvPr/>
        </p:nvSpPr>
        <p:spPr>
          <a:xfrm>
            <a:off x="1596644" y="1870328"/>
            <a:ext cx="3146425" cy="482600"/>
          </a:xfrm>
          <a:prstGeom prst="rect">
            <a:avLst/>
          </a:prstGeom>
        </p:spPr>
        <p:txBody>
          <a:bodyPr vert="horz" wrap="square" lIns="0" tIns="12700" rIns="0" bIns="0" rtlCol="0">
            <a:spAutoFit/>
          </a:bodyPr>
          <a:lstStyle/>
          <a:p>
            <a:pPr marL="12700">
              <a:lnSpc>
                <a:spcPct val="100000"/>
              </a:lnSpc>
              <a:spcBef>
                <a:spcPts val="100"/>
              </a:spcBef>
            </a:pPr>
            <a:r>
              <a:rPr sz="3000" b="1" spc="-390" dirty="0">
                <a:solidFill>
                  <a:srgbClr val="FFFFFF"/>
                </a:solidFill>
                <a:latin typeface="Arial"/>
                <a:cs typeface="Arial"/>
              </a:rPr>
              <a:t>T</a:t>
            </a:r>
            <a:r>
              <a:rPr sz="3000" b="1" spc="180" dirty="0">
                <a:solidFill>
                  <a:srgbClr val="FFFFFF"/>
                </a:solidFill>
                <a:latin typeface="Arial"/>
                <a:cs typeface="Arial"/>
              </a:rPr>
              <a:t> </a:t>
            </a:r>
            <a:r>
              <a:rPr sz="3000" b="1" spc="-350" dirty="0">
                <a:solidFill>
                  <a:srgbClr val="FFFFFF"/>
                </a:solidFill>
                <a:latin typeface="Arial"/>
                <a:cs typeface="Arial"/>
              </a:rPr>
              <a:t>A</a:t>
            </a:r>
            <a:r>
              <a:rPr sz="3000" b="1" spc="325" dirty="0">
                <a:solidFill>
                  <a:srgbClr val="FFFFFF"/>
                </a:solidFill>
                <a:latin typeface="Arial"/>
                <a:cs typeface="Arial"/>
              </a:rPr>
              <a:t> </a:t>
            </a:r>
            <a:r>
              <a:rPr sz="3000" b="1" dirty="0">
                <a:solidFill>
                  <a:srgbClr val="FFFFFF"/>
                </a:solidFill>
                <a:latin typeface="Arial"/>
                <a:cs typeface="Arial"/>
              </a:rPr>
              <a:t>R</a:t>
            </a:r>
            <a:r>
              <a:rPr sz="3000" b="1" spc="285" dirty="0">
                <a:solidFill>
                  <a:srgbClr val="FFFFFF"/>
                </a:solidFill>
                <a:latin typeface="Arial"/>
                <a:cs typeface="Arial"/>
              </a:rPr>
              <a:t> </a:t>
            </a:r>
            <a:r>
              <a:rPr sz="3000" b="1" spc="-425" dirty="0">
                <a:solidFill>
                  <a:srgbClr val="FFFFFF"/>
                </a:solidFill>
                <a:latin typeface="Arial"/>
                <a:cs typeface="Arial"/>
              </a:rPr>
              <a:t>G</a:t>
            </a:r>
            <a:r>
              <a:rPr sz="3000" b="1" spc="330" dirty="0">
                <a:solidFill>
                  <a:srgbClr val="FFFFFF"/>
                </a:solidFill>
                <a:latin typeface="Arial"/>
                <a:cs typeface="Arial"/>
              </a:rPr>
              <a:t> </a:t>
            </a:r>
            <a:r>
              <a:rPr sz="3000" b="1" spc="-300" dirty="0">
                <a:solidFill>
                  <a:srgbClr val="FFFFFF"/>
                </a:solidFill>
                <a:latin typeface="Arial"/>
                <a:cs typeface="Arial"/>
              </a:rPr>
              <a:t>E</a:t>
            </a:r>
            <a:r>
              <a:rPr sz="3000" b="1" spc="320" dirty="0">
                <a:solidFill>
                  <a:srgbClr val="FFFFFF"/>
                </a:solidFill>
                <a:latin typeface="Arial"/>
                <a:cs typeface="Arial"/>
              </a:rPr>
              <a:t> </a:t>
            </a:r>
            <a:r>
              <a:rPr sz="3000" b="1" spc="-390" dirty="0">
                <a:solidFill>
                  <a:srgbClr val="FFFFFF"/>
                </a:solidFill>
                <a:latin typeface="Arial"/>
                <a:cs typeface="Arial"/>
              </a:rPr>
              <a:t>T</a:t>
            </a:r>
            <a:r>
              <a:rPr sz="3000" b="1" spc="320" dirty="0">
                <a:solidFill>
                  <a:srgbClr val="FFFFFF"/>
                </a:solidFill>
                <a:latin typeface="Arial"/>
                <a:cs typeface="Arial"/>
              </a:rPr>
              <a:t> </a:t>
            </a:r>
            <a:r>
              <a:rPr sz="3000" b="1" dirty="0">
                <a:solidFill>
                  <a:srgbClr val="FFFFFF"/>
                </a:solidFill>
                <a:latin typeface="Arial"/>
                <a:cs typeface="Arial"/>
              </a:rPr>
              <a:t>I</a:t>
            </a:r>
            <a:r>
              <a:rPr sz="3000" b="1" spc="305" dirty="0">
                <a:solidFill>
                  <a:srgbClr val="FFFFFF"/>
                </a:solidFill>
                <a:latin typeface="Arial"/>
                <a:cs typeface="Arial"/>
              </a:rPr>
              <a:t> </a:t>
            </a:r>
            <a:r>
              <a:rPr sz="3000" b="1" dirty="0">
                <a:solidFill>
                  <a:srgbClr val="FFFFFF"/>
                </a:solidFill>
                <a:latin typeface="Arial"/>
                <a:cs typeface="Arial"/>
              </a:rPr>
              <a:t>N</a:t>
            </a:r>
            <a:r>
              <a:rPr sz="3000" b="1" spc="320" dirty="0">
                <a:solidFill>
                  <a:srgbClr val="FFFFFF"/>
                </a:solidFill>
                <a:latin typeface="Arial"/>
                <a:cs typeface="Arial"/>
              </a:rPr>
              <a:t> </a:t>
            </a:r>
            <a:r>
              <a:rPr sz="3000" b="1" spc="-475" dirty="0">
                <a:solidFill>
                  <a:srgbClr val="FFFFFF"/>
                </a:solidFill>
                <a:latin typeface="Arial"/>
                <a:cs typeface="Arial"/>
              </a:rPr>
              <a:t>G</a:t>
            </a:r>
            <a:endParaRPr sz="3000">
              <a:latin typeface="Arial"/>
              <a:cs typeface="Arial"/>
            </a:endParaRPr>
          </a:p>
        </p:txBody>
      </p:sp>
      <p:sp>
        <p:nvSpPr>
          <p:cNvPr id="14" name="object 14"/>
          <p:cNvSpPr txBox="1"/>
          <p:nvPr/>
        </p:nvSpPr>
        <p:spPr>
          <a:xfrm>
            <a:off x="2078863" y="2740609"/>
            <a:ext cx="3525520" cy="1489075"/>
          </a:xfrm>
          <a:prstGeom prst="rect">
            <a:avLst/>
          </a:prstGeom>
        </p:spPr>
        <p:txBody>
          <a:bodyPr vert="horz" wrap="square" lIns="0" tIns="12700" rIns="0" bIns="0" rtlCol="0">
            <a:spAutoFit/>
          </a:bodyPr>
          <a:lstStyle/>
          <a:p>
            <a:pPr marL="12700" marR="5080">
              <a:lnSpc>
                <a:spcPct val="100000"/>
              </a:lnSpc>
              <a:spcBef>
                <a:spcPts val="100"/>
              </a:spcBef>
            </a:pPr>
            <a:r>
              <a:rPr sz="2400" b="1" spc="-100" dirty="0">
                <a:solidFill>
                  <a:srgbClr val="FFFFFF"/>
                </a:solidFill>
                <a:latin typeface="Tahoma"/>
                <a:cs typeface="Tahoma"/>
              </a:rPr>
              <a:t>Drive</a:t>
            </a:r>
            <a:r>
              <a:rPr sz="2400" b="1" spc="-30" dirty="0">
                <a:solidFill>
                  <a:srgbClr val="FFFFFF"/>
                </a:solidFill>
                <a:latin typeface="Tahoma"/>
                <a:cs typeface="Tahoma"/>
              </a:rPr>
              <a:t> </a:t>
            </a:r>
            <a:r>
              <a:rPr sz="2400" b="1" dirty="0">
                <a:solidFill>
                  <a:srgbClr val="FFFFFF"/>
                </a:solidFill>
                <a:latin typeface="Tahoma"/>
                <a:cs typeface="Tahoma"/>
              </a:rPr>
              <a:t>engagement</a:t>
            </a:r>
            <a:r>
              <a:rPr sz="2400" b="1" spc="-25" dirty="0">
                <a:solidFill>
                  <a:srgbClr val="FFFFFF"/>
                </a:solidFill>
                <a:latin typeface="Tahoma"/>
                <a:cs typeface="Tahoma"/>
              </a:rPr>
              <a:t> </a:t>
            </a:r>
            <a:r>
              <a:rPr sz="2400" b="1" spc="-35" dirty="0">
                <a:solidFill>
                  <a:srgbClr val="FFFFFF"/>
                </a:solidFill>
                <a:latin typeface="Tahoma"/>
                <a:cs typeface="Tahoma"/>
              </a:rPr>
              <a:t>by </a:t>
            </a:r>
            <a:r>
              <a:rPr sz="2400" b="1" spc="-20" dirty="0">
                <a:solidFill>
                  <a:srgbClr val="FFFFFF"/>
                </a:solidFill>
                <a:latin typeface="Tahoma"/>
                <a:cs typeface="Tahoma"/>
              </a:rPr>
              <a:t>precisely</a:t>
            </a:r>
            <a:r>
              <a:rPr sz="2400" b="1" spc="-90" dirty="0">
                <a:solidFill>
                  <a:srgbClr val="FFFFFF"/>
                </a:solidFill>
                <a:latin typeface="Tahoma"/>
                <a:cs typeface="Tahoma"/>
              </a:rPr>
              <a:t> targeting</a:t>
            </a:r>
            <a:r>
              <a:rPr sz="2400" b="1" spc="-55" dirty="0">
                <a:solidFill>
                  <a:srgbClr val="FFFFFF"/>
                </a:solidFill>
                <a:latin typeface="Tahoma"/>
                <a:cs typeface="Tahoma"/>
              </a:rPr>
              <a:t> </a:t>
            </a:r>
            <a:r>
              <a:rPr sz="2400" b="1" spc="-40" dirty="0">
                <a:solidFill>
                  <a:srgbClr val="FFFFFF"/>
                </a:solidFill>
                <a:latin typeface="Tahoma"/>
                <a:cs typeface="Tahoma"/>
              </a:rPr>
              <a:t>your </a:t>
            </a:r>
            <a:r>
              <a:rPr sz="2400" b="1" dirty="0">
                <a:solidFill>
                  <a:srgbClr val="FFFFFF"/>
                </a:solidFill>
                <a:latin typeface="Tahoma"/>
                <a:cs typeface="Tahoma"/>
              </a:rPr>
              <a:t>audience</a:t>
            </a:r>
            <a:r>
              <a:rPr sz="2400" b="1" spc="85" dirty="0">
                <a:solidFill>
                  <a:srgbClr val="FFFFFF"/>
                </a:solidFill>
                <a:latin typeface="Tahoma"/>
                <a:cs typeface="Tahoma"/>
              </a:rPr>
              <a:t> </a:t>
            </a:r>
            <a:r>
              <a:rPr sz="2400" b="1" dirty="0">
                <a:solidFill>
                  <a:srgbClr val="FFFFFF"/>
                </a:solidFill>
                <a:latin typeface="Tahoma"/>
                <a:cs typeface="Tahoma"/>
              </a:rPr>
              <a:t>on</a:t>
            </a:r>
            <a:r>
              <a:rPr sz="2400" b="1" spc="80" dirty="0">
                <a:solidFill>
                  <a:srgbClr val="FFFFFF"/>
                </a:solidFill>
                <a:latin typeface="Tahoma"/>
                <a:cs typeface="Tahoma"/>
              </a:rPr>
              <a:t> </a:t>
            </a:r>
            <a:r>
              <a:rPr sz="2400" b="1" spc="-10" dirty="0">
                <a:solidFill>
                  <a:srgbClr val="FFFFFF"/>
                </a:solidFill>
                <a:latin typeface="Tahoma"/>
                <a:cs typeface="Tahoma"/>
              </a:rPr>
              <a:t>Facebook </a:t>
            </a:r>
            <a:r>
              <a:rPr sz="2400" b="1" dirty="0">
                <a:solidFill>
                  <a:srgbClr val="FFFFFF"/>
                </a:solidFill>
                <a:latin typeface="Tahoma"/>
                <a:cs typeface="Tahoma"/>
              </a:rPr>
              <a:t>and</a:t>
            </a:r>
            <a:r>
              <a:rPr sz="2400" b="1" spc="50" dirty="0">
                <a:solidFill>
                  <a:srgbClr val="FFFFFF"/>
                </a:solidFill>
                <a:latin typeface="Tahoma"/>
                <a:cs typeface="Tahoma"/>
              </a:rPr>
              <a:t> </a:t>
            </a:r>
            <a:r>
              <a:rPr sz="2400" b="1" spc="-10" dirty="0">
                <a:solidFill>
                  <a:srgbClr val="FFFFFF"/>
                </a:solidFill>
                <a:latin typeface="Tahoma"/>
                <a:cs typeface="Tahoma"/>
              </a:rPr>
              <a:t>Instagram.</a:t>
            </a:r>
            <a:endParaRPr sz="2400">
              <a:latin typeface="Tahoma"/>
              <a:cs typeface="Tahoma"/>
            </a:endParaRPr>
          </a:p>
        </p:txBody>
      </p:sp>
      <p:sp>
        <p:nvSpPr>
          <p:cNvPr id="15" name="object 15"/>
          <p:cNvSpPr txBox="1"/>
          <p:nvPr/>
        </p:nvSpPr>
        <p:spPr>
          <a:xfrm>
            <a:off x="2078863" y="4569663"/>
            <a:ext cx="3966210" cy="1489075"/>
          </a:xfrm>
          <a:prstGeom prst="rect">
            <a:avLst/>
          </a:prstGeom>
        </p:spPr>
        <p:txBody>
          <a:bodyPr vert="horz" wrap="square" lIns="0" tIns="12700" rIns="0" bIns="0" rtlCol="0">
            <a:spAutoFit/>
          </a:bodyPr>
          <a:lstStyle/>
          <a:p>
            <a:pPr marL="12700" marR="5080">
              <a:lnSpc>
                <a:spcPct val="100000"/>
              </a:lnSpc>
              <a:spcBef>
                <a:spcPts val="100"/>
              </a:spcBef>
            </a:pPr>
            <a:r>
              <a:rPr sz="2400" b="1" spc="-125" dirty="0">
                <a:solidFill>
                  <a:srgbClr val="FFFFFF"/>
                </a:solidFill>
                <a:latin typeface="Tahoma"/>
                <a:cs typeface="Tahoma"/>
              </a:rPr>
              <a:t>From</a:t>
            </a:r>
            <a:r>
              <a:rPr sz="2400" b="1" spc="-45" dirty="0">
                <a:solidFill>
                  <a:srgbClr val="FFFFFF"/>
                </a:solidFill>
                <a:latin typeface="Tahoma"/>
                <a:cs typeface="Tahoma"/>
              </a:rPr>
              <a:t> </a:t>
            </a:r>
            <a:r>
              <a:rPr sz="2400" b="1" spc="-40" dirty="0">
                <a:solidFill>
                  <a:srgbClr val="FFFFFF"/>
                </a:solidFill>
                <a:latin typeface="Tahoma"/>
                <a:cs typeface="Tahoma"/>
              </a:rPr>
              <a:t>targeted</a:t>
            </a:r>
            <a:r>
              <a:rPr sz="2400" b="1" spc="-10" dirty="0">
                <a:solidFill>
                  <a:srgbClr val="FFFFFF"/>
                </a:solidFill>
                <a:latin typeface="Tahoma"/>
                <a:cs typeface="Tahoma"/>
              </a:rPr>
              <a:t> </a:t>
            </a:r>
            <a:r>
              <a:rPr sz="2400" b="1" dirty="0">
                <a:solidFill>
                  <a:srgbClr val="FFFFFF"/>
                </a:solidFill>
                <a:latin typeface="Tahoma"/>
                <a:cs typeface="Tahoma"/>
              </a:rPr>
              <a:t>reach</a:t>
            </a:r>
            <a:r>
              <a:rPr sz="2400" b="1" spc="-35" dirty="0">
                <a:solidFill>
                  <a:srgbClr val="FFFFFF"/>
                </a:solidFill>
                <a:latin typeface="Tahoma"/>
                <a:cs typeface="Tahoma"/>
              </a:rPr>
              <a:t> </a:t>
            </a:r>
            <a:r>
              <a:rPr sz="2400" b="1" spc="-25" dirty="0">
                <a:solidFill>
                  <a:srgbClr val="FFFFFF"/>
                </a:solidFill>
                <a:latin typeface="Tahoma"/>
                <a:cs typeface="Tahoma"/>
              </a:rPr>
              <a:t>to </a:t>
            </a:r>
            <a:r>
              <a:rPr sz="2400" b="1" spc="-85" dirty="0">
                <a:solidFill>
                  <a:srgbClr val="FFFFFF"/>
                </a:solidFill>
                <a:latin typeface="Tahoma"/>
                <a:cs typeface="Tahoma"/>
              </a:rPr>
              <a:t>driving</a:t>
            </a:r>
            <a:r>
              <a:rPr sz="2400" b="1" spc="-90" dirty="0">
                <a:solidFill>
                  <a:srgbClr val="FFFFFF"/>
                </a:solidFill>
                <a:latin typeface="Tahoma"/>
                <a:cs typeface="Tahoma"/>
              </a:rPr>
              <a:t> </a:t>
            </a:r>
            <a:r>
              <a:rPr sz="2400" b="1" dirty="0">
                <a:solidFill>
                  <a:srgbClr val="FFFFFF"/>
                </a:solidFill>
                <a:latin typeface="Tahoma"/>
                <a:cs typeface="Tahoma"/>
              </a:rPr>
              <a:t>leads,</a:t>
            </a:r>
            <a:r>
              <a:rPr sz="2400" b="1" spc="-135" dirty="0">
                <a:solidFill>
                  <a:srgbClr val="FFFFFF"/>
                </a:solidFill>
                <a:latin typeface="Tahoma"/>
                <a:cs typeface="Tahoma"/>
              </a:rPr>
              <a:t> </a:t>
            </a:r>
            <a:r>
              <a:rPr sz="2400" b="1" spc="-70" dirty="0">
                <a:solidFill>
                  <a:srgbClr val="FFFFFF"/>
                </a:solidFill>
                <a:latin typeface="Tahoma"/>
                <a:cs typeface="Tahoma"/>
              </a:rPr>
              <a:t>the</a:t>
            </a:r>
            <a:r>
              <a:rPr sz="2400" b="1" spc="-105" dirty="0">
                <a:solidFill>
                  <a:srgbClr val="FFFFFF"/>
                </a:solidFill>
                <a:latin typeface="Tahoma"/>
                <a:cs typeface="Tahoma"/>
              </a:rPr>
              <a:t> </a:t>
            </a:r>
            <a:r>
              <a:rPr sz="2400" b="1" spc="-10" dirty="0">
                <a:solidFill>
                  <a:srgbClr val="FFFFFF"/>
                </a:solidFill>
                <a:latin typeface="Tahoma"/>
                <a:cs typeface="Tahoma"/>
              </a:rPr>
              <a:t>world’s top</a:t>
            </a:r>
            <a:r>
              <a:rPr sz="2400" b="1" spc="-55" dirty="0">
                <a:solidFill>
                  <a:srgbClr val="FFFFFF"/>
                </a:solidFill>
                <a:latin typeface="Tahoma"/>
                <a:cs typeface="Tahoma"/>
              </a:rPr>
              <a:t> </a:t>
            </a:r>
            <a:r>
              <a:rPr sz="2400" b="1" dirty="0">
                <a:solidFill>
                  <a:srgbClr val="FFFFFF"/>
                </a:solidFill>
                <a:latin typeface="Tahoma"/>
                <a:cs typeface="Tahoma"/>
              </a:rPr>
              <a:t>social</a:t>
            </a:r>
            <a:r>
              <a:rPr sz="2400" b="1" spc="-60" dirty="0">
                <a:solidFill>
                  <a:srgbClr val="FFFFFF"/>
                </a:solidFill>
                <a:latin typeface="Tahoma"/>
                <a:cs typeface="Tahoma"/>
              </a:rPr>
              <a:t> </a:t>
            </a:r>
            <a:r>
              <a:rPr sz="2400" b="1" dirty="0">
                <a:solidFill>
                  <a:srgbClr val="FFFFFF"/>
                </a:solidFill>
                <a:latin typeface="Tahoma"/>
                <a:cs typeface="Tahoma"/>
              </a:rPr>
              <a:t>media</a:t>
            </a:r>
            <a:r>
              <a:rPr sz="2400" b="1" spc="-55" dirty="0">
                <a:solidFill>
                  <a:srgbClr val="FFFFFF"/>
                </a:solidFill>
                <a:latin typeface="Tahoma"/>
                <a:cs typeface="Tahoma"/>
              </a:rPr>
              <a:t> </a:t>
            </a:r>
            <a:r>
              <a:rPr sz="2400" b="1" spc="-100" dirty="0">
                <a:solidFill>
                  <a:srgbClr val="FFFFFF"/>
                </a:solidFill>
                <a:latin typeface="Tahoma"/>
                <a:cs typeface="Tahoma"/>
              </a:rPr>
              <a:t>platforms </a:t>
            </a:r>
            <a:r>
              <a:rPr sz="2400" b="1" spc="-35" dirty="0">
                <a:solidFill>
                  <a:srgbClr val="FFFFFF"/>
                </a:solidFill>
                <a:latin typeface="Tahoma"/>
                <a:cs typeface="Tahoma"/>
              </a:rPr>
              <a:t>deliver</a:t>
            </a:r>
            <a:r>
              <a:rPr sz="2400" b="1" spc="-110" dirty="0">
                <a:solidFill>
                  <a:srgbClr val="FFFFFF"/>
                </a:solidFill>
                <a:latin typeface="Tahoma"/>
                <a:cs typeface="Tahoma"/>
              </a:rPr>
              <a:t> </a:t>
            </a:r>
            <a:r>
              <a:rPr sz="2400" b="1" spc="-30" dirty="0">
                <a:solidFill>
                  <a:srgbClr val="FFFFFF"/>
                </a:solidFill>
                <a:latin typeface="Tahoma"/>
                <a:cs typeface="Tahoma"/>
              </a:rPr>
              <a:t>results.</a:t>
            </a:r>
            <a:endParaRPr sz="2400">
              <a:latin typeface="Tahoma"/>
              <a:cs typeface="Tahoma"/>
            </a:endParaRPr>
          </a:p>
        </p:txBody>
      </p:sp>
      <p:grpSp>
        <p:nvGrpSpPr>
          <p:cNvPr id="16" name="object 16"/>
          <p:cNvGrpSpPr/>
          <p:nvPr/>
        </p:nvGrpSpPr>
        <p:grpSpPr>
          <a:xfrm>
            <a:off x="8680510" y="5622856"/>
            <a:ext cx="1709420" cy="589280"/>
            <a:chOff x="8680510" y="5622856"/>
            <a:chExt cx="1709420" cy="589280"/>
          </a:xfrm>
        </p:grpSpPr>
        <p:pic>
          <p:nvPicPr>
            <p:cNvPr id="17" name="object 17"/>
            <p:cNvPicPr/>
            <p:nvPr/>
          </p:nvPicPr>
          <p:blipFill>
            <a:blip r:embed="rId3" cstate="print"/>
            <a:stretch>
              <a:fillRect/>
            </a:stretch>
          </p:blipFill>
          <p:spPr>
            <a:xfrm>
              <a:off x="9987620" y="5793033"/>
              <a:ext cx="216962" cy="247613"/>
            </a:xfrm>
            <a:prstGeom prst="rect">
              <a:avLst/>
            </a:prstGeom>
          </p:spPr>
        </p:pic>
        <p:sp>
          <p:nvSpPr>
            <p:cNvPr id="18" name="object 18"/>
            <p:cNvSpPr/>
            <p:nvPr/>
          </p:nvSpPr>
          <p:spPr>
            <a:xfrm>
              <a:off x="9804766" y="5626030"/>
              <a:ext cx="581660" cy="582930"/>
            </a:xfrm>
            <a:custGeom>
              <a:avLst/>
              <a:gdLst/>
              <a:ahLst/>
              <a:cxnLst/>
              <a:rect l="l" t="t" r="r" b="b"/>
              <a:pathLst>
                <a:path w="581659" h="582929">
                  <a:moveTo>
                    <a:pt x="577599" y="0"/>
                  </a:moveTo>
                  <a:lnTo>
                    <a:pt x="3844" y="0"/>
                  </a:lnTo>
                  <a:lnTo>
                    <a:pt x="0" y="3850"/>
                  </a:lnTo>
                  <a:lnTo>
                    <a:pt x="0" y="578606"/>
                  </a:lnTo>
                  <a:lnTo>
                    <a:pt x="3844" y="582459"/>
                  </a:lnTo>
                  <a:lnTo>
                    <a:pt x="577599" y="582459"/>
                  </a:lnTo>
                  <a:lnTo>
                    <a:pt x="581443" y="578606"/>
                  </a:lnTo>
                  <a:lnTo>
                    <a:pt x="581443" y="565254"/>
                  </a:lnTo>
                  <a:lnTo>
                    <a:pt x="17173" y="565254"/>
                  </a:lnTo>
                  <a:lnTo>
                    <a:pt x="17173" y="104164"/>
                  </a:lnTo>
                  <a:lnTo>
                    <a:pt x="581443" y="104164"/>
                  </a:lnTo>
                  <a:lnTo>
                    <a:pt x="581443" y="86960"/>
                  </a:lnTo>
                  <a:lnTo>
                    <a:pt x="17173" y="86960"/>
                  </a:lnTo>
                  <a:lnTo>
                    <a:pt x="17173" y="17203"/>
                  </a:lnTo>
                  <a:lnTo>
                    <a:pt x="581443" y="17203"/>
                  </a:lnTo>
                  <a:lnTo>
                    <a:pt x="581443" y="3850"/>
                  </a:lnTo>
                  <a:lnTo>
                    <a:pt x="577599" y="0"/>
                  </a:lnTo>
                  <a:close/>
                </a:path>
                <a:path w="581659" h="582929">
                  <a:moveTo>
                    <a:pt x="581443" y="104164"/>
                  </a:moveTo>
                  <a:lnTo>
                    <a:pt x="564270" y="104164"/>
                  </a:lnTo>
                  <a:lnTo>
                    <a:pt x="564270" y="565254"/>
                  </a:lnTo>
                  <a:lnTo>
                    <a:pt x="581443" y="565254"/>
                  </a:lnTo>
                  <a:lnTo>
                    <a:pt x="581443" y="104164"/>
                  </a:lnTo>
                  <a:close/>
                </a:path>
                <a:path w="581659" h="582929">
                  <a:moveTo>
                    <a:pt x="581443" y="17203"/>
                  </a:moveTo>
                  <a:lnTo>
                    <a:pt x="564270" y="17203"/>
                  </a:lnTo>
                  <a:lnTo>
                    <a:pt x="564270" y="86960"/>
                  </a:lnTo>
                  <a:lnTo>
                    <a:pt x="581443" y="86960"/>
                  </a:lnTo>
                  <a:lnTo>
                    <a:pt x="581443" y="17203"/>
                  </a:lnTo>
                  <a:close/>
                </a:path>
              </a:pathLst>
            </a:custGeom>
            <a:solidFill>
              <a:srgbClr val="FFFFFF"/>
            </a:solidFill>
          </p:spPr>
          <p:txBody>
            <a:bodyPr wrap="square" lIns="0" tIns="0" rIns="0" bIns="0" rtlCol="0"/>
            <a:lstStyle/>
            <a:p>
              <a:endParaRPr/>
            </a:p>
          </p:txBody>
        </p:sp>
        <p:sp>
          <p:nvSpPr>
            <p:cNvPr id="19" name="object 19"/>
            <p:cNvSpPr/>
            <p:nvPr/>
          </p:nvSpPr>
          <p:spPr>
            <a:xfrm>
              <a:off x="9804766" y="5626031"/>
              <a:ext cx="581660" cy="582930"/>
            </a:xfrm>
            <a:custGeom>
              <a:avLst/>
              <a:gdLst/>
              <a:ahLst/>
              <a:cxnLst/>
              <a:rect l="l" t="t" r="r" b="b"/>
              <a:pathLst>
                <a:path w="581659" h="582929">
                  <a:moveTo>
                    <a:pt x="572856" y="0"/>
                  </a:moveTo>
                  <a:lnTo>
                    <a:pt x="8586" y="0"/>
                  </a:lnTo>
                  <a:lnTo>
                    <a:pt x="3844" y="0"/>
                  </a:lnTo>
                  <a:lnTo>
                    <a:pt x="0" y="3850"/>
                  </a:lnTo>
                  <a:lnTo>
                    <a:pt x="0" y="8601"/>
                  </a:lnTo>
                  <a:lnTo>
                    <a:pt x="0" y="573858"/>
                  </a:lnTo>
                  <a:lnTo>
                    <a:pt x="0" y="578606"/>
                  </a:lnTo>
                  <a:lnTo>
                    <a:pt x="3844" y="582459"/>
                  </a:lnTo>
                  <a:lnTo>
                    <a:pt x="8586" y="582459"/>
                  </a:lnTo>
                  <a:lnTo>
                    <a:pt x="572856" y="582459"/>
                  </a:lnTo>
                  <a:lnTo>
                    <a:pt x="577599" y="582459"/>
                  </a:lnTo>
                  <a:lnTo>
                    <a:pt x="581443" y="578606"/>
                  </a:lnTo>
                  <a:lnTo>
                    <a:pt x="581443" y="573858"/>
                  </a:lnTo>
                  <a:lnTo>
                    <a:pt x="581443" y="8601"/>
                  </a:lnTo>
                  <a:lnTo>
                    <a:pt x="581443" y="3850"/>
                  </a:lnTo>
                  <a:lnTo>
                    <a:pt x="577599" y="0"/>
                  </a:lnTo>
                  <a:lnTo>
                    <a:pt x="572856" y="0"/>
                  </a:lnTo>
                  <a:close/>
                </a:path>
                <a:path w="581659" h="582929">
                  <a:moveTo>
                    <a:pt x="17173" y="17203"/>
                  </a:moveTo>
                  <a:lnTo>
                    <a:pt x="564270" y="17203"/>
                  </a:lnTo>
                  <a:lnTo>
                    <a:pt x="564270" y="86960"/>
                  </a:lnTo>
                  <a:lnTo>
                    <a:pt x="17173" y="86960"/>
                  </a:lnTo>
                  <a:lnTo>
                    <a:pt x="17173" y="17203"/>
                  </a:lnTo>
                  <a:close/>
                </a:path>
                <a:path w="581659" h="582929">
                  <a:moveTo>
                    <a:pt x="17173" y="565254"/>
                  </a:moveTo>
                  <a:lnTo>
                    <a:pt x="17173" y="104164"/>
                  </a:lnTo>
                  <a:lnTo>
                    <a:pt x="564270" y="104164"/>
                  </a:lnTo>
                  <a:lnTo>
                    <a:pt x="564270" y="565254"/>
                  </a:lnTo>
                  <a:lnTo>
                    <a:pt x="17173" y="565254"/>
                  </a:lnTo>
                  <a:close/>
                </a:path>
              </a:pathLst>
            </a:custGeom>
            <a:ln w="5729">
              <a:solidFill>
                <a:srgbClr val="FFFFFF"/>
              </a:solidFill>
            </a:ln>
          </p:spPr>
          <p:txBody>
            <a:bodyPr wrap="square" lIns="0" tIns="0" rIns="0" bIns="0" rtlCol="0"/>
            <a:lstStyle/>
            <a:p>
              <a:endParaRPr/>
            </a:p>
          </p:txBody>
        </p:sp>
        <p:sp>
          <p:nvSpPr>
            <p:cNvPr id="20" name="object 20"/>
            <p:cNvSpPr/>
            <p:nvPr/>
          </p:nvSpPr>
          <p:spPr>
            <a:xfrm>
              <a:off x="9902144" y="6115254"/>
              <a:ext cx="386715" cy="39370"/>
            </a:xfrm>
            <a:custGeom>
              <a:avLst/>
              <a:gdLst/>
              <a:ahLst/>
              <a:cxnLst/>
              <a:rect l="l" t="t" r="r" b="b"/>
              <a:pathLst>
                <a:path w="386715" h="39370">
                  <a:moveTo>
                    <a:pt x="128634" y="0"/>
                  </a:moveTo>
                  <a:lnTo>
                    <a:pt x="121129" y="1919"/>
                  </a:lnTo>
                  <a:lnTo>
                    <a:pt x="117151" y="3840"/>
                  </a:lnTo>
                  <a:lnTo>
                    <a:pt x="113941" y="7055"/>
                  </a:lnTo>
                  <a:lnTo>
                    <a:pt x="112023" y="11041"/>
                  </a:lnTo>
                  <a:lnTo>
                    <a:pt x="3843" y="11041"/>
                  </a:lnTo>
                  <a:lnTo>
                    <a:pt x="0" y="14895"/>
                  </a:lnTo>
                  <a:lnTo>
                    <a:pt x="0" y="24390"/>
                  </a:lnTo>
                  <a:lnTo>
                    <a:pt x="3843" y="28244"/>
                  </a:lnTo>
                  <a:lnTo>
                    <a:pt x="112023" y="28244"/>
                  </a:lnTo>
                  <a:lnTo>
                    <a:pt x="116701" y="34431"/>
                  </a:lnTo>
                  <a:lnTo>
                    <a:pt x="123158" y="38209"/>
                  </a:lnTo>
                  <a:lnTo>
                    <a:pt x="130558" y="39286"/>
                  </a:lnTo>
                  <a:lnTo>
                    <a:pt x="138062" y="37366"/>
                  </a:lnTo>
                  <a:lnTo>
                    <a:pt x="142040" y="35445"/>
                  </a:lnTo>
                  <a:lnTo>
                    <a:pt x="145250" y="32230"/>
                  </a:lnTo>
                  <a:lnTo>
                    <a:pt x="147168" y="28244"/>
                  </a:lnTo>
                  <a:lnTo>
                    <a:pt x="382824" y="28244"/>
                  </a:lnTo>
                  <a:lnTo>
                    <a:pt x="386668" y="24390"/>
                  </a:lnTo>
                  <a:lnTo>
                    <a:pt x="386668" y="14895"/>
                  </a:lnTo>
                  <a:lnTo>
                    <a:pt x="382824" y="11041"/>
                  </a:lnTo>
                  <a:lnTo>
                    <a:pt x="378081" y="11041"/>
                  </a:lnTo>
                  <a:lnTo>
                    <a:pt x="147168" y="11041"/>
                  </a:lnTo>
                  <a:lnTo>
                    <a:pt x="142490" y="4854"/>
                  </a:lnTo>
                  <a:lnTo>
                    <a:pt x="136033" y="1076"/>
                  </a:lnTo>
                  <a:lnTo>
                    <a:pt x="128634" y="0"/>
                  </a:lnTo>
                  <a:close/>
                </a:path>
              </a:pathLst>
            </a:custGeom>
            <a:solidFill>
              <a:srgbClr val="FFFFFF"/>
            </a:solidFill>
          </p:spPr>
          <p:txBody>
            <a:bodyPr wrap="square" lIns="0" tIns="0" rIns="0" bIns="0" rtlCol="0"/>
            <a:lstStyle/>
            <a:p>
              <a:endParaRPr/>
            </a:p>
          </p:txBody>
        </p:sp>
        <p:sp>
          <p:nvSpPr>
            <p:cNvPr id="21" name="object 21"/>
            <p:cNvSpPr/>
            <p:nvPr/>
          </p:nvSpPr>
          <p:spPr>
            <a:xfrm>
              <a:off x="9902144" y="6115254"/>
              <a:ext cx="386715" cy="39370"/>
            </a:xfrm>
            <a:custGeom>
              <a:avLst/>
              <a:gdLst/>
              <a:ahLst/>
              <a:cxnLst/>
              <a:rect l="l" t="t" r="r" b="b"/>
              <a:pathLst>
                <a:path w="386715" h="39370">
                  <a:moveTo>
                    <a:pt x="378081" y="11041"/>
                  </a:moveTo>
                  <a:lnTo>
                    <a:pt x="147168" y="11041"/>
                  </a:lnTo>
                  <a:lnTo>
                    <a:pt x="142490" y="4854"/>
                  </a:lnTo>
                  <a:lnTo>
                    <a:pt x="136033" y="1076"/>
                  </a:lnTo>
                  <a:lnTo>
                    <a:pt x="112023" y="11041"/>
                  </a:lnTo>
                  <a:lnTo>
                    <a:pt x="8586" y="11041"/>
                  </a:lnTo>
                  <a:lnTo>
                    <a:pt x="3843" y="11041"/>
                  </a:lnTo>
                  <a:lnTo>
                    <a:pt x="0" y="14895"/>
                  </a:lnTo>
                  <a:lnTo>
                    <a:pt x="0" y="19643"/>
                  </a:lnTo>
                  <a:lnTo>
                    <a:pt x="0" y="24390"/>
                  </a:lnTo>
                  <a:lnTo>
                    <a:pt x="3843" y="28244"/>
                  </a:lnTo>
                  <a:lnTo>
                    <a:pt x="8586" y="28244"/>
                  </a:lnTo>
                  <a:lnTo>
                    <a:pt x="112023" y="28244"/>
                  </a:lnTo>
                  <a:lnTo>
                    <a:pt x="116701" y="34431"/>
                  </a:lnTo>
                  <a:lnTo>
                    <a:pt x="123158" y="38209"/>
                  </a:lnTo>
                  <a:lnTo>
                    <a:pt x="130558" y="39286"/>
                  </a:lnTo>
                  <a:lnTo>
                    <a:pt x="138062" y="37366"/>
                  </a:lnTo>
                  <a:lnTo>
                    <a:pt x="142040" y="35445"/>
                  </a:lnTo>
                  <a:lnTo>
                    <a:pt x="145250" y="32230"/>
                  </a:lnTo>
                  <a:lnTo>
                    <a:pt x="147168" y="28244"/>
                  </a:lnTo>
                  <a:lnTo>
                    <a:pt x="378081" y="28244"/>
                  </a:lnTo>
                  <a:lnTo>
                    <a:pt x="382824" y="28244"/>
                  </a:lnTo>
                  <a:lnTo>
                    <a:pt x="386668" y="24390"/>
                  </a:lnTo>
                  <a:lnTo>
                    <a:pt x="386668" y="19643"/>
                  </a:lnTo>
                  <a:lnTo>
                    <a:pt x="386668" y="14895"/>
                  </a:lnTo>
                  <a:lnTo>
                    <a:pt x="382824" y="11041"/>
                  </a:lnTo>
                  <a:lnTo>
                    <a:pt x="378081" y="11041"/>
                  </a:lnTo>
                  <a:close/>
                </a:path>
              </a:pathLst>
            </a:custGeom>
            <a:ln w="5734">
              <a:solidFill>
                <a:srgbClr val="FFFFFF"/>
              </a:solidFill>
            </a:ln>
          </p:spPr>
          <p:txBody>
            <a:bodyPr wrap="square" lIns="0" tIns="0" rIns="0" bIns="0" rtlCol="0"/>
            <a:lstStyle/>
            <a:p>
              <a:endParaRPr/>
            </a:p>
          </p:txBody>
        </p:sp>
        <p:sp>
          <p:nvSpPr>
            <p:cNvPr id="22" name="object 22"/>
            <p:cNvSpPr/>
            <p:nvPr/>
          </p:nvSpPr>
          <p:spPr>
            <a:xfrm>
              <a:off x="8680501" y="5634469"/>
              <a:ext cx="657225" cy="560070"/>
            </a:xfrm>
            <a:custGeom>
              <a:avLst/>
              <a:gdLst/>
              <a:ahLst/>
              <a:cxnLst/>
              <a:rect l="l" t="t" r="r" b="b"/>
              <a:pathLst>
                <a:path w="657225" h="560070">
                  <a:moveTo>
                    <a:pt x="124383" y="49618"/>
                  </a:moveTo>
                  <a:lnTo>
                    <a:pt x="116941" y="42164"/>
                  </a:lnTo>
                  <a:lnTo>
                    <a:pt x="98564" y="42164"/>
                  </a:lnTo>
                  <a:lnTo>
                    <a:pt x="91122" y="49618"/>
                  </a:lnTo>
                  <a:lnTo>
                    <a:pt x="91122" y="68033"/>
                  </a:lnTo>
                  <a:lnTo>
                    <a:pt x="98564" y="75488"/>
                  </a:lnTo>
                  <a:lnTo>
                    <a:pt x="116941" y="75488"/>
                  </a:lnTo>
                  <a:lnTo>
                    <a:pt x="124383" y="68033"/>
                  </a:lnTo>
                  <a:lnTo>
                    <a:pt x="124383" y="58826"/>
                  </a:lnTo>
                  <a:lnTo>
                    <a:pt x="124383" y="49618"/>
                  </a:lnTo>
                  <a:close/>
                </a:path>
                <a:path w="657225" h="560070">
                  <a:moveTo>
                    <a:pt x="183375" y="49618"/>
                  </a:moveTo>
                  <a:lnTo>
                    <a:pt x="175933" y="42164"/>
                  </a:lnTo>
                  <a:lnTo>
                    <a:pt x="157556" y="42164"/>
                  </a:lnTo>
                  <a:lnTo>
                    <a:pt x="150114" y="49618"/>
                  </a:lnTo>
                  <a:lnTo>
                    <a:pt x="150114" y="68033"/>
                  </a:lnTo>
                  <a:lnTo>
                    <a:pt x="157556" y="75488"/>
                  </a:lnTo>
                  <a:lnTo>
                    <a:pt x="175933" y="75488"/>
                  </a:lnTo>
                  <a:lnTo>
                    <a:pt x="183375" y="68033"/>
                  </a:lnTo>
                  <a:lnTo>
                    <a:pt x="183375" y="58826"/>
                  </a:lnTo>
                  <a:lnTo>
                    <a:pt x="183375" y="49618"/>
                  </a:lnTo>
                  <a:close/>
                </a:path>
                <a:path w="657225" h="560070">
                  <a:moveTo>
                    <a:pt x="242366" y="49618"/>
                  </a:moveTo>
                  <a:lnTo>
                    <a:pt x="234924" y="42164"/>
                  </a:lnTo>
                  <a:lnTo>
                    <a:pt x="216547" y="42164"/>
                  </a:lnTo>
                  <a:lnTo>
                    <a:pt x="209105" y="49618"/>
                  </a:lnTo>
                  <a:lnTo>
                    <a:pt x="209105" y="68033"/>
                  </a:lnTo>
                  <a:lnTo>
                    <a:pt x="216547" y="75488"/>
                  </a:lnTo>
                  <a:lnTo>
                    <a:pt x="234924" y="75488"/>
                  </a:lnTo>
                  <a:lnTo>
                    <a:pt x="242366" y="68033"/>
                  </a:lnTo>
                  <a:lnTo>
                    <a:pt x="242366" y="58826"/>
                  </a:lnTo>
                  <a:lnTo>
                    <a:pt x="242366" y="49618"/>
                  </a:lnTo>
                  <a:close/>
                </a:path>
                <a:path w="657225" h="560070">
                  <a:moveTo>
                    <a:pt x="471322" y="281089"/>
                  </a:moveTo>
                  <a:lnTo>
                    <a:pt x="471081" y="279958"/>
                  </a:lnTo>
                  <a:lnTo>
                    <a:pt x="470725" y="278917"/>
                  </a:lnTo>
                  <a:lnTo>
                    <a:pt x="451916" y="227749"/>
                  </a:lnTo>
                  <a:lnTo>
                    <a:pt x="451916" y="283984"/>
                  </a:lnTo>
                  <a:lnTo>
                    <a:pt x="451878" y="296951"/>
                  </a:lnTo>
                  <a:lnTo>
                    <a:pt x="450024" y="306146"/>
                  </a:lnTo>
                  <a:lnTo>
                    <a:pt x="444969" y="313651"/>
                  </a:lnTo>
                  <a:lnTo>
                    <a:pt x="437476" y="318719"/>
                  </a:lnTo>
                  <a:lnTo>
                    <a:pt x="428294" y="320573"/>
                  </a:lnTo>
                  <a:lnTo>
                    <a:pt x="419112" y="318719"/>
                  </a:lnTo>
                  <a:lnTo>
                    <a:pt x="416915" y="317246"/>
                  </a:lnTo>
                  <a:lnTo>
                    <a:pt x="416915" y="338416"/>
                  </a:lnTo>
                  <a:lnTo>
                    <a:pt x="416915" y="445325"/>
                  </a:lnTo>
                  <a:lnTo>
                    <a:pt x="364858" y="445325"/>
                  </a:lnTo>
                  <a:lnTo>
                    <a:pt x="364858" y="395173"/>
                  </a:lnTo>
                  <a:lnTo>
                    <a:pt x="364858" y="380085"/>
                  </a:lnTo>
                  <a:lnTo>
                    <a:pt x="360514" y="375729"/>
                  </a:lnTo>
                  <a:lnTo>
                    <a:pt x="345452" y="375729"/>
                  </a:lnTo>
                  <a:lnTo>
                    <a:pt x="345452" y="395173"/>
                  </a:lnTo>
                  <a:lnTo>
                    <a:pt x="345452" y="445325"/>
                  </a:lnTo>
                  <a:lnTo>
                    <a:pt x="311416" y="445325"/>
                  </a:lnTo>
                  <a:lnTo>
                    <a:pt x="311416" y="395173"/>
                  </a:lnTo>
                  <a:lnTo>
                    <a:pt x="345452" y="395173"/>
                  </a:lnTo>
                  <a:lnTo>
                    <a:pt x="345452" y="375729"/>
                  </a:lnTo>
                  <a:lnTo>
                    <a:pt x="296367" y="375729"/>
                  </a:lnTo>
                  <a:lnTo>
                    <a:pt x="292023" y="380085"/>
                  </a:lnTo>
                  <a:lnTo>
                    <a:pt x="292023" y="445325"/>
                  </a:lnTo>
                  <a:lnTo>
                    <a:pt x="239953" y="445325"/>
                  </a:lnTo>
                  <a:lnTo>
                    <a:pt x="239953" y="338416"/>
                  </a:lnTo>
                  <a:lnTo>
                    <a:pt x="246214" y="336156"/>
                  </a:lnTo>
                  <a:lnTo>
                    <a:pt x="252006" y="332994"/>
                  </a:lnTo>
                  <a:lnTo>
                    <a:pt x="257251" y="328968"/>
                  </a:lnTo>
                  <a:lnTo>
                    <a:pt x="261848" y="324167"/>
                  </a:lnTo>
                  <a:lnTo>
                    <a:pt x="275018" y="335013"/>
                  </a:lnTo>
                  <a:lnTo>
                    <a:pt x="290779" y="339788"/>
                  </a:lnTo>
                  <a:lnTo>
                    <a:pt x="307174" y="338302"/>
                  </a:lnTo>
                  <a:lnTo>
                    <a:pt x="322262" y="330352"/>
                  </a:lnTo>
                  <a:lnTo>
                    <a:pt x="324523" y="328498"/>
                  </a:lnTo>
                  <a:lnTo>
                    <a:pt x="326593" y="326440"/>
                  </a:lnTo>
                  <a:lnTo>
                    <a:pt x="328434" y="324167"/>
                  </a:lnTo>
                  <a:lnTo>
                    <a:pt x="341604" y="335013"/>
                  </a:lnTo>
                  <a:lnTo>
                    <a:pt x="357365" y="339788"/>
                  </a:lnTo>
                  <a:lnTo>
                    <a:pt x="373761" y="338302"/>
                  </a:lnTo>
                  <a:lnTo>
                    <a:pt x="388848" y="330352"/>
                  </a:lnTo>
                  <a:lnTo>
                    <a:pt x="391109" y="328498"/>
                  </a:lnTo>
                  <a:lnTo>
                    <a:pt x="393179" y="326440"/>
                  </a:lnTo>
                  <a:lnTo>
                    <a:pt x="395020" y="324167"/>
                  </a:lnTo>
                  <a:lnTo>
                    <a:pt x="399618" y="328968"/>
                  </a:lnTo>
                  <a:lnTo>
                    <a:pt x="404863" y="332994"/>
                  </a:lnTo>
                  <a:lnTo>
                    <a:pt x="410654" y="336156"/>
                  </a:lnTo>
                  <a:lnTo>
                    <a:pt x="416915" y="338416"/>
                  </a:lnTo>
                  <a:lnTo>
                    <a:pt x="416915" y="317246"/>
                  </a:lnTo>
                  <a:lnTo>
                    <a:pt x="411619" y="313651"/>
                  </a:lnTo>
                  <a:lnTo>
                    <a:pt x="406565" y="306146"/>
                  </a:lnTo>
                  <a:lnTo>
                    <a:pt x="404710" y="296951"/>
                  </a:lnTo>
                  <a:lnTo>
                    <a:pt x="404710" y="291579"/>
                  </a:lnTo>
                  <a:lnTo>
                    <a:pt x="400354" y="287223"/>
                  </a:lnTo>
                  <a:lnTo>
                    <a:pt x="389648" y="287223"/>
                  </a:lnTo>
                  <a:lnTo>
                    <a:pt x="385305" y="291579"/>
                  </a:lnTo>
                  <a:lnTo>
                    <a:pt x="385305" y="296951"/>
                  </a:lnTo>
                  <a:lnTo>
                    <a:pt x="383451" y="306146"/>
                  </a:lnTo>
                  <a:lnTo>
                    <a:pt x="378396" y="313651"/>
                  </a:lnTo>
                  <a:lnTo>
                    <a:pt x="370890" y="318719"/>
                  </a:lnTo>
                  <a:lnTo>
                    <a:pt x="361708" y="320573"/>
                  </a:lnTo>
                  <a:lnTo>
                    <a:pt x="352526" y="318719"/>
                  </a:lnTo>
                  <a:lnTo>
                    <a:pt x="345033" y="313651"/>
                  </a:lnTo>
                  <a:lnTo>
                    <a:pt x="339966" y="306146"/>
                  </a:lnTo>
                  <a:lnTo>
                    <a:pt x="338112" y="296951"/>
                  </a:lnTo>
                  <a:lnTo>
                    <a:pt x="338112" y="291579"/>
                  </a:lnTo>
                  <a:lnTo>
                    <a:pt x="333781" y="287223"/>
                  </a:lnTo>
                  <a:lnTo>
                    <a:pt x="323062" y="287223"/>
                  </a:lnTo>
                  <a:lnTo>
                    <a:pt x="318719" y="291579"/>
                  </a:lnTo>
                  <a:lnTo>
                    <a:pt x="318719" y="296951"/>
                  </a:lnTo>
                  <a:lnTo>
                    <a:pt x="316865" y="306146"/>
                  </a:lnTo>
                  <a:lnTo>
                    <a:pt x="311810" y="313651"/>
                  </a:lnTo>
                  <a:lnTo>
                    <a:pt x="304304" y="318719"/>
                  </a:lnTo>
                  <a:lnTo>
                    <a:pt x="295122" y="320573"/>
                  </a:lnTo>
                  <a:lnTo>
                    <a:pt x="285940" y="318719"/>
                  </a:lnTo>
                  <a:lnTo>
                    <a:pt x="278447" y="313651"/>
                  </a:lnTo>
                  <a:lnTo>
                    <a:pt x="273392" y="306146"/>
                  </a:lnTo>
                  <a:lnTo>
                    <a:pt x="271538" y="296951"/>
                  </a:lnTo>
                  <a:lnTo>
                    <a:pt x="271538" y="291579"/>
                  </a:lnTo>
                  <a:lnTo>
                    <a:pt x="267195" y="287223"/>
                  </a:lnTo>
                  <a:lnTo>
                    <a:pt x="256476" y="287223"/>
                  </a:lnTo>
                  <a:lnTo>
                    <a:pt x="252133" y="291579"/>
                  </a:lnTo>
                  <a:lnTo>
                    <a:pt x="252133" y="296951"/>
                  </a:lnTo>
                  <a:lnTo>
                    <a:pt x="250278" y="306146"/>
                  </a:lnTo>
                  <a:lnTo>
                    <a:pt x="245224" y="313651"/>
                  </a:lnTo>
                  <a:lnTo>
                    <a:pt x="237731" y="318719"/>
                  </a:lnTo>
                  <a:lnTo>
                    <a:pt x="228549" y="320573"/>
                  </a:lnTo>
                  <a:lnTo>
                    <a:pt x="219354" y="318719"/>
                  </a:lnTo>
                  <a:lnTo>
                    <a:pt x="211861" y="313651"/>
                  </a:lnTo>
                  <a:lnTo>
                    <a:pt x="206806" y="306146"/>
                  </a:lnTo>
                  <a:lnTo>
                    <a:pt x="204952" y="296951"/>
                  </a:lnTo>
                  <a:lnTo>
                    <a:pt x="204952" y="283984"/>
                  </a:lnTo>
                  <a:lnTo>
                    <a:pt x="237020" y="196710"/>
                  </a:lnTo>
                  <a:lnTo>
                    <a:pt x="419836" y="196710"/>
                  </a:lnTo>
                  <a:lnTo>
                    <a:pt x="451916" y="283984"/>
                  </a:lnTo>
                  <a:lnTo>
                    <a:pt x="451916" y="227749"/>
                  </a:lnTo>
                  <a:lnTo>
                    <a:pt x="440512" y="196710"/>
                  </a:lnTo>
                  <a:lnTo>
                    <a:pt x="435698" y="183642"/>
                  </a:lnTo>
                  <a:lnTo>
                    <a:pt x="434314" y="179819"/>
                  </a:lnTo>
                  <a:lnTo>
                    <a:pt x="430669" y="177279"/>
                  </a:lnTo>
                  <a:lnTo>
                    <a:pt x="226199" y="177279"/>
                  </a:lnTo>
                  <a:lnTo>
                    <a:pt x="222567" y="179819"/>
                  </a:lnTo>
                  <a:lnTo>
                    <a:pt x="185775" y="279984"/>
                  </a:lnTo>
                  <a:lnTo>
                    <a:pt x="185572" y="281089"/>
                  </a:lnTo>
                  <a:lnTo>
                    <a:pt x="185572" y="296951"/>
                  </a:lnTo>
                  <a:lnTo>
                    <a:pt x="188214" y="311734"/>
                  </a:lnTo>
                  <a:lnTo>
                    <a:pt x="195478" y="324370"/>
                  </a:lnTo>
                  <a:lnTo>
                    <a:pt x="206540" y="333883"/>
                  </a:lnTo>
                  <a:lnTo>
                    <a:pt x="220560" y="339204"/>
                  </a:lnTo>
                  <a:lnTo>
                    <a:pt x="220560" y="460400"/>
                  </a:lnTo>
                  <a:lnTo>
                    <a:pt x="224904" y="464756"/>
                  </a:lnTo>
                  <a:lnTo>
                    <a:pt x="431965" y="464756"/>
                  </a:lnTo>
                  <a:lnTo>
                    <a:pt x="436308" y="460400"/>
                  </a:lnTo>
                  <a:lnTo>
                    <a:pt x="436308" y="445325"/>
                  </a:lnTo>
                  <a:lnTo>
                    <a:pt x="436372" y="339204"/>
                  </a:lnTo>
                  <a:lnTo>
                    <a:pt x="450329" y="333908"/>
                  </a:lnTo>
                  <a:lnTo>
                    <a:pt x="461416" y="324370"/>
                  </a:lnTo>
                  <a:lnTo>
                    <a:pt x="461530" y="324167"/>
                  </a:lnTo>
                  <a:lnTo>
                    <a:pt x="463600" y="320573"/>
                  </a:lnTo>
                  <a:lnTo>
                    <a:pt x="468693" y="311708"/>
                  </a:lnTo>
                  <a:lnTo>
                    <a:pt x="471322" y="296951"/>
                  </a:lnTo>
                  <a:lnTo>
                    <a:pt x="471322" y="281089"/>
                  </a:lnTo>
                  <a:close/>
                </a:path>
                <a:path w="657225" h="560070">
                  <a:moveTo>
                    <a:pt x="656894" y="4305"/>
                  </a:moveTo>
                  <a:lnTo>
                    <a:pt x="652551" y="0"/>
                  </a:lnTo>
                  <a:lnTo>
                    <a:pt x="637489" y="0"/>
                  </a:lnTo>
                  <a:lnTo>
                    <a:pt x="637489" y="19443"/>
                  </a:lnTo>
                  <a:lnTo>
                    <a:pt x="637489" y="98209"/>
                  </a:lnTo>
                  <a:lnTo>
                    <a:pt x="637489" y="117640"/>
                  </a:lnTo>
                  <a:lnTo>
                    <a:pt x="637489" y="540334"/>
                  </a:lnTo>
                  <a:lnTo>
                    <a:pt x="19380" y="540385"/>
                  </a:lnTo>
                  <a:lnTo>
                    <a:pt x="19380" y="117640"/>
                  </a:lnTo>
                  <a:lnTo>
                    <a:pt x="637489" y="117640"/>
                  </a:lnTo>
                  <a:lnTo>
                    <a:pt x="637489" y="98209"/>
                  </a:lnTo>
                  <a:lnTo>
                    <a:pt x="19380" y="98209"/>
                  </a:lnTo>
                  <a:lnTo>
                    <a:pt x="19380" y="19443"/>
                  </a:lnTo>
                  <a:lnTo>
                    <a:pt x="637489" y="19443"/>
                  </a:lnTo>
                  <a:lnTo>
                    <a:pt x="637489" y="0"/>
                  </a:lnTo>
                  <a:lnTo>
                    <a:pt x="4318" y="0"/>
                  </a:lnTo>
                  <a:lnTo>
                    <a:pt x="25" y="4305"/>
                  </a:lnTo>
                  <a:lnTo>
                    <a:pt x="0" y="555459"/>
                  </a:lnTo>
                  <a:lnTo>
                    <a:pt x="4343" y="559777"/>
                  </a:lnTo>
                  <a:lnTo>
                    <a:pt x="652551" y="559777"/>
                  </a:lnTo>
                  <a:lnTo>
                    <a:pt x="656869" y="555459"/>
                  </a:lnTo>
                  <a:lnTo>
                    <a:pt x="656894" y="540385"/>
                  </a:lnTo>
                  <a:lnTo>
                    <a:pt x="656894" y="117640"/>
                  </a:lnTo>
                  <a:lnTo>
                    <a:pt x="656894" y="98209"/>
                  </a:lnTo>
                  <a:lnTo>
                    <a:pt x="656894" y="19443"/>
                  </a:lnTo>
                  <a:lnTo>
                    <a:pt x="656894" y="4305"/>
                  </a:lnTo>
                  <a:close/>
                </a:path>
              </a:pathLst>
            </a:custGeom>
            <a:solidFill>
              <a:srgbClr val="FFFFFF"/>
            </a:solidFill>
          </p:spPr>
          <p:txBody>
            <a:bodyPr wrap="square" lIns="0" tIns="0" rIns="0" bIns="0" rtlCol="0"/>
            <a:lstStyle/>
            <a:p>
              <a:endParaRPr/>
            </a:p>
          </p:txBody>
        </p:sp>
      </p:grpSp>
      <p:sp>
        <p:nvSpPr>
          <p:cNvPr id="23" name="object 23"/>
          <p:cNvSpPr txBox="1"/>
          <p:nvPr/>
        </p:nvSpPr>
        <p:spPr>
          <a:xfrm>
            <a:off x="8703056" y="6219240"/>
            <a:ext cx="652145" cy="239395"/>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FFFFFF"/>
                </a:solidFill>
                <a:latin typeface="Tahoma"/>
                <a:cs typeface="Tahoma"/>
              </a:rPr>
              <a:t>Display</a:t>
            </a:r>
            <a:endParaRPr sz="1400">
              <a:latin typeface="Tahoma"/>
              <a:cs typeface="Tahoma"/>
            </a:endParaRPr>
          </a:p>
        </p:txBody>
      </p:sp>
      <p:sp>
        <p:nvSpPr>
          <p:cNvPr id="24" name="object 24"/>
          <p:cNvSpPr txBox="1"/>
          <p:nvPr/>
        </p:nvSpPr>
        <p:spPr>
          <a:xfrm>
            <a:off x="9843896" y="6219240"/>
            <a:ext cx="539115"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Tahoma"/>
                <a:cs typeface="Tahoma"/>
              </a:rPr>
              <a:t>Video</a:t>
            </a:r>
            <a:endParaRPr sz="1400">
              <a:latin typeface="Tahoma"/>
              <a:cs typeface="Tahoma"/>
            </a:endParaRPr>
          </a:p>
        </p:txBody>
      </p:sp>
      <p:sp>
        <p:nvSpPr>
          <p:cNvPr id="25" name="object 25"/>
          <p:cNvSpPr txBox="1"/>
          <p:nvPr/>
        </p:nvSpPr>
        <p:spPr>
          <a:xfrm>
            <a:off x="7285481" y="2532126"/>
            <a:ext cx="3218180" cy="2091055"/>
          </a:xfrm>
          <a:prstGeom prst="rect">
            <a:avLst/>
          </a:prstGeom>
        </p:spPr>
        <p:txBody>
          <a:bodyPr vert="horz" wrap="square" lIns="0" tIns="92075" rIns="0" bIns="0" rtlCol="0">
            <a:spAutoFit/>
          </a:bodyPr>
          <a:lstStyle/>
          <a:p>
            <a:pPr marL="303530" indent="-286385">
              <a:lnSpc>
                <a:spcPct val="100000"/>
              </a:lnSpc>
              <a:spcBef>
                <a:spcPts val="725"/>
              </a:spcBef>
              <a:buFont typeface="Arial"/>
              <a:buChar char="•"/>
              <a:tabLst>
                <a:tab pos="303530" algn="l"/>
              </a:tabLst>
            </a:pPr>
            <a:r>
              <a:rPr sz="1800" b="1" dirty="0">
                <a:solidFill>
                  <a:srgbClr val="FFFFFF"/>
                </a:solidFill>
                <a:latin typeface="Tahoma"/>
                <a:cs typeface="Tahoma"/>
              </a:rPr>
              <a:t>Facebook</a:t>
            </a:r>
            <a:r>
              <a:rPr sz="1800" b="1" spc="100" dirty="0">
                <a:solidFill>
                  <a:srgbClr val="FFFFFF"/>
                </a:solidFill>
                <a:latin typeface="Tahoma"/>
                <a:cs typeface="Tahoma"/>
              </a:rPr>
              <a:t> </a:t>
            </a:r>
            <a:r>
              <a:rPr sz="1800" b="1" dirty="0">
                <a:solidFill>
                  <a:srgbClr val="FFFFFF"/>
                </a:solidFill>
                <a:latin typeface="Tahoma"/>
                <a:cs typeface="Tahoma"/>
              </a:rPr>
              <a:t>and</a:t>
            </a:r>
            <a:r>
              <a:rPr sz="1800" b="1" spc="100" dirty="0">
                <a:solidFill>
                  <a:srgbClr val="FFFFFF"/>
                </a:solidFill>
                <a:latin typeface="Tahoma"/>
                <a:cs typeface="Tahoma"/>
              </a:rPr>
              <a:t> </a:t>
            </a:r>
            <a:r>
              <a:rPr sz="1800" b="1" spc="-10" dirty="0">
                <a:solidFill>
                  <a:srgbClr val="FFFFFF"/>
                </a:solidFill>
                <a:latin typeface="Tahoma"/>
                <a:cs typeface="Tahoma"/>
              </a:rPr>
              <a:t>Instagram</a:t>
            </a:r>
            <a:endParaRPr sz="1800">
              <a:latin typeface="Tahoma"/>
              <a:cs typeface="Tahoma"/>
            </a:endParaRPr>
          </a:p>
          <a:p>
            <a:pPr marL="299085" indent="-286385">
              <a:lnSpc>
                <a:spcPct val="100000"/>
              </a:lnSpc>
              <a:spcBef>
                <a:spcPts val="625"/>
              </a:spcBef>
              <a:buFont typeface="Arial"/>
              <a:buChar char="•"/>
              <a:tabLst>
                <a:tab pos="299085" algn="l"/>
              </a:tabLst>
            </a:pPr>
            <a:r>
              <a:rPr sz="1800" b="1" spc="-40" dirty="0">
                <a:solidFill>
                  <a:srgbClr val="FFFFFF"/>
                </a:solidFill>
                <a:latin typeface="Tahoma"/>
                <a:cs typeface="Tahoma"/>
              </a:rPr>
              <a:t>Display,</a:t>
            </a:r>
            <a:r>
              <a:rPr sz="1800" b="1" spc="-65" dirty="0">
                <a:solidFill>
                  <a:srgbClr val="FFFFFF"/>
                </a:solidFill>
                <a:latin typeface="Tahoma"/>
                <a:cs typeface="Tahoma"/>
              </a:rPr>
              <a:t> </a:t>
            </a:r>
            <a:r>
              <a:rPr sz="1800" b="1" spc="-25" dirty="0">
                <a:solidFill>
                  <a:srgbClr val="FFFFFF"/>
                </a:solidFill>
                <a:latin typeface="Tahoma"/>
                <a:cs typeface="Tahoma"/>
              </a:rPr>
              <a:t>Carousels,</a:t>
            </a:r>
            <a:r>
              <a:rPr sz="1800" b="1" spc="-80" dirty="0">
                <a:solidFill>
                  <a:srgbClr val="FFFFFF"/>
                </a:solidFill>
                <a:latin typeface="Tahoma"/>
                <a:cs typeface="Tahoma"/>
              </a:rPr>
              <a:t> </a:t>
            </a:r>
            <a:r>
              <a:rPr sz="1800" b="1" spc="-10" dirty="0">
                <a:solidFill>
                  <a:srgbClr val="FFFFFF"/>
                </a:solidFill>
                <a:latin typeface="Tahoma"/>
                <a:cs typeface="Tahoma"/>
              </a:rPr>
              <a:t>Videos</a:t>
            </a:r>
            <a:endParaRPr sz="1800">
              <a:latin typeface="Tahoma"/>
              <a:cs typeface="Tahoma"/>
            </a:endParaRPr>
          </a:p>
          <a:p>
            <a:pPr marL="299085">
              <a:lnSpc>
                <a:spcPct val="100000"/>
              </a:lnSpc>
            </a:pPr>
            <a:r>
              <a:rPr sz="1800" b="1" i="1" spc="-175" dirty="0">
                <a:solidFill>
                  <a:srgbClr val="FFFFFF"/>
                </a:solidFill>
                <a:latin typeface="Verdana"/>
                <a:cs typeface="Verdana"/>
              </a:rPr>
              <a:t>Or</a:t>
            </a:r>
            <a:r>
              <a:rPr sz="1800" b="1" i="1" spc="-114" dirty="0">
                <a:solidFill>
                  <a:srgbClr val="FFFFFF"/>
                </a:solidFill>
                <a:latin typeface="Verdana"/>
                <a:cs typeface="Verdana"/>
              </a:rPr>
              <a:t> </a:t>
            </a:r>
            <a:r>
              <a:rPr sz="1800" b="1" dirty="0">
                <a:solidFill>
                  <a:srgbClr val="FFFFFF"/>
                </a:solidFill>
                <a:latin typeface="Tahoma"/>
                <a:cs typeface="Tahoma"/>
              </a:rPr>
              <a:t>Lead</a:t>
            </a:r>
            <a:r>
              <a:rPr sz="1800" b="1" spc="-45" dirty="0">
                <a:solidFill>
                  <a:srgbClr val="FFFFFF"/>
                </a:solidFill>
                <a:latin typeface="Tahoma"/>
                <a:cs typeface="Tahoma"/>
              </a:rPr>
              <a:t> </a:t>
            </a:r>
            <a:r>
              <a:rPr sz="1800" b="1" spc="-10" dirty="0">
                <a:solidFill>
                  <a:srgbClr val="FFFFFF"/>
                </a:solidFill>
                <a:latin typeface="Tahoma"/>
                <a:cs typeface="Tahoma"/>
              </a:rPr>
              <a:t>Generation</a:t>
            </a:r>
            <a:endParaRPr sz="1800">
              <a:latin typeface="Tahoma"/>
              <a:cs typeface="Tahoma"/>
            </a:endParaRPr>
          </a:p>
          <a:p>
            <a:pPr>
              <a:lnSpc>
                <a:spcPct val="100000"/>
              </a:lnSpc>
              <a:spcBef>
                <a:spcPts val="1950"/>
              </a:spcBef>
            </a:pPr>
            <a:endParaRPr sz="1800">
              <a:latin typeface="Tahoma"/>
              <a:cs typeface="Tahoma"/>
            </a:endParaRPr>
          </a:p>
          <a:p>
            <a:pPr marL="117475">
              <a:lnSpc>
                <a:spcPct val="100000"/>
              </a:lnSpc>
            </a:pPr>
            <a:r>
              <a:rPr sz="2000" b="1" u="sng" spc="-85" dirty="0">
                <a:solidFill>
                  <a:srgbClr val="FFFFFF"/>
                </a:solidFill>
                <a:uFill>
                  <a:solidFill>
                    <a:srgbClr val="FFFFFF"/>
                  </a:solidFill>
                </a:uFill>
                <a:latin typeface="Tahoma"/>
                <a:cs typeface="Tahoma"/>
              </a:rPr>
              <a:t>Targeting</a:t>
            </a:r>
            <a:r>
              <a:rPr sz="2000" b="1" u="sng" spc="-60" dirty="0">
                <a:solidFill>
                  <a:srgbClr val="FFFFFF"/>
                </a:solidFill>
                <a:uFill>
                  <a:solidFill>
                    <a:srgbClr val="FFFFFF"/>
                  </a:solidFill>
                </a:uFill>
                <a:latin typeface="Tahoma"/>
                <a:cs typeface="Tahoma"/>
              </a:rPr>
              <a:t> </a:t>
            </a:r>
            <a:r>
              <a:rPr sz="2000" b="1" u="sng" spc="-10" dirty="0">
                <a:solidFill>
                  <a:srgbClr val="FFFFFF"/>
                </a:solidFill>
                <a:uFill>
                  <a:solidFill>
                    <a:srgbClr val="FFFFFF"/>
                  </a:solidFill>
                </a:uFill>
                <a:latin typeface="Tahoma"/>
                <a:cs typeface="Tahoma"/>
              </a:rPr>
              <a:t>Tactics:</a:t>
            </a:r>
            <a:endParaRPr sz="2000">
              <a:latin typeface="Tahoma"/>
              <a:cs typeface="Tahoma"/>
            </a:endParaRPr>
          </a:p>
          <a:p>
            <a:pPr marL="109220">
              <a:lnSpc>
                <a:spcPct val="100000"/>
              </a:lnSpc>
              <a:spcBef>
                <a:spcPts val="325"/>
              </a:spcBef>
            </a:pPr>
            <a:r>
              <a:rPr sz="1400" b="1" spc="-20" dirty="0">
                <a:solidFill>
                  <a:srgbClr val="FFFFFF"/>
                </a:solidFill>
                <a:latin typeface="Tahoma"/>
                <a:cs typeface="Tahoma"/>
              </a:rPr>
              <a:t>Demographics,</a:t>
            </a:r>
            <a:r>
              <a:rPr sz="1400" b="1" spc="-5" dirty="0">
                <a:solidFill>
                  <a:srgbClr val="FFFFFF"/>
                </a:solidFill>
                <a:latin typeface="Tahoma"/>
                <a:cs typeface="Tahoma"/>
              </a:rPr>
              <a:t> </a:t>
            </a:r>
            <a:r>
              <a:rPr sz="1400" b="1" spc="-80" dirty="0">
                <a:solidFill>
                  <a:srgbClr val="FFFFFF"/>
                </a:solidFill>
                <a:latin typeface="Tahoma"/>
                <a:cs typeface="Tahoma"/>
              </a:rPr>
              <a:t>Affinity</a:t>
            </a:r>
            <a:r>
              <a:rPr sz="1400" b="1" spc="-20" dirty="0">
                <a:solidFill>
                  <a:srgbClr val="FFFFFF"/>
                </a:solidFill>
                <a:latin typeface="Tahoma"/>
                <a:cs typeface="Tahoma"/>
              </a:rPr>
              <a:t> </a:t>
            </a:r>
            <a:r>
              <a:rPr sz="1400" b="1" spc="-10" dirty="0">
                <a:solidFill>
                  <a:srgbClr val="FFFFFF"/>
                </a:solidFill>
                <a:latin typeface="Tahoma"/>
                <a:cs typeface="Tahoma"/>
              </a:rPr>
              <a:t>Groups</a:t>
            </a:r>
            <a:endParaRPr sz="1400">
              <a:latin typeface="Tahoma"/>
              <a:cs typeface="Tahoma"/>
            </a:endParaRPr>
          </a:p>
        </p:txBody>
      </p:sp>
      <p:sp>
        <p:nvSpPr>
          <p:cNvPr id="26" name="object 26"/>
          <p:cNvSpPr txBox="1"/>
          <p:nvPr/>
        </p:nvSpPr>
        <p:spPr>
          <a:xfrm>
            <a:off x="37435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27" name="object 27"/>
          <p:cNvGrpSpPr/>
          <p:nvPr/>
        </p:nvGrpSpPr>
        <p:grpSpPr>
          <a:xfrm>
            <a:off x="0" y="0"/>
            <a:ext cx="1161415" cy="6858000"/>
            <a:chOff x="0" y="0"/>
            <a:chExt cx="1161415" cy="6858000"/>
          </a:xfrm>
        </p:grpSpPr>
        <p:sp>
          <p:nvSpPr>
            <p:cNvPr id="28" name="object 28"/>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a:p>
          </p:txBody>
        </p:sp>
        <p:sp>
          <p:nvSpPr>
            <p:cNvPr id="29" name="object 29"/>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30" name="object 30"/>
            <p:cNvPicPr/>
            <p:nvPr/>
          </p:nvPicPr>
          <p:blipFill>
            <a:blip r:embed="rId4" cstate="print"/>
            <a:stretch>
              <a:fillRect/>
            </a:stretch>
          </p:blipFill>
          <p:spPr>
            <a:xfrm>
              <a:off x="333145" y="1943561"/>
              <a:ext cx="507600" cy="316820"/>
            </a:xfrm>
            <a:prstGeom prst="rect">
              <a:avLst/>
            </a:prstGeom>
          </p:spPr>
        </p:pic>
        <p:sp>
          <p:nvSpPr>
            <p:cNvPr id="31" name="object 31"/>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32" name="object 32"/>
            <p:cNvPicPr/>
            <p:nvPr/>
          </p:nvPicPr>
          <p:blipFill>
            <a:blip r:embed="rId5" cstate="print"/>
            <a:stretch>
              <a:fillRect/>
            </a:stretch>
          </p:blipFill>
          <p:spPr>
            <a:xfrm>
              <a:off x="546223" y="983754"/>
              <a:ext cx="96685" cy="96739"/>
            </a:xfrm>
            <a:prstGeom prst="rect">
              <a:avLst/>
            </a:prstGeom>
          </p:spPr>
        </p:pic>
        <p:sp>
          <p:nvSpPr>
            <p:cNvPr id="33" name="object 33"/>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34" name="object 34"/>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5" name="object 35"/>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6" name="object 36"/>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37" name="object 37"/>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38" name="object 38"/>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39" name="object 39"/>
          <p:cNvGrpSpPr/>
          <p:nvPr/>
        </p:nvGrpSpPr>
        <p:grpSpPr>
          <a:xfrm>
            <a:off x="166115" y="6234684"/>
            <a:ext cx="2376170" cy="489584"/>
            <a:chOff x="166115" y="6234684"/>
            <a:chExt cx="2376170" cy="489584"/>
          </a:xfrm>
        </p:grpSpPr>
        <p:sp>
          <p:nvSpPr>
            <p:cNvPr id="40" name="object 40"/>
            <p:cNvSpPr/>
            <p:nvPr/>
          </p:nvSpPr>
          <p:spPr>
            <a:xfrm>
              <a:off x="1592579" y="6239256"/>
              <a:ext cx="355600" cy="355600"/>
            </a:xfrm>
            <a:custGeom>
              <a:avLst/>
              <a:gdLst/>
              <a:ahLst/>
              <a:cxnLst/>
              <a:rect l="l" t="t" r="r" b="b"/>
              <a:pathLst>
                <a:path w="355600" h="355600">
                  <a:moveTo>
                    <a:pt x="177545" y="0"/>
                  </a:moveTo>
                  <a:lnTo>
                    <a:pt x="130351" y="6342"/>
                  </a:lnTo>
                  <a:lnTo>
                    <a:pt x="87940" y="24240"/>
                  </a:lnTo>
                  <a:lnTo>
                    <a:pt x="52006" y="52001"/>
                  </a:lnTo>
                  <a:lnTo>
                    <a:pt x="24242" y="87934"/>
                  </a:lnTo>
                  <a:lnTo>
                    <a:pt x="6342" y="130346"/>
                  </a:lnTo>
                  <a:lnTo>
                    <a:pt x="0" y="177546"/>
                  </a:lnTo>
                  <a:lnTo>
                    <a:pt x="6342" y="224745"/>
                  </a:lnTo>
                  <a:lnTo>
                    <a:pt x="24242" y="267157"/>
                  </a:lnTo>
                  <a:lnTo>
                    <a:pt x="52006" y="303090"/>
                  </a:lnTo>
                  <a:lnTo>
                    <a:pt x="87940" y="330851"/>
                  </a:lnTo>
                  <a:lnTo>
                    <a:pt x="130351" y="348749"/>
                  </a:lnTo>
                  <a:lnTo>
                    <a:pt x="177545" y="355092"/>
                  </a:lnTo>
                  <a:lnTo>
                    <a:pt x="224740" y="348749"/>
                  </a:lnTo>
                  <a:lnTo>
                    <a:pt x="267151" y="330851"/>
                  </a:lnTo>
                  <a:lnTo>
                    <a:pt x="303085" y="303090"/>
                  </a:lnTo>
                  <a:lnTo>
                    <a:pt x="330849" y="267157"/>
                  </a:lnTo>
                  <a:lnTo>
                    <a:pt x="348749" y="224745"/>
                  </a:lnTo>
                  <a:lnTo>
                    <a:pt x="355092" y="177546"/>
                  </a:lnTo>
                  <a:lnTo>
                    <a:pt x="348749" y="130346"/>
                  </a:lnTo>
                  <a:lnTo>
                    <a:pt x="330849" y="87934"/>
                  </a:lnTo>
                  <a:lnTo>
                    <a:pt x="303085" y="52001"/>
                  </a:lnTo>
                  <a:lnTo>
                    <a:pt x="267151" y="24240"/>
                  </a:lnTo>
                  <a:lnTo>
                    <a:pt x="224740" y="6342"/>
                  </a:lnTo>
                  <a:lnTo>
                    <a:pt x="177545" y="0"/>
                  </a:lnTo>
                  <a:close/>
                </a:path>
              </a:pathLst>
            </a:custGeom>
            <a:solidFill>
              <a:srgbClr val="585858">
                <a:alpha val="34901"/>
              </a:srgbClr>
            </a:solidFill>
          </p:spPr>
          <p:txBody>
            <a:bodyPr wrap="square" lIns="0" tIns="0" rIns="0" bIns="0" rtlCol="0"/>
            <a:lstStyle/>
            <a:p>
              <a:endParaRPr/>
            </a:p>
          </p:txBody>
        </p:sp>
        <p:pic>
          <p:nvPicPr>
            <p:cNvPr id="41" name="object 41"/>
            <p:cNvPicPr/>
            <p:nvPr/>
          </p:nvPicPr>
          <p:blipFill>
            <a:blip r:embed="rId6" cstate="print"/>
            <a:stretch>
              <a:fillRect/>
            </a:stretch>
          </p:blipFill>
          <p:spPr>
            <a:xfrm>
              <a:off x="1699260" y="6306312"/>
              <a:ext cx="114300" cy="211835"/>
            </a:xfrm>
            <a:prstGeom prst="rect">
              <a:avLst/>
            </a:prstGeom>
          </p:spPr>
        </p:pic>
        <p:sp>
          <p:nvSpPr>
            <p:cNvPr id="42" name="object 42"/>
            <p:cNvSpPr/>
            <p:nvPr/>
          </p:nvSpPr>
          <p:spPr>
            <a:xfrm>
              <a:off x="2185415" y="6234684"/>
              <a:ext cx="356870" cy="355600"/>
            </a:xfrm>
            <a:custGeom>
              <a:avLst/>
              <a:gdLst/>
              <a:ahLst/>
              <a:cxnLst/>
              <a:rect l="l" t="t" r="r" b="b"/>
              <a:pathLst>
                <a:path w="356869" h="355600">
                  <a:moveTo>
                    <a:pt x="178307" y="0"/>
                  </a:moveTo>
                  <a:lnTo>
                    <a:pt x="130924" y="6342"/>
                  </a:lnTo>
                  <a:lnTo>
                    <a:pt x="88335" y="24240"/>
                  </a:lnTo>
                  <a:lnTo>
                    <a:pt x="52244" y="52001"/>
                  </a:lnTo>
                  <a:lnTo>
                    <a:pt x="24355" y="87934"/>
                  </a:lnTo>
                  <a:lnTo>
                    <a:pt x="6372" y="130346"/>
                  </a:lnTo>
                  <a:lnTo>
                    <a:pt x="0" y="177545"/>
                  </a:lnTo>
                  <a:lnTo>
                    <a:pt x="6372" y="224745"/>
                  </a:lnTo>
                  <a:lnTo>
                    <a:pt x="24355" y="267157"/>
                  </a:lnTo>
                  <a:lnTo>
                    <a:pt x="52244" y="303090"/>
                  </a:lnTo>
                  <a:lnTo>
                    <a:pt x="88335" y="330851"/>
                  </a:lnTo>
                  <a:lnTo>
                    <a:pt x="130924" y="348749"/>
                  </a:lnTo>
                  <a:lnTo>
                    <a:pt x="178307" y="355091"/>
                  </a:lnTo>
                  <a:lnTo>
                    <a:pt x="225691" y="348749"/>
                  </a:lnTo>
                  <a:lnTo>
                    <a:pt x="268280" y="330851"/>
                  </a:lnTo>
                  <a:lnTo>
                    <a:pt x="304371" y="303090"/>
                  </a:lnTo>
                  <a:lnTo>
                    <a:pt x="332260" y="267157"/>
                  </a:lnTo>
                  <a:lnTo>
                    <a:pt x="350243" y="224745"/>
                  </a:lnTo>
                  <a:lnTo>
                    <a:pt x="356615" y="177545"/>
                  </a:lnTo>
                  <a:lnTo>
                    <a:pt x="350243" y="130346"/>
                  </a:lnTo>
                  <a:lnTo>
                    <a:pt x="332260" y="87934"/>
                  </a:lnTo>
                  <a:lnTo>
                    <a:pt x="304371" y="52001"/>
                  </a:lnTo>
                  <a:lnTo>
                    <a:pt x="268280" y="24240"/>
                  </a:lnTo>
                  <a:lnTo>
                    <a:pt x="225691" y="6342"/>
                  </a:lnTo>
                  <a:lnTo>
                    <a:pt x="178307" y="0"/>
                  </a:lnTo>
                  <a:close/>
                </a:path>
              </a:pathLst>
            </a:custGeom>
            <a:solidFill>
              <a:srgbClr val="585858">
                <a:alpha val="34901"/>
              </a:srgbClr>
            </a:solidFill>
          </p:spPr>
          <p:txBody>
            <a:bodyPr wrap="square" lIns="0" tIns="0" rIns="0" bIns="0" rtlCol="0"/>
            <a:lstStyle/>
            <a:p>
              <a:endParaRPr/>
            </a:p>
          </p:txBody>
        </p:sp>
        <p:pic>
          <p:nvPicPr>
            <p:cNvPr id="43" name="object 43"/>
            <p:cNvPicPr/>
            <p:nvPr/>
          </p:nvPicPr>
          <p:blipFill>
            <a:blip r:embed="rId7" cstate="print"/>
            <a:stretch>
              <a:fillRect/>
            </a:stretch>
          </p:blipFill>
          <p:spPr>
            <a:xfrm>
              <a:off x="2321051" y="6310884"/>
              <a:ext cx="112775" cy="211836"/>
            </a:xfrm>
            <a:prstGeom prst="rect">
              <a:avLst/>
            </a:prstGeom>
          </p:spPr>
        </p:pic>
        <p:pic>
          <p:nvPicPr>
            <p:cNvPr id="44" name="object 44"/>
            <p:cNvPicPr/>
            <p:nvPr/>
          </p:nvPicPr>
          <p:blipFill>
            <a:blip r:embed="rId8" cstate="print"/>
            <a:stretch>
              <a:fillRect/>
            </a:stretch>
          </p:blipFill>
          <p:spPr>
            <a:xfrm>
              <a:off x="166115" y="6301740"/>
              <a:ext cx="848868" cy="422148"/>
            </a:xfrm>
            <a:prstGeom prst="rect">
              <a:avLst/>
            </a:prstGeom>
          </p:spPr>
        </p:pic>
      </p:grpSp>
      <p:sp>
        <p:nvSpPr>
          <p:cNvPr id="45" name="TextBox 44">
            <a:extLst>
              <a:ext uri="{FF2B5EF4-FFF2-40B4-BE49-F238E27FC236}">
                <a16:creationId xmlns:a16="http://schemas.microsoft.com/office/drawing/2014/main" id="{F1D0FC45-3804-8742-8795-C48375FE641C}"/>
              </a:ext>
            </a:extLst>
          </p:cNvPr>
          <p:cNvSpPr txBox="1"/>
          <p:nvPr/>
        </p:nvSpPr>
        <p:spPr>
          <a:xfrm>
            <a:off x="75472" y="91692"/>
            <a:ext cx="1369407"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 will primarily use our Facebook page for videos and ads. This will also be our landing page on the videos that are produced for TV and YouTube, at least initially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5864351" y="3608832"/>
              <a:ext cx="2759963" cy="1371600"/>
            </a:xfrm>
            <a:prstGeom prst="rect">
              <a:avLst/>
            </a:prstGeom>
          </p:spPr>
        </p:pic>
        <p:pic>
          <p:nvPicPr>
            <p:cNvPr id="5" name="object 5"/>
            <p:cNvPicPr/>
            <p:nvPr/>
          </p:nvPicPr>
          <p:blipFill>
            <a:blip r:embed="rId4" cstate="print"/>
            <a:stretch>
              <a:fillRect/>
            </a:stretch>
          </p:blipFill>
          <p:spPr>
            <a:xfrm>
              <a:off x="1816608" y="0"/>
              <a:ext cx="5355336" cy="6679692"/>
            </a:xfrm>
            <a:prstGeom prst="rect">
              <a:avLst/>
            </a:prstGeom>
          </p:spPr>
        </p:pic>
        <p:pic>
          <p:nvPicPr>
            <p:cNvPr id="6" name="object 6"/>
            <p:cNvPicPr/>
            <p:nvPr/>
          </p:nvPicPr>
          <p:blipFill>
            <a:blip r:embed="rId5" cstate="print"/>
            <a:stretch>
              <a:fillRect/>
            </a:stretch>
          </p:blipFill>
          <p:spPr>
            <a:xfrm>
              <a:off x="11539728" y="1880616"/>
              <a:ext cx="652271" cy="3105912"/>
            </a:xfrm>
            <a:prstGeom prst="rect">
              <a:avLst/>
            </a:prstGeom>
          </p:spPr>
        </p:pic>
        <p:pic>
          <p:nvPicPr>
            <p:cNvPr id="7" name="object 7"/>
            <p:cNvPicPr/>
            <p:nvPr/>
          </p:nvPicPr>
          <p:blipFill>
            <a:blip r:embed="rId6" cstate="print"/>
            <a:stretch>
              <a:fillRect/>
            </a:stretch>
          </p:blipFill>
          <p:spPr>
            <a:xfrm>
              <a:off x="11591543" y="1882139"/>
              <a:ext cx="600455" cy="3003042"/>
            </a:xfrm>
            <a:prstGeom prst="rect">
              <a:avLst/>
            </a:prstGeom>
          </p:spPr>
        </p:pic>
      </p:grpSp>
      <p:sp>
        <p:nvSpPr>
          <p:cNvPr id="8" name="object 8"/>
          <p:cNvSpPr txBox="1"/>
          <p:nvPr/>
        </p:nvSpPr>
        <p:spPr>
          <a:xfrm>
            <a:off x="11799381" y="2062988"/>
            <a:ext cx="371475" cy="1663700"/>
          </a:xfrm>
          <a:prstGeom prst="rect">
            <a:avLst/>
          </a:prstGeom>
        </p:spPr>
        <p:txBody>
          <a:bodyPr vert="vert" wrap="square" lIns="0" tIns="0" rIns="0" bIns="0" rtlCol="0">
            <a:spAutoFit/>
          </a:bodyPr>
          <a:lstStyle/>
          <a:p>
            <a:pPr marL="12700">
              <a:lnSpc>
                <a:spcPts val="2780"/>
              </a:lnSpc>
            </a:pPr>
            <a:r>
              <a:rPr sz="2400" b="1" spc="-215" dirty="0">
                <a:solidFill>
                  <a:srgbClr val="F1F1F1"/>
                </a:solidFill>
                <a:latin typeface="Arial"/>
                <a:cs typeface="Arial"/>
              </a:rPr>
              <a:t>S</a:t>
            </a:r>
            <a:r>
              <a:rPr sz="2400" b="1" spc="-260" dirty="0">
                <a:solidFill>
                  <a:srgbClr val="F1F1F1"/>
                </a:solidFill>
                <a:latin typeface="Arial"/>
                <a:cs typeface="Arial"/>
              </a:rPr>
              <a:t> </a:t>
            </a:r>
            <a:r>
              <a:rPr sz="2400" b="1" dirty="0">
                <a:solidFill>
                  <a:srgbClr val="F1F1F1"/>
                </a:solidFill>
                <a:latin typeface="Arial"/>
                <a:cs typeface="Arial"/>
              </a:rPr>
              <a:t>t</a:t>
            </a:r>
            <a:r>
              <a:rPr sz="2400" b="1" spc="-250" dirty="0">
                <a:solidFill>
                  <a:srgbClr val="F1F1F1"/>
                </a:solidFill>
                <a:latin typeface="Arial"/>
                <a:cs typeface="Arial"/>
              </a:rPr>
              <a:t> </a:t>
            </a:r>
            <a:r>
              <a:rPr sz="2400" b="1" spc="-120" dirty="0">
                <a:solidFill>
                  <a:srgbClr val="F1F1F1"/>
                </a:solidFill>
                <a:latin typeface="Arial"/>
                <a:cs typeface="Arial"/>
              </a:rPr>
              <a:t>r</a:t>
            </a:r>
            <a:r>
              <a:rPr sz="2400" b="1" spc="-254" dirty="0">
                <a:solidFill>
                  <a:srgbClr val="F1F1F1"/>
                </a:solidFill>
                <a:latin typeface="Arial"/>
                <a:cs typeface="Arial"/>
              </a:rPr>
              <a:t> </a:t>
            </a:r>
            <a:r>
              <a:rPr sz="2400" b="1" spc="-50" dirty="0">
                <a:solidFill>
                  <a:srgbClr val="F1F1F1"/>
                </a:solidFill>
                <a:latin typeface="Arial"/>
                <a:cs typeface="Arial"/>
              </a:rPr>
              <a:t>a</a:t>
            </a:r>
            <a:r>
              <a:rPr sz="2400" b="1" spc="-250" dirty="0">
                <a:solidFill>
                  <a:srgbClr val="F1F1F1"/>
                </a:solidFill>
                <a:latin typeface="Arial"/>
                <a:cs typeface="Arial"/>
              </a:rPr>
              <a:t> </a:t>
            </a:r>
            <a:r>
              <a:rPr sz="2400" b="1" dirty="0">
                <a:solidFill>
                  <a:srgbClr val="F1F1F1"/>
                </a:solidFill>
                <a:latin typeface="Arial"/>
                <a:cs typeface="Arial"/>
              </a:rPr>
              <a:t>t</a:t>
            </a:r>
            <a:r>
              <a:rPr sz="2400" b="1" spc="-260" dirty="0">
                <a:solidFill>
                  <a:srgbClr val="F1F1F1"/>
                </a:solidFill>
                <a:latin typeface="Arial"/>
                <a:cs typeface="Arial"/>
              </a:rPr>
              <a:t> </a:t>
            </a:r>
            <a:r>
              <a:rPr sz="2400" b="1" spc="-75" dirty="0">
                <a:solidFill>
                  <a:srgbClr val="F1F1F1"/>
                </a:solidFill>
                <a:latin typeface="Arial"/>
                <a:cs typeface="Arial"/>
              </a:rPr>
              <a:t>e</a:t>
            </a:r>
            <a:r>
              <a:rPr sz="2400" b="1" spc="-250" dirty="0">
                <a:solidFill>
                  <a:srgbClr val="F1F1F1"/>
                </a:solidFill>
                <a:latin typeface="Arial"/>
                <a:cs typeface="Arial"/>
              </a:rPr>
              <a:t> </a:t>
            </a:r>
            <a:r>
              <a:rPr sz="2400" b="1" spc="-155" dirty="0">
                <a:solidFill>
                  <a:srgbClr val="F1F1F1"/>
                </a:solidFill>
                <a:latin typeface="Arial"/>
                <a:cs typeface="Arial"/>
              </a:rPr>
              <a:t>g</a:t>
            </a:r>
            <a:r>
              <a:rPr sz="2400" b="1" spc="-245" dirty="0">
                <a:solidFill>
                  <a:srgbClr val="F1F1F1"/>
                </a:solidFill>
                <a:latin typeface="Arial"/>
                <a:cs typeface="Arial"/>
              </a:rPr>
              <a:t> </a:t>
            </a:r>
            <a:r>
              <a:rPr sz="2400" b="1" spc="-35" dirty="0">
                <a:solidFill>
                  <a:srgbClr val="F1F1F1"/>
                </a:solidFill>
                <a:latin typeface="Arial"/>
                <a:cs typeface="Arial"/>
              </a:rPr>
              <a:t>i</a:t>
            </a:r>
            <a:r>
              <a:rPr sz="2400" b="1" spc="-250" dirty="0">
                <a:solidFill>
                  <a:srgbClr val="F1F1F1"/>
                </a:solidFill>
                <a:latin typeface="Arial"/>
                <a:cs typeface="Arial"/>
              </a:rPr>
              <a:t> </a:t>
            </a:r>
            <a:r>
              <a:rPr sz="2400" b="1" spc="-50" dirty="0">
                <a:solidFill>
                  <a:srgbClr val="F1F1F1"/>
                </a:solidFill>
                <a:latin typeface="Arial"/>
                <a:cs typeface="Arial"/>
              </a:rPr>
              <a:t>c</a:t>
            </a:r>
            <a:endParaRPr sz="2400">
              <a:latin typeface="Arial"/>
              <a:cs typeface="Arial"/>
            </a:endParaRPr>
          </a:p>
        </p:txBody>
      </p:sp>
      <p:sp>
        <p:nvSpPr>
          <p:cNvPr id="9" name="object 9"/>
          <p:cNvSpPr txBox="1"/>
          <p:nvPr/>
        </p:nvSpPr>
        <p:spPr>
          <a:xfrm>
            <a:off x="11799381" y="3873500"/>
            <a:ext cx="371475" cy="777240"/>
          </a:xfrm>
          <a:prstGeom prst="rect">
            <a:avLst/>
          </a:prstGeom>
        </p:spPr>
        <p:txBody>
          <a:bodyPr vert="vert" wrap="square" lIns="0" tIns="0" rIns="0" bIns="0" rtlCol="0">
            <a:spAutoFit/>
          </a:bodyPr>
          <a:lstStyle/>
          <a:p>
            <a:pPr marL="12700">
              <a:lnSpc>
                <a:spcPts val="2780"/>
              </a:lnSpc>
            </a:pPr>
            <a:r>
              <a:rPr sz="2400" b="1" spc="-160" dirty="0">
                <a:solidFill>
                  <a:srgbClr val="F1F1F1"/>
                </a:solidFill>
                <a:latin typeface="Arial"/>
                <a:cs typeface="Arial"/>
              </a:rPr>
              <a:t>P</a:t>
            </a:r>
            <a:r>
              <a:rPr sz="2400" b="1" spc="-254" dirty="0">
                <a:solidFill>
                  <a:srgbClr val="F1F1F1"/>
                </a:solidFill>
                <a:latin typeface="Arial"/>
                <a:cs typeface="Arial"/>
              </a:rPr>
              <a:t> </a:t>
            </a:r>
            <a:r>
              <a:rPr sz="2400" b="1" spc="-35" dirty="0">
                <a:solidFill>
                  <a:srgbClr val="F1F1F1"/>
                </a:solidFill>
                <a:latin typeface="Arial"/>
                <a:cs typeface="Arial"/>
              </a:rPr>
              <a:t>l</a:t>
            </a:r>
            <a:r>
              <a:rPr sz="2400" b="1" spc="-260" dirty="0">
                <a:solidFill>
                  <a:srgbClr val="F1F1F1"/>
                </a:solidFill>
                <a:latin typeface="Arial"/>
                <a:cs typeface="Arial"/>
              </a:rPr>
              <a:t> </a:t>
            </a:r>
            <a:r>
              <a:rPr sz="2400" b="1" spc="-50" dirty="0">
                <a:solidFill>
                  <a:srgbClr val="F1F1F1"/>
                </a:solidFill>
                <a:latin typeface="Arial"/>
                <a:cs typeface="Arial"/>
              </a:rPr>
              <a:t>a</a:t>
            </a:r>
            <a:r>
              <a:rPr sz="2400" b="1" spc="-260" dirty="0">
                <a:solidFill>
                  <a:srgbClr val="F1F1F1"/>
                </a:solidFill>
                <a:latin typeface="Arial"/>
                <a:cs typeface="Arial"/>
              </a:rPr>
              <a:t> </a:t>
            </a:r>
            <a:r>
              <a:rPr sz="2400" b="1" spc="-70" dirty="0">
                <a:solidFill>
                  <a:srgbClr val="F1F1F1"/>
                </a:solidFill>
                <a:latin typeface="Arial"/>
                <a:cs typeface="Arial"/>
              </a:rPr>
              <a:t>n</a:t>
            </a:r>
            <a:endParaRPr sz="2400">
              <a:latin typeface="Arial"/>
              <a:cs typeface="Arial"/>
            </a:endParaRPr>
          </a:p>
        </p:txBody>
      </p:sp>
      <p:grpSp>
        <p:nvGrpSpPr>
          <p:cNvPr id="10" name="object 10"/>
          <p:cNvGrpSpPr/>
          <p:nvPr/>
        </p:nvGrpSpPr>
        <p:grpSpPr>
          <a:xfrm>
            <a:off x="1818132" y="1828800"/>
            <a:ext cx="9781540" cy="4886325"/>
            <a:chOff x="1818132" y="1828800"/>
            <a:chExt cx="9781540" cy="4886325"/>
          </a:xfrm>
        </p:grpSpPr>
        <p:sp>
          <p:nvSpPr>
            <p:cNvPr id="11" name="object 11"/>
            <p:cNvSpPr/>
            <p:nvPr/>
          </p:nvSpPr>
          <p:spPr>
            <a:xfrm>
              <a:off x="1818132" y="1898903"/>
              <a:ext cx="4729480" cy="4815840"/>
            </a:xfrm>
            <a:custGeom>
              <a:avLst/>
              <a:gdLst/>
              <a:ahLst/>
              <a:cxnLst/>
              <a:rect l="l" t="t" r="r" b="b"/>
              <a:pathLst>
                <a:path w="4729480" h="4815840">
                  <a:moveTo>
                    <a:pt x="4728972" y="0"/>
                  </a:moveTo>
                  <a:lnTo>
                    <a:pt x="0" y="0"/>
                  </a:lnTo>
                  <a:lnTo>
                    <a:pt x="0" y="4815840"/>
                  </a:lnTo>
                  <a:lnTo>
                    <a:pt x="4728972" y="4815840"/>
                  </a:lnTo>
                  <a:lnTo>
                    <a:pt x="4728972" y="0"/>
                  </a:lnTo>
                  <a:close/>
                </a:path>
              </a:pathLst>
            </a:custGeom>
            <a:solidFill>
              <a:srgbClr val="1B232C">
                <a:alpha val="76077"/>
              </a:srgbClr>
            </a:solidFill>
          </p:spPr>
          <p:txBody>
            <a:bodyPr wrap="square" lIns="0" tIns="0" rIns="0" bIns="0" rtlCol="0"/>
            <a:lstStyle/>
            <a:p>
              <a:endParaRPr/>
            </a:p>
          </p:txBody>
        </p:sp>
        <p:sp>
          <p:nvSpPr>
            <p:cNvPr id="12" name="object 12"/>
            <p:cNvSpPr/>
            <p:nvPr/>
          </p:nvSpPr>
          <p:spPr>
            <a:xfrm>
              <a:off x="6909816" y="1898903"/>
              <a:ext cx="4689475" cy="2687320"/>
            </a:xfrm>
            <a:custGeom>
              <a:avLst/>
              <a:gdLst/>
              <a:ahLst/>
              <a:cxnLst/>
              <a:rect l="l" t="t" r="r" b="b"/>
              <a:pathLst>
                <a:path w="4689475" h="2687320">
                  <a:moveTo>
                    <a:pt x="4689348" y="0"/>
                  </a:moveTo>
                  <a:lnTo>
                    <a:pt x="0" y="0"/>
                  </a:lnTo>
                  <a:lnTo>
                    <a:pt x="0" y="2686812"/>
                  </a:lnTo>
                  <a:lnTo>
                    <a:pt x="4689348" y="2686812"/>
                  </a:lnTo>
                  <a:lnTo>
                    <a:pt x="4689348" y="0"/>
                  </a:lnTo>
                  <a:close/>
                </a:path>
              </a:pathLst>
            </a:custGeom>
            <a:solidFill>
              <a:srgbClr val="485156"/>
            </a:solidFill>
          </p:spPr>
          <p:txBody>
            <a:bodyPr wrap="square" lIns="0" tIns="0" rIns="0" bIns="0" rtlCol="0"/>
            <a:lstStyle/>
            <a:p>
              <a:endParaRPr/>
            </a:p>
          </p:txBody>
        </p:sp>
        <p:pic>
          <p:nvPicPr>
            <p:cNvPr id="13" name="object 13"/>
            <p:cNvPicPr/>
            <p:nvPr/>
          </p:nvPicPr>
          <p:blipFill>
            <a:blip r:embed="rId7" cstate="print"/>
            <a:stretch>
              <a:fillRect/>
            </a:stretch>
          </p:blipFill>
          <p:spPr>
            <a:xfrm>
              <a:off x="6986016" y="1828800"/>
              <a:ext cx="1700022" cy="846582"/>
            </a:xfrm>
            <a:prstGeom prst="rect">
              <a:avLst/>
            </a:prstGeom>
          </p:spPr>
        </p:pic>
        <p:pic>
          <p:nvPicPr>
            <p:cNvPr id="14" name="object 14"/>
            <p:cNvPicPr/>
            <p:nvPr/>
          </p:nvPicPr>
          <p:blipFill>
            <a:blip r:embed="rId8" cstate="print"/>
            <a:stretch>
              <a:fillRect/>
            </a:stretch>
          </p:blipFill>
          <p:spPr>
            <a:xfrm>
              <a:off x="8177784" y="1828800"/>
              <a:ext cx="1428750" cy="846582"/>
            </a:xfrm>
            <a:prstGeom prst="rect">
              <a:avLst/>
            </a:prstGeom>
          </p:spPr>
        </p:pic>
      </p:grpSp>
      <p:sp>
        <p:nvSpPr>
          <p:cNvPr id="15" name="object 15"/>
          <p:cNvSpPr txBox="1"/>
          <p:nvPr/>
        </p:nvSpPr>
        <p:spPr>
          <a:xfrm>
            <a:off x="7223506" y="1932813"/>
            <a:ext cx="2157095" cy="482600"/>
          </a:xfrm>
          <a:prstGeom prst="rect">
            <a:avLst/>
          </a:prstGeom>
        </p:spPr>
        <p:txBody>
          <a:bodyPr vert="horz" wrap="square" lIns="0" tIns="12700" rIns="0" bIns="0" rtlCol="0">
            <a:spAutoFit/>
          </a:bodyPr>
          <a:lstStyle/>
          <a:p>
            <a:pPr marL="12700">
              <a:lnSpc>
                <a:spcPct val="100000"/>
              </a:lnSpc>
              <a:spcBef>
                <a:spcPts val="100"/>
              </a:spcBef>
            </a:pPr>
            <a:r>
              <a:rPr sz="3000" b="1" spc="-75" dirty="0">
                <a:solidFill>
                  <a:srgbClr val="FFFFFF"/>
                </a:solidFill>
                <a:latin typeface="Arial"/>
                <a:cs typeface="Arial"/>
              </a:rPr>
              <a:t>Digital</a:t>
            </a:r>
            <a:r>
              <a:rPr sz="3000" b="1" spc="-100" dirty="0">
                <a:solidFill>
                  <a:srgbClr val="FFFFFF"/>
                </a:solidFill>
                <a:latin typeface="Arial"/>
                <a:cs typeface="Arial"/>
              </a:rPr>
              <a:t> </a:t>
            </a:r>
            <a:r>
              <a:rPr sz="3000" b="1" spc="-155" dirty="0">
                <a:solidFill>
                  <a:srgbClr val="FFFFFF"/>
                </a:solidFill>
                <a:latin typeface="Arial"/>
                <a:cs typeface="Arial"/>
              </a:rPr>
              <a:t>Video</a:t>
            </a:r>
            <a:endParaRPr sz="3000">
              <a:latin typeface="Arial"/>
              <a:cs typeface="Arial"/>
            </a:endParaRPr>
          </a:p>
        </p:txBody>
      </p:sp>
      <p:sp>
        <p:nvSpPr>
          <p:cNvPr id="16" name="object 16"/>
          <p:cNvSpPr txBox="1"/>
          <p:nvPr/>
        </p:nvSpPr>
        <p:spPr>
          <a:xfrm>
            <a:off x="7281671" y="2432304"/>
            <a:ext cx="840105" cy="196850"/>
          </a:xfrm>
          <a:prstGeom prst="rect">
            <a:avLst/>
          </a:prstGeom>
          <a:solidFill>
            <a:srgbClr val="7C9CC2"/>
          </a:solidFill>
        </p:spPr>
        <p:txBody>
          <a:bodyPr vert="horz" wrap="square" lIns="0" tIns="13970" rIns="0" bIns="0" rtlCol="0">
            <a:spAutoFit/>
          </a:bodyPr>
          <a:lstStyle/>
          <a:p>
            <a:pPr marL="246379">
              <a:lnSpc>
                <a:spcPct val="100000"/>
              </a:lnSpc>
              <a:spcBef>
                <a:spcPts val="110"/>
              </a:spcBef>
            </a:pPr>
            <a:r>
              <a:rPr sz="1000" spc="-10" dirty="0">
                <a:solidFill>
                  <a:srgbClr val="1D2F31"/>
                </a:solidFill>
                <a:latin typeface="Calibri"/>
                <a:cs typeface="Calibri"/>
              </a:rPr>
              <a:t>attract</a:t>
            </a:r>
            <a:endParaRPr sz="1000">
              <a:latin typeface="Calibri"/>
              <a:cs typeface="Calibri"/>
            </a:endParaRPr>
          </a:p>
        </p:txBody>
      </p:sp>
      <p:sp>
        <p:nvSpPr>
          <p:cNvPr id="17" name="object 17"/>
          <p:cNvSpPr txBox="1"/>
          <p:nvPr/>
        </p:nvSpPr>
        <p:spPr>
          <a:xfrm>
            <a:off x="8168640" y="2432304"/>
            <a:ext cx="1222375" cy="200025"/>
          </a:xfrm>
          <a:prstGeom prst="rect">
            <a:avLst/>
          </a:prstGeom>
          <a:solidFill>
            <a:srgbClr val="BEBEBE"/>
          </a:solidFill>
        </p:spPr>
        <p:txBody>
          <a:bodyPr vert="horz" wrap="square" lIns="0" tIns="15875" rIns="0" bIns="0" rtlCol="0">
            <a:spAutoFit/>
          </a:bodyPr>
          <a:lstStyle/>
          <a:p>
            <a:pPr marL="185420">
              <a:lnSpc>
                <a:spcPct val="100000"/>
              </a:lnSpc>
              <a:spcBef>
                <a:spcPts val="125"/>
              </a:spcBef>
            </a:pPr>
            <a:r>
              <a:rPr sz="1000" spc="-10" dirty="0">
                <a:solidFill>
                  <a:srgbClr val="404040"/>
                </a:solidFill>
                <a:latin typeface="Calibri"/>
                <a:cs typeface="Calibri"/>
              </a:rPr>
              <a:t>demo-optimized</a:t>
            </a:r>
            <a:endParaRPr sz="1000">
              <a:latin typeface="Calibri"/>
              <a:cs typeface="Calibri"/>
            </a:endParaRPr>
          </a:p>
        </p:txBody>
      </p:sp>
      <p:sp>
        <p:nvSpPr>
          <p:cNvPr id="18" name="object 18"/>
          <p:cNvSpPr/>
          <p:nvPr/>
        </p:nvSpPr>
        <p:spPr>
          <a:xfrm>
            <a:off x="1565147" y="5404103"/>
            <a:ext cx="486409" cy="485140"/>
          </a:xfrm>
          <a:custGeom>
            <a:avLst/>
            <a:gdLst/>
            <a:ahLst/>
            <a:cxnLst/>
            <a:rect l="l" t="t" r="r" b="b"/>
            <a:pathLst>
              <a:path w="486410" h="485139">
                <a:moveTo>
                  <a:pt x="243078" y="0"/>
                </a:moveTo>
                <a:lnTo>
                  <a:pt x="194091" y="4921"/>
                </a:lnTo>
                <a:lnTo>
                  <a:pt x="148464" y="19038"/>
                </a:lnTo>
                <a:lnTo>
                  <a:pt x="107174" y="41375"/>
                </a:lnTo>
                <a:lnTo>
                  <a:pt x="71199" y="70961"/>
                </a:lnTo>
                <a:lnTo>
                  <a:pt x="41516" y="106821"/>
                </a:lnTo>
                <a:lnTo>
                  <a:pt x="19103" y="147982"/>
                </a:lnTo>
                <a:lnTo>
                  <a:pt x="4938" y="193472"/>
                </a:lnTo>
                <a:lnTo>
                  <a:pt x="0" y="242316"/>
                </a:lnTo>
                <a:lnTo>
                  <a:pt x="4938" y="291152"/>
                </a:lnTo>
                <a:lnTo>
                  <a:pt x="19103" y="336638"/>
                </a:lnTo>
                <a:lnTo>
                  <a:pt x="41516" y="377799"/>
                </a:lnTo>
                <a:lnTo>
                  <a:pt x="71199" y="413661"/>
                </a:lnTo>
                <a:lnTo>
                  <a:pt x="107174" y="443249"/>
                </a:lnTo>
                <a:lnTo>
                  <a:pt x="148464" y="465590"/>
                </a:lnTo>
                <a:lnTo>
                  <a:pt x="194091" y="479709"/>
                </a:lnTo>
                <a:lnTo>
                  <a:pt x="243078" y="484632"/>
                </a:lnTo>
                <a:lnTo>
                  <a:pt x="292064" y="479709"/>
                </a:lnTo>
                <a:lnTo>
                  <a:pt x="337691" y="465590"/>
                </a:lnTo>
                <a:lnTo>
                  <a:pt x="378981" y="443249"/>
                </a:lnTo>
                <a:lnTo>
                  <a:pt x="414956" y="413661"/>
                </a:lnTo>
                <a:lnTo>
                  <a:pt x="444639" y="377799"/>
                </a:lnTo>
                <a:lnTo>
                  <a:pt x="467052" y="336638"/>
                </a:lnTo>
                <a:lnTo>
                  <a:pt x="481217" y="291152"/>
                </a:lnTo>
                <a:lnTo>
                  <a:pt x="486156" y="242316"/>
                </a:lnTo>
                <a:lnTo>
                  <a:pt x="481217" y="193472"/>
                </a:lnTo>
                <a:lnTo>
                  <a:pt x="467052" y="147982"/>
                </a:lnTo>
                <a:lnTo>
                  <a:pt x="444639" y="106821"/>
                </a:lnTo>
                <a:lnTo>
                  <a:pt x="414956" y="70961"/>
                </a:lnTo>
                <a:lnTo>
                  <a:pt x="378981" y="41375"/>
                </a:lnTo>
                <a:lnTo>
                  <a:pt x="337691" y="19038"/>
                </a:lnTo>
                <a:lnTo>
                  <a:pt x="292064" y="4921"/>
                </a:lnTo>
                <a:lnTo>
                  <a:pt x="243078" y="0"/>
                </a:lnTo>
                <a:close/>
              </a:path>
            </a:pathLst>
          </a:custGeom>
          <a:solidFill>
            <a:srgbClr val="50B04F"/>
          </a:solidFill>
        </p:spPr>
        <p:txBody>
          <a:bodyPr wrap="square" lIns="0" tIns="0" rIns="0" bIns="0" rtlCol="0"/>
          <a:lstStyle/>
          <a:p>
            <a:endParaRPr/>
          </a:p>
        </p:txBody>
      </p:sp>
      <p:sp>
        <p:nvSpPr>
          <p:cNvPr id="19" name="object 19"/>
          <p:cNvSpPr txBox="1"/>
          <p:nvPr/>
        </p:nvSpPr>
        <p:spPr>
          <a:xfrm>
            <a:off x="1727961" y="5479491"/>
            <a:ext cx="1600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1F1F1"/>
                </a:solidFill>
                <a:latin typeface="Arial"/>
                <a:cs typeface="Arial"/>
              </a:rPr>
              <a:t>3</a:t>
            </a:r>
            <a:endParaRPr sz="1800">
              <a:latin typeface="Arial"/>
              <a:cs typeface="Arial"/>
            </a:endParaRPr>
          </a:p>
        </p:txBody>
      </p:sp>
      <p:sp>
        <p:nvSpPr>
          <p:cNvPr id="20" name="object 20"/>
          <p:cNvSpPr txBox="1">
            <a:spLocks noGrp="1"/>
          </p:cNvSpPr>
          <p:nvPr>
            <p:ph type="title"/>
          </p:nvPr>
        </p:nvSpPr>
        <p:spPr>
          <a:xfrm>
            <a:off x="1818132" y="1191767"/>
            <a:ext cx="4729480" cy="715010"/>
          </a:xfrm>
          <a:prstGeom prst="rect">
            <a:avLst/>
          </a:prstGeom>
          <a:solidFill>
            <a:srgbClr val="3577AE">
              <a:alpha val="76077"/>
            </a:srgbClr>
          </a:solidFill>
        </p:spPr>
        <p:txBody>
          <a:bodyPr vert="horz" wrap="square" lIns="0" tIns="3810" rIns="0" bIns="0" rtlCol="0">
            <a:spAutoFit/>
          </a:bodyPr>
          <a:lstStyle/>
          <a:p>
            <a:pPr marL="233679">
              <a:lnSpc>
                <a:spcPct val="100000"/>
              </a:lnSpc>
              <a:spcBef>
                <a:spcPts val="30"/>
              </a:spcBef>
            </a:pPr>
            <a:r>
              <a:rPr sz="4400" b="1" spc="120" dirty="0">
                <a:solidFill>
                  <a:srgbClr val="F9F8F8"/>
                </a:solidFill>
                <a:latin typeface="Arial"/>
                <a:cs typeface="Arial"/>
              </a:rPr>
              <a:t>VIDEO</a:t>
            </a:r>
            <a:endParaRPr sz="4400">
              <a:latin typeface="Arial"/>
              <a:cs typeface="Arial"/>
            </a:endParaRPr>
          </a:p>
        </p:txBody>
      </p:sp>
      <p:sp>
        <p:nvSpPr>
          <p:cNvPr id="21" name="object 21"/>
          <p:cNvSpPr txBox="1"/>
          <p:nvPr/>
        </p:nvSpPr>
        <p:spPr>
          <a:xfrm>
            <a:off x="6909816" y="1191767"/>
            <a:ext cx="4689475" cy="707390"/>
          </a:xfrm>
          <a:prstGeom prst="rect">
            <a:avLst/>
          </a:prstGeom>
          <a:solidFill>
            <a:srgbClr val="3577AE">
              <a:alpha val="76077"/>
            </a:srgbClr>
          </a:solidFill>
        </p:spPr>
        <p:txBody>
          <a:bodyPr vert="horz" wrap="square" lIns="0" tIns="3810" rIns="0" bIns="0" rtlCol="0">
            <a:spAutoFit/>
          </a:bodyPr>
          <a:lstStyle/>
          <a:p>
            <a:pPr marL="228600">
              <a:lnSpc>
                <a:spcPct val="100000"/>
              </a:lnSpc>
              <a:spcBef>
                <a:spcPts val="30"/>
              </a:spcBef>
            </a:pPr>
            <a:r>
              <a:rPr sz="4400" b="1" spc="80" dirty="0">
                <a:solidFill>
                  <a:srgbClr val="F9F8F8"/>
                </a:solidFill>
                <a:latin typeface="Arial"/>
                <a:cs typeface="Arial"/>
              </a:rPr>
              <a:t>INTERACTIVE</a:t>
            </a:r>
            <a:endParaRPr sz="4400">
              <a:latin typeface="Arial"/>
              <a:cs typeface="Arial"/>
            </a:endParaRPr>
          </a:p>
        </p:txBody>
      </p:sp>
      <p:pic>
        <p:nvPicPr>
          <p:cNvPr id="22" name="object 22"/>
          <p:cNvPicPr/>
          <p:nvPr/>
        </p:nvPicPr>
        <p:blipFill>
          <a:blip r:embed="rId9" cstate="print"/>
          <a:stretch>
            <a:fillRect/>
          </a:stretch>
        </p:blipFill>
        <p:spPr>
          <a:xfrm>
            <a:off x="1908048" y="5247132"/>
            <a:ext cx="2620518" cy="848106"/>
          </a:xfrm>
          <a:prstGeom prst="rect">
            <a:avLst/>
          </a:prstGeom>
        </p:spPr>
      </p:pic>
      <p:sp>
        <p:nvSpPr>
          <p:cNvPr id="23" name="object 23"/>
          <p:cNvSpPr txBox="1"/>
          <p:nvPr/>
        </p:nvSpPr>
        <p:spPr>
          <a:xfrm>
            <a:off x="2144014" y="5353303"/>
            <a:ext cx="2155190" cy="482600"/>
          </a:xfrm>
          <a:prstGeom prst="rect">
            <a:avLst/>
          </a:prstGeom>
        </p:spPr>
        <p:txBody>
          <a:bodyPr vert="horz" wrap="square" lIns="0" tIns="12700" rIns="0" bIns="0" rtlCol="0">
            <a:spAutoFit/>
          </a:bodyPr>
          <a:lstStyle/>
          <a:p>
            <a:pPr marL="12700">
              <a:lnSpc>
                <a:spcPct val="100000"/>
              </a:lnSpc>
              <a:spcBef>
                <a:spcPts val="100"/>
              </a:spcBef>
            </a:pPr>
            <a:r>
              <a:rPr sz="3000" b="1" spc="-80" dirty="0">
                <a:solidFill>
                  <a:srgbClr val="FFFFFF"/>
                </a:solidFill>
                <a:latin typeface="Arial"/>
                <a:cs typeface="Arial"/>
              </a:rPr>
              <a:t>Digital</a:t>
            </a:r>
            <a:r>
              <a:rPr sz="3000" b="1" spc="-85" dirty="0">
                <a:solidFill>
                  <a:srgbClr val="FFFFFF"/>
                </a:solidFill>
                <a:latin typeface="Arial"/>
                <a:cs typeface="Arial"/>
              </a:rPr>
              <a:t> </a:t>
            </a:r>
            <a:r>
              <a:rPr sz="3000" b="1" spc="-155" dirty="0">
                <a:solidFill>
                  <a:srgbClr val="FFFFFF"/>
                </a:solidFill>
                <a:latin typeface="Arial"/>
                <a:cs typeface="Arial"/>
              </a:rPr>
              <a:t>Video</a:t>
            </a:r>
            <a:endParaRPr sz="3000">
              <a:latin typeface="Arial"/>
              <a:cs typeface="Arial"/>
            </a:endParaRPr>
          </a:p>
        </p:txBody>
      </p:sp>
      <p:sp>
        <p:nvSpPr>
          <p:cNvPr id="24" name="object 24"/>
          <p:cNvSpPr txBox="1"/>
          <p:nvPr/>
        </p:nvSpPr>
        <p:spPr>
          <a:xfrm>
            <a:off x="2202179" y="5836920"/>
            <a:ext cx="840105" cy="198120"/>
          </a:xfrm>
          <a:prstGeom prst="rect">
            <a:avLst/>
          </a:prstGeom>
          <a:solidFill>
            <a:srgbClr val="7C9CC2"/>
          </a:solidFill>
        </p:spPr>
        <p:txBody>
          <a:bodyPr vert="horz" wrap="square" lIns="0" tIns="15240" rIns="0" bIns="0" rtlCol="0">
            <a:spAutoFit/>
          </a:bodyPr>
          <a:lstStyle/>
          <a:p>
            <a:pPr marL="246379">
              <a:lnSpc>
                <a:spcPct val="100000"/>
              </a:lnSpc>
              <a:spcBef>
                <a:spcPts val="120"/>
              </a:spcBef>
            </a:pPr>
            <a:r>
              <a:rPr sz="1000" spc="-10" dirty="0">
                <a:solidFill>
                  <a:srgbClr val="1D2F31"/>
                </a:solidFill>
                <a:latin typeface="Calibri"/>
                <a:cs typeface="Calibri"/>
              </a:rPr>
              <a:t>attract</a:t>
            </a:r>
            <a:endParaRPr sz="1000">
              <a:latin typeface="Calibri"/>
              <a:cs typeface="Calibri"/>
            </a:endParaRPr>
          </a:p>
        </p:txBody>
      </p:sp>
      <p:sp>
        <p:nvSpPr>
          <p:cNvPr id="25" name="object 25"/>
          <p:cNvSpPr txBox="1"/>
          <p:nvPr/>
        </p:nvSpPr>
        <p:spPr>
          <a:xfrm>
            <a:off x="3080004" y="5830823"/>
            <a:ext cx="904240" cy="198120"/>
          </a:xfrm>
          <a:prstGeom prst="rect">
            <a:avLst/>
          </a:prstGeom>
          <a:solidFill>
            <a:srgbClr val="BEBEBE"/>
          </a:solidFill>
        </p:spPr>
        <p:txBody>
          <a:bodyPr vert="horz" wrap="square" lIns="0" tIns="15875" rIns="0" bIns="0" rtlCol="0">
            <a:spAutoFit/>
          </a:bodyPr>
          <a:lstStyle/>
          <a:p>
            <a:pPr marL="230504">
              <a:lnSpc>
                <a:spcPct val="100000"/>
              </a:lnSpc>
              <a:spcBef>
                <a:spcPts val="125"/>
              </a:spcBef>
            </a:pPr>
            <a:r>
              <a:rPr sz="1000" spc="-10" dirty="0">
                <a:solidFill>
                  <a:srgbClr val="404040"/>
                </a:solidFill>
                <a:latin typeface="Calibri"/>
                <a:cs typeface="Calibri"/>
              </a:rPr>
              <a:t>targeted</a:t>
            </a:r>
            <a:endParaRPr sz="1000">
              <a:latin typeface="Calibri"/>
              <a:cs typeface="Calibri"/>
            </a:endParaRPr>
          </a:p>
        </p:txBody>
      </p:sp>
      <p:sp>
        <p:nvSpPr>
          <p:cNvPr id="26" name="object 26"/>
          <p:cNvSpPr/>
          <p:nvPr/>
        </p:nvSpPr>
        <p:spPr>
          <a:xfrm>
            <a:off x="6658356" y="1984248"/>
            <a:ext cx="485140" cy="483234"/>
          </a:xfrm>
          <a:custGeom>
            <a:avLst/>
            <a:gdLst/>
            <a:ahLst/>
            <a:cxnLst/>
            <a:rect l="l" t="t" r="r" b="b"/>
            <a:pathLst>
              <a:path w="485140" h="483235">
                <a:moveTo>
                  <a:pt x="242316" y="0"/>
                </a:moveTo>
                <a:lnTo>
                  <a:pt x="193472" y="4909"/>
                </a:lnTo>
                <a:lnTo>
                  <a:pt x="147982" y="18990"/>
                </a:lnTo>
                <a:lnTo>
                  <a:pt x="106821" y="41268"/>
                </a:lnTo>
                <a:lnTo>
                  <a:pt x="70961" y="70770"/>
                </a:lnTo>
                <a:lnTo>
                  <a:pt x="41375" y="106523"/>
                </a:lnTo>
                <a:lnTo>
                  <a:pt x="19038" y="147554"/>
                </a:lnTo>
                <a:lnTo>
                  <a:pt x="4921" y="192888"/>
                </a:lnTo>
                <a:lnTo>
                  <a:pt x="0" y="241553"/>
                </a:lnTo>
                <a:lnTo>
                  <a:pt x="4921" y="290219"/>
                </a:lnTo>
                <a:lnTo>
                  <a:pt x="19038" y="335553"/>
                </a:lnTo>
                <a:lnTo>
                  <a:pt x="41375" y="376584"/>
                </a:lnTo>
                <a:lnTo>
                  <a:pt x="70961" y="412337"/>
                </a:lnTo>
                <a:lnTo>
                  <a:pt x="106821" y="441839"/>
                </a:lnTo>
                <a:lnTo>
                  <a:pt x="147982" y="464117"/>
                </a:lnTo>
                <a:lnTo>
                  <a:pt x="193472" y="478198"/>
                </a:lnTo>
                <a:lnTo>
                  <a:pt x="242316" y="483107"/>
                </a:lnTo>
                <a:lnTo>
                  <a:pt x="291159" y="478198"/>
                </a:lnTo>
                <a:lnTo>
                  <a:pt x="336649" y="464117"/>
                </a:lnTo>
                <a:lnTo>
                  <a:pt x="377810" y="441839"/>
                </a:lnTo>
                <a:lnTo>
                  <a:pt x="413670" y="412337"/>
                </a:lnTo>
                <a:lnTo>
                  <a:pt x="443256" y="376584"/>
                </a:lnTo>
                <a:lnTo>
                  <a:pt x="465593" y="335553"/>
                </a:lnTo>
                <a:lnTo>
                  <a:pt x="479710" y="290219"/>
                </a:lnTo>
                <a:lnTo>
                  <a:pt x="484632" y="241553"/>
                </a:lnTo>
                <a:lnTo>
                  <a:pt x="479710" y="192888"/>
                </a:lnTo>
                <a:lnTo>
                  <a:pt x="465593" y="147554"/>
                </a:lnTo>
                <a:lnTo>
                  <a:pt x="443256" y="106523"/>
                </a:lnTo>
                <a:lnTo>
                  <a:pt x="413670" y="70770"/>
                </a:lnTo>
                <a:lnTo>
                  <a:pt x="377810" y="41268"/>
                </a:lnTo>
                <a:lnTo>
                  <a:pt x="336649" y="18990"/>
                </a:lnTo>
                <a:lnTo>
                  <a:pt x="291159" y="4909"/>
                </a:lnTo>
                <a:lnTo>
                  <a:pt x="242316" y="0"/>
                </a:lnTo>
                <a:close/>
              </a:path>
            </a:pathLst>
          </a:custGeom>
          <a:solidFill>
            <a:srgbClr val="50B04F"/>
          </a:solidFill>
        </p:spPr>
        <p:txBody>
          <a:bodyPr wrap="square" lIns="0" tIns="0" rIns="0" bIns="0" rtlCol="0"/>
          <a:lstStyle/>
          <a:p>
            <a:endParaRPr/>
          </a:p>
        </p:txBody>
      </p:sp>
      <p:sp>
        <p:nvSpPr>
          <p:cNvPr id="27" name="object 27"/>
          <p:cNvSpPr txBox="1"/>
          <p:nvPr/>
        </p:nvSpPr>
        <p:spPr>
          <a:xfrm>
            <a:off x="6820916" y="2058111"/>
            <a:ext cx="160020"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1F1F1"/>
                </a:solidFill>
                <a:latin typeface="Arial"/>
                <a:cs typeface="Arial"/>
              </a:rPr>
              <a:t>4</a:t>
            </a:r>
            <a:endParaRPr sz="1800">
              <a:latin typeface="Arial"/>
              <a:cs typeface="Arial"/>
            </a:endParaRPr>
          </a:p>
        </p:txBody>
      </p:sp>
      <p:sp>
        <p:nvSpPr>
          <p:cNvPr id="28" name="object 28"/>
          <p:cNvSpPr txBox="1"/>
          <p:nvPr/>
        </p:nvSpPr>
        <p:spPr>
          <a:xfrm>
            <a:off x="4020311" y="5832347"/>
            <a:ext cx="1222375" cy="200025"/>
          </a:xfrm>
          <a:prstGeom prst="rect">
            <a:avLst/>
          </a:prstGeom>
          <a:solidFill>
            <a:srgbClr val="BEBEBE"/>
          </a:solidFill>
        </p:spPr>
        <p:txBody>
          <a:bodyPr vert="horz" wrap="square" lIns="0" tIns="16510" rIns="0" bIns="0" rtlCol="0">
            <a:spAutoFit/>
          </a:bodyPr>
          <a:lstStyle/>
          <a:p>
            <a:pPr marL="185420">
              <a:lnSpc>
                <a:spcPct val="100000"/>
              </a:lnSpc>
              <a:spcBef>
                <a:spcPts val="130"/>
              </a:spcBef>
            </a:pPr>
            <a:r>
              <a:rPr sz="1000" spc="-10" dirty="0">
                <a:solidFill>
                  <a:srgbClr val="404040"/>
                </a:solidFill>
                <a:latin typeface="Calibri"/>
                <a:cs typeface="Calibri"/>
              </a:rPr>
              <a:t>demo-optimized</a:t>
            </a:r>
            <a:endParaRPr sz="1000">
              <a:latin typeface="Calibri"/>
              <a:cs typeface="Calibri"/>
            </a:endParaRPr>
          </a:p>
        </p:txBody>
      </p:sp>
      <p:sp>
        <p:nvSpPr>
          <p:cNvPr id="29" name="object 29"/>
          <p:cNvSpPr txBox="1"/>
          <p:nvPr/>
        </p:nvSpPr>
        <p:spPr>
          <a:xfrm>
            <a:off x="47341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pic>
        <p:nvPicPr>
          <p:cNvPr id="30" name="object 30"/>
          <p:cNvPicPr/>
          <p:nvPr/>
        </p:nvPicPr>
        <p:blipFill>
          <a:blip r:embed="rId10" cstate="print"/>
          <a:stretch>
            <a:fillRect/>
          </a:stretch>
        </p:blipFill>
        <p:spPr>
          <a:xfrm>
            <a:off x="0" y="0"/>
            <a:ext cx="1534667" cy="6858000"/>
          </a:xfrm>
          <a:prstGeom prst="rect">
            <a:avLst/>
          </a:prstGeom>
        </p:spPr>
      </p:pic>
      <p:sp>
        <p:nvSpPr>
          <p:cNvPr id="31" name="object 31"/>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2" name="object 32"/>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3" name="object 33"/>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34" name="object 34"/>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35" name="object 35"/>
          <p:cNvGrpSpPr/>
          <p:nvPr/>
        </p:nvGrpSpPr>
        <p:grpSpPr>
          <a:xfrm>
            <a:off x="144779" y="4716779"/>
            <a:ext cx="12047220" cy="2082164"/>
            <a:chOff x="144779" y="4716779"/>
            <a:chExt cx="12047220" cy="2082164"/>
          </a:xfrm>
        </p:grpSpPr>
        <p:sp>
          <p:nvSpPr>
            <p:cNvPr id="36" name="object 36"/>
            <p:cNvSpPr/>
            <p:nvPr/>
          </p:nvSpPr>
          <p:spPr>
            <a:xfrm>
              <a:off x="11702796" y="6304787"/>
              <a:ext cx="489584" cy="494030"/>
            </a:xfrm>
            <a:custGeom>
              <a:avLst/>
              <a:gdLst/>
              <a:ahLst/>
              <a:cxnLst/>
              <a:rect l="l" t="t" r="r" b="b"/>
              <a:pathLst>
                <a:path w="489584" h="494029">
                  <a:moveTo>
                    <a:pt x="246887" y="0"/>
                  </a:moveTo>
                  <a:lnTo>
                    <a:pt x="197118" y="5016"/>
                  </a:lnTo>
                  <a:lnTo>
                    <a:pt x="150768" y="19402"/>
                  </a:lnTo>
                  <a:lnTo>
                    <a:pt x="108830" y="42165"/>
                  </a:lnTo>
                  <a:lnTo>
                    <a:pt x="72294" y="72313"/>
                  </a:lnTo>
                  <a:lnTo>
                    <a:pt x="42152" y="108852"/>
                  </a:lnTo>
                  <a:lnTo>
                    <a:pt x="19395" y="150790"/>
                  </a:lnTo>
                  <a:lnTo>
                    <a:pt x="5014" y="197132"/>
                  </a:lnTo>
                  <a:lnTo>
                    <a:pt x="0" y="246888"/>
                  </a:lnTo>
                  <a:lnTo>
                    <a:pt x="5014" y="296642"/>
                  </a:lnTo>
                  <a:lnTo>
                    <a:pt x="19395" y="342985"/>
                  </a:lnTo>
                  <a:lnTo>
                    <a:pt x="42152" y="384922"/>
                  </a:lnTo>
                  <a:lnTo>
                    <a:pt x="72294" y="421461"/>
                  </a:lnTo>
                  <a:lnTo>
                    <a:pt x="108830" y="451609"/>
                  </a:lnTo>
                  <a:lnTo>
                    <a:pt x="150768" y="474372"/>
                  </a:lnTo>
                  <a:lnTo>
                    <a:pt x="197118" y="488758"/>
                  </a:lnTo>
                  <a:lnTo>
                    <a:pt x="246887" y="493774"/>
                  </a:lnTo>
                  <a:lnTo>
                    <a:pt x="296657" y="488758"/>
                  </a:lnTo>
                  <a:lnTo>
                    <a:pt x="343007" y="474372"/>
                  </a:lnTo>
                  <a:lnTo>
                    <a:pt x="384945" y="451609"/>
                  </a:lnTo>
                  <a:lnTo>
                    <a:pt x="421481" y="421461"/>
                  </a:lnTo>
                  <a:lnTo>
                    <a:pt x="451623" y="384922"/>
                  </a:lnTo>
                  <a:lnTo>
                    <a:pt x="474380" y="342985"/>
                  </a:lnTo>
                  <a:lnTo>
                    <a:pt x="488761" y="296642"/>
                  </a:lnTo>
                  <a:lnTo>
                    <a:pt x="489203" y="292256"/>
                  </a:lnTo>
                  <a:lnTo>
                    <a:pt x="489203" y="201519"/>
                  </a:lnTo>
                  <a:lnTo>
                    <a:pt x="474380" y="150790"/>
                  </a:lnTo>
                  <a:lnTo>
                    <a:pt x="451623" y="108852"/>
                  </a:lnTo>
                  <a:lnTo>
                    <a:pt x="421481" y="72313"/>
                  </a:lnTo>
                  <a:lnTo>
                    <a:pt x="384945" y="42165"/>
                  </a:lnTo>
                  <a:lnTo>
                    <a:pt x="343007" y="19402"/>
                  </a:lnTo>
                  <a:lnTo>
                    <a:pt x="296657" y="5016"/>
                  </a:lnTo>
                  <a:lnTo>
                    <a:pt x="246887" y="0"/>
                  </a:lnTo>
                  <a:close/>
                </a:path>
              </a:pathLst>
            </a:custGeom>
            <a:solidFill>
              <a:srgbClr val="FFFFFF"/>
            </a:solidFill>
          </p:spPr>
          <p:txBody>
            <a:bodyPr wrap="square" lIns="0" tIns="0" rIns="0" bIns="0" rtlCol="0"/>
            <a:lstStyle/>
            <a:p>
              <a:endParaRPr/>
            </a:p>
          </p:txBody>
        </p:sp>
        <p:pic>
          <p:nvPicPr>
            <p:cNvPr id="37" name="object 37"/>
            <p:cNvPicPr/>
            <p:nvPr/>
          </p:nvPicPr>
          <p:blipFill>
            <a:blip r:embed="rId11" cstate="print"/>
            <a:stretch>
              <a:fillRect/>
            </a:stretch>
          </p:blipFill>
          <p:spPr>
            <a:xfrm>
              <a:off x="144779" y="6371844"/>
              <a:ext cx="848868" cy="422145"/>
            </a:xfrm>
            <a:prstGeom prst="rect">
              <a:avLst/>
            </a:prstGeom>
          </p:spPr>
        </p:pic>
        <p:sp>
          <p:nvSpPr>
            <p:cNvPr id="38" name="object 38"/>
            <p:cNvSpPr/>
            <p:nvPr/>
          </p:nvSpPr>
          <p:spPr>
            <a:xfrm>
              <a:off x="6905244" y="4716779"/>
              <a:ext cx="4689475" cy="504825"/>
            </a:xfrm>
            <a:custGeom>
              <a:avLst/>
              <a:gdLst/>
              <a:ahLst/>
              <a:cxnLst/>
              <a:rect l="l" t="t" r="r" b="b"/>
              <a:pathLst>
                <a:path w="4689475" h="504825">
                  <a:moveTo>
                    <a:pt x="4689348" y="0"/>
                  </a:moveTo>
                  <a:lnTo>
                    <a:pt x="0" y="0"/>
                  </a:lnTo>
                  <a:lnTo>
                    <a:pt x="0" y="504444"/>
                  </a:lnTo>
                  <a:lnTo>
                    <a:pt x="4689348" y="504444"/>
                  </a:lnTo>
                  <a:lnTo>
                    <a:pt x="4689348" y="0"/>
                  </a:lnTo>
                  <a:close/>
                </a:path>
              </a:pathLst>
            </a:custGeom>
            <a:solidFill>
              <a:srgbClr val="F1F1F1">
                <a:alpha val="50195"/>
              </a:srgbClr>
            </a:solidFill>
          </p:spPr>
          <p:txBody>
            <a:bodyPr wrap="square" lIns="0" tIns="0" rIns="0" bIns="0" rtlCol="0"/>
            <a:lstStyle/>
            <a:p>
              <a:endParaRPr/>
            </a:p>
          </p:txBody>
        </p:sp>
      </p:grpSp>
      <p:sp>
        <p:nvSpPr>
          <p:cNvPr id="39" name="object 39"/>
          <p:cNvSpPr txBox="1"/>
          <p:nvPr/>
        </p:nvSpPr>
        <p:spPr>
          <a:xfrm>
            <a:off x="7943342" y="4694935"/>
            <a:ext cx="1551305" cy="513715"/>
          </a:xfrm>
          <a:prstGeom prst="rect">
            <a:avLst/>
          </a:prstGeom>
        </p:spPr>
        <p:txBody>
          <a:bodyPr vert="horz" wrap="square" lIns="0" tIns="12700" rIns="0" bIns="0" rtlCol="0">
            <a:spAutoFit/>
          </a:bodyPr>
          <a:lstStyle/>
          <a:p>
            <a:pPr>
              <a:lnSpc>
                <a:spcPct val="100000"/>
              </a:lnSpc>
              <a:spcBef>
                <a:spcPts val="100"/>
              </a:spcBef>
            </a:pPr>
            <a:r>
              <a:rPr sz="3200" b="1" spc="60" dirty="0">
                <a:solidFill>
                  <a:srgbClr val="A6A6A6"/>
                </a:solidFill>
                <a:latin typeface="Arial"/>
                <a:cs typeface="Arial"/>
              </a:rPr>
              <a:t>675,000</a:t>
            </a:r>
            <a:endParaRPr sz="3200">
              <a:latin typeface="Arial"/>
              <a:cs typeface="Arial"/>
            </a:endParaRPr>
          </a:p>
        </p:txBody>
      </p:sp>
      <p:sp>
        <p:nvSpPr>
          <p:cNvPr id="40" name="object 40"/>
          <p:cNvSpPr txBox="1"/>
          <p:nvPr/>
        </p:nvSpPr>
        <p:spPr>
          <a:xfrm>
            <a:off x="9772522" y="4755007"/>
            <a:ext cx="1295400" cy="462280"/>
          </a:xfrm>
          <a:prstGeom prst="rect">
            <a:avLst/>
          </a:prstGeom>
        </p:spPr>
        <p:txBody>
          <a:bodyPr vert="horz" wrap="square" lIns="0" tIns="62230" rIns="0" bIns="0" rtlCol="0">
            <a:spAutoFit/>
          </a:bodyPr>
          <a:lstStyle/>
          <a:p>
            <a:pPr marR="5080">
              <a:lnSpc>
                <a:spcPct val="79400"/>
              </a:lnSpc>
              <a:spcBef>
                <a:spcPts val="490"/>
              </a:spcBef>
            </a:pPr>
            <a:r>
              <a:rPr sz="1600" b="1" spc="-70" dirty="0">
                <a:solidFill>
                  <a:srgbClr val="7E7E7E"/>
                </a:solidFill>
                <a:latin typeface="Arial"/>
                <a:cs typeface="Arial"/>
              </a:rPr>
              <a:t>Minimum</a:t>
            </a:r>
            <a:r>
              <a:rPr sz="1600" b="1" spc="-55" dirty="0">
                <a:solidFill>
                  <a:srgbClr val="7E7E7E"/>
                </a:solidFill>
                <a:latin typeface="Arial"/>
                <a:cs typeface="Arial"/>
              </a:rPr>
              <a:t> Imp. </a:t>
            </a:r>
            <a:r>
              <a:rPr sz="1600" b="1" spc="-10" dirty="0">
                <a:solidFill>
                  <a:srgbClr val="7E7E7E"/>
                </a:solidFill>
                <a:latin typeface="Arial"/>
                <a:cs typeface="Arial"/>
              </a:rPr>
              <a:t>Monthly</a:t>
            </a:r>
            <a:endParaRPr sz="1600">
              <a:latin typeface="Arial"/>
              <a:cs typeface="Arial"/>
            </a:endParaRPr>
          </a:p>
        </p:txBody>
      </p:sp>
      <p:sp>
        <p:nvSpPr>
          <p:cNvPr id="41" name="object 41"/>
          <p:cNvSpPr/>
          <p:nvPr/>
        </p:nvSpPr>
        <p:spPr>
          <a:xfrm>
            <a:off x="6909816" y="5247132"/>
            <a:ext cx="4681855" cy="502920"/>
          </a:xfrm>
          <a:custGeom>
            <a:avLst/>
            <a:gdLst/>
            <a:ahLst/>
            <a:cxnLst/>
            <a:rect l="l" t="t" r="r" b="b"/>
            <a:pathLst>
              <a:path w="4681855" h="502920">
                <a:moveTo>
                  <a:pt x="4681728" y="0"/>
                </a:moveTo>
                <a:lnTo>
                  <a:pt x="0" y="0"/>
                </a:lnTo>
                <a:lnTo>
                  <a:pt x="0" y="502920"/>
                </a:lnTo>
                <a:lnTo>
                  <a:pt x="4681728" y="502920"/>
                </a:lnTo>
                <a:lnTo>
                  <a:pt x="4681728" y="0"/>
                </a:lnTo>
                <a:close/>
              </a:path>
            </a:pathLst>
          </a:custGeom>
          <a:solidFill>
            <a:srgbClr val="F1F1F1">
              <a:alpha val="50195"/>
            </a:srgbClr>
          </a:solidFill>
        </p:spPr>
        <p:txBody>
          <a:bodyPr wrap="square" lIns="0" tIns="0" rIns="0" bIns="0" rtlCol="0"/>
          <a:lstStyle/>
          <a:p>
            <a:endParaRPr/>
          </a:p>
        </p:txBody>
      </p:sp>
      <p:sp>
        <p:nvSpPr>
          <p:cNvPr id="42" name="object 42"/>
          <p:cNvSpPr txBox="1"/>
          <p:nvPr/>
        </p:nvSpPr>
        <p:spPr>
          <a:xfrm>
            <a:off x="8001254" y="5218277"/>
            <a:ext cx="1312545" cy="513715"/>
          </a:xfrm>
          <a:prstGeom prst="rect">
            <a:avLst/>
          </a:prstGeom>
        </p:spPr>
        <p:txBody>
          <a:bodyPr vert="horz" wrap="square" lIns="0" tIns="12700" rIns="0" bIns="0" rtlCol="0">
            <a:spAutoFit/>
          </a:bodyPr>
          <a:lstStyle/>
          <a:p>
            <a:pPr>
              <a:lnSpc>
                <a:spcPct val="100000"/>
              </a:lnSpc>
              <a:spcBef>
                <a:spcPts val="100"/>
              </a:spcBef>
            </a:pPr>
            <a:r>
              <a:rPr sz="3200" b="1" spc="50" dirty="0">
                <a:solidFill>
                  <a:srgbClr val="A6A6A6"/>
                </a:solidFill>
                <a:latin typeface="Arial"/>
                <a:cs typeface="Arial"/>
              </a:rPr>
              <a:t>$8,965</a:t>
            </a:r>
            <a:endParaRPr sz="3200">
              <a:latin typeface="Arial"/>
              <a:cs typeface="Arial"/>
            </a:endParaRPr>
          </a:p>
        </p:txBody>
      </p:sp>
      <p:sp>
        <p:nvSpPr>
          <p:cNvPr id="43" name="object 43"/>
          <p:cNvSpPr txBox="1"/>
          <p:nvPr/>
        </p:nvSpPr>
        <p:spPr>
          <a:xfrm>
            <a:off x="9765156" y="5244541"/>
            <a:ext cx="593090" cy="462915"/>
          </a:xfrm>
          <a:prstGeom prst="rect">
            <a:avLst/>
          </a:prstGeom>
        </p:spPr>
        <p:txBody>
          <a:bodyPr vert="horz" wrap="square" lIns="0" tIns="12065" rIns="0" bIns="0" rtlCol="0">
            <a:spAutoFit/>
          </a:bodyPr>
          <a:lstStyle/>
          <a:p>
            <a:pPr>
              <a:lnSpc>
                <a:spcPts val="1725"/>
              </a:lnSpc>
              <a:spcBef>
                <a:spcPts val="95"/>
              </a:spcBef>
            </a:pPr>
            <a:r>
              <a:rPr sz="1600" b="1" spc="-25" dirty="0">
                <a:solidFill>
                  <a:srgbClr val="7E7E7E"/>
                </a:solidFill>
                <a:latin typeface="Arial"/>
                <a:cs typeface="Arial"/>
              </a:rPr>
              <a:t>Per</a:t>
            </a:r>
            <a:endParaRPr sz="1600">
              <a:latin typeface="Arial"/>
              <a:cs typeface="Arial"/>
            </a:endParaRPr>
          </a:p>
          <a:p>
            <a:pPr>
              <a:lnSpc>
                <a:spcPts val="1725"/>
              </a:lnSpc>
            </a:pPr>
            <a:r>
              <a:rPr sz="1600" b="1" spc="-45" dirty="0">
                <a:solidFill>
                  <a:srgbClr val="7E7E7E"/>
                </a:solidFill>
                <a:latin typeface="Arial"/>
                <a:cs typeface="Arial"/>
              </a:rPr>
              <a:t>Month</a:t>
            </a:r>
            <a:endParaRPr sz="1600">
              <a:latin typeface="Arial"/>
              <a:cs typeface="Arial"/>
            </a:endParaRPr>
          </a:p>
        </p:txBody>
      </p:sp>
      <p:pic>
        <p:nvPicPr>
          <p:cNvPr id="44" name="object 44"/>
          <p:cNvPicPr/>
          <p:nvPr/>
        </p:nvPicPr>
        <p:blipFill>
          <a:blip r:embed="rId12" cstate="print"/>
          <a:stretch>
            <a:fillRect/>
          </a:stretch>
        </p:blipFill>
        <p:spPr>
          <a:xfrm>
            <a:off x="1993392" y="1891283"/>
            <a:ext cx="2533650" cy="794765"/>
          </a:xfrm>
          <a:prstGeom prst="rect">
            <a:avLst/>
          </a:prstGeom>
        </p:spPr>
      </p:pic>
      <p:sp>
        <p:nvSpPr>
          <p:cNvPr id="45" name="object 45"/>
          <p:cNvSpPr txBox="1"/>
          <p:nvPr/>
        </p:nvSpPr>
        <p:spPr>
          <a:xfrm>
            <a:off x="2213610" y="1988566"/>
            <a:ext cx="2099310" cy="452120"/>
          </a:xfrm>
          <a:prstGeom prst="rect">
            <a:avLst/>
          </a:prstGeom>
        </p:spPr>
        <p:txBody>
          <a:bodyPr vert="horz" wrap="square" lIns="0" tIns="12065" rIns="0" bIns="0" rtlCol="0">
            <a:spAutoFit/>
          </a:bodyPr>
          <a:lstStyle/>
          <a:p>
            <a:pPr marL="12700">
              <a:lnSpc>
                <a:spcPct val="100000"/>
              </a:lnSpc>
              <a:spcBef>
                <a:spcPts val="95"/>
              </a:spcBef>
            </a:pPr>
            <a:r>
              <a:rPr sz="2800" b="1" spc="-135" dirty="0">
                <a:solidFill>
                  <a:srgbClr val="FFFFFF"/>
                </a:solidFill>
                <a:latin typeface="Arial"/>
                <a:cs typeface="Arial"/>
              </a:rPr>
              <a:t>Broadcast</a:t>
            </a:r>
            <a:r>
              <a:rPr sz="2800" b="1" spc="-110" dirty="0">
                <a:solidFill>
                  <a:srgbClr val="FFFFFF"/>
                </a:solidFill>
                <a:latin typeface="Arial"/>
                <a:cs typeface="Arial"/>
              </a:rPr>
              <a:t> </a:t>
            </a:r>
            <a:r>
              <a:rPr sz="2800" b="1" spc="-310" dirty="0">
                <a:solidFill>
                  <a:srgbClr val="FFFFFF"/>
                </a:solidFill>
                <a:latin typeface="Arial"/>
                <a:cs typeface="Arial"/>
              </a:rPr>
              <a:t>TV</a:t>
            </a:r>
            <a:endParaRPr sz="2800">
              <a:latin typeface="Arial"/>
              <a:cs typeface="Arial"/>
            </a:endParaRPr>
          </a:p>
        </p:txBody>
      </p:sp>
      <p:graphicFrame>
        <p:nvGraphicFramePr>
          <p:cNvPr id="46" name="object 46"/>
          <p:cNvGraphicFramePr>
            <a:graphicFrameLocks noGrp="1"/>
          </p:cNvGraphicFramePr>
          <p:nvPr/>
        </p:nvGraphicFramePr>
        <p:xfrm>
          <a:off x="2188972" y="6114034"/>
          <a:ext cx="4260215" cy="503555"/>
        </p:xfrm>
        <a:graphic>
          <a:graphicData uri="http://schemas.openxmlformats.org/drawingml/2006/table">
            <a:tbl>
              <a:tblPr firstRow="1" bandRow="1">
                <a:tableStyleId>{2D5ABB26-0587-4C30-8999-92F81FD0307C}</a:tableStyleId>
              </a:tblPr>
              <a:tblGrid>
                <a:gridCol w="2441575">
                  <a:extLst>
                    <a:ext uri="{9D8B030D-6E8A-4147-A177-3AD203B41FA5}">
                      <a16:colId xmlns:a16="http://schemas.microsoft.com/office/drawing/2014/main" val="20000"/>
                    </a:ext>
                  </a:extLst>
                </a:gridCol>
                <a:gridCol w="918210">
                  <a:extLst>
                    <a:ext uri="{9D8B030D-6E8A-4147-A177-3AD203B41FA5}">
                      <a16:colId xmlns:a16="http://schemas.microsoft.com/office/drawing/2014/main" val="20001"/>
                    </a:ext>
                  </a:extLst>
                </a:gridCol>
                <a:gridCol w="900430">
                  <a:extLst>
                    <a:ext uri="{9D8B030D-6E8A-4147-A177-3AD203B41FA5}">
                      <a16:colId xmlns:a16="http://schemas.microsoft.com/office/drawing/2014/main" val="20002"/>
                    </a:ext>
                  </a:extLst>
                </a:gridCol>
              </a:tblGrid>
              <a:tr h="253365">
                <a:tc>
                  <a:txBody>
                    <a:bodyPr/>
                    <a:lstStyle/>
                    <a:p>
                      <a:pPr marR="10160" algn="ctr">
                        <a:lnSpc>
                          <a:spcPct val="100000"/>
                        </a:lnSpc>
                        <a:spcBef>
                          <a:spcPts val="155"/>
                        </a:spcBef>
                      </a:pPr>
                      <a:r>
                        <a:rPr sz="1200" spc="-10" dirty="0">
                          <a:solidFill>
                            <a:srgbClr val="485156"/>
                          </a:solidFill>
                          <a:latin typeface="Franklin Gothic Medium"/>
                          <a:cs typeface="Franklin Gothic Medium"/>
                        </a:rPr>
                        <a:t>YouTube</a:t>
                      </a:r>
                      <a:endParaRPr sz="1200">
                        <a:latin typeface="Franklin Gothic Medium"/>
                        <a:cs typeface="Franklin Gothic Medium"/>
                      </a:endParaRPr>
                    </a:p>
                  </a:txBody>
                  <a:tcPr marL="0" marR="0" marT="1968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algn="ctr">
                        <a:lnSpc>
                          <a:spcPct val="100000"/>
                        </a:lnSpc>
                        <a:spcBef>
                          <a:spcPts val="200"/>
                        </a:spcBef>
                      </a:pPr>
                      <a:r>
                        <a:rPr sz="1200" spc="-10" dirty="0">
                          <a:solidFill>
                            <a:srgbClr val="485156"/>
                          </a:solidFill>
                          <a:latin typeface="Franklin Gothic Medium"/>
                          <a:cs typeface="Franklin Gothic Medium"/>
                        </a:rPr>
                        <a:t>15,000</a:t>
                      </a:r>
                      <a:endParaRPr sz="1200">
                        <a:latin typeface="Franklin Gothic Medium"/>
                        <a:cs typeface="Franklin Gothic Medium"/>
                      </a:endParaRPr>
                    </a:p>
                  </a:txBody>
                  <a:tcPr marL="0" marR="0" marT="2540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11430" algn="ctr">
                        <a:lnSpc>
                          <a:spcPct val="100000"/>
                        </a:lnSpc>
                        <a:spcBef>
                          <a:spcPts val="200"/>
                        </a:spcBef>
                      </a:pPr>
                      <a:r>
                        <a:rPr sz="1200" spc="-10" dirty="0">
                          <a:solidFill>
                            <a:srgbClr val="485156"/>
                          </a:solidFill>
                          <a:latin typeface="Franklin Gothic Medium"/>
                          <a:cs typeface="Franklin Gothic Medium"/>
                        </a:rPr>
                        <a:t>$1,500</a:t>
                      </a:r>
                      <a:endParaRPr sz="1200">
                        <a:latin typeface="Franklin Gothic Medium"/>
                        <a:cs typeface="Franklin Gothic Medium"/>
                      </a:endParaRPr>
                    </a:p>
                  </a:txBody>
                  <a:tcPr marL="0" marR="0" marT="2540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extLst>
                  <a:ext uri="{0D108BD9-81ED-4DB2-BD59-A6C34878D82A}">
                    <a16:rowId xmlns:a16="http://schemas.microsoft.com/office/drawing/2014/main" val="10000"/>
                  </a:ext>
                </a:extLst>
              </a:tr>
              <a:tr h="250190">
                <a:tc>
                  <a:txBody>
                    <a:bodyPr/>
                    <a:lstStyle/>
                    <a:p>
                      <a:pPr marR="8255" algn="ctr">
                        <a:lnSpc>
                          <a:spcPct val="100000"/>
                        </a:lnSpc>
                        <a:spcBef>
                          <a:spcPts val="295"/>
                        </a:spcBef>
                      </a:pPr>
                      <a:r>
                        <a:rPr sz="1200" dirty="0">
                          <a:solidFill>
                            <a:srgbClr val="485156"/>
                          </a:solidFill>
                          <a:latin typeface="Franklin Gothic Medium"/>
                          <a:cs typeface="Franklin Gothic Medium"/>
                        </a:rPr>
                        <a:t>Social</a:t>
                      </a:r>
                      <a:r>
                        <a:rPr sz="1200" spc="-50" dirty="0">
                          <a:solidFill>
                            <a:srgbClr val="485156"/>
                          </a:solidFill>
                          <a:latin typeface="Franklin Gothic Medium"/>
                          <a:cs typeface="Franklin Gothic Medium"/>
                        </a:rPr>
                        <a:t> </a:t>
                      </a:r>
                      <a:r>
                        <a:rPr sz="1200" dirty="0">
                          <a:solidFill>
                            <a:srgbClr val="485156"/>
                          </a:solidFill>
                          <a:latin typeface="Franklin Gothic Medium"/>
                          <a:cs typeface="Franklin Gothic Medium"/>
                        </a:rPr>
                        <a:t>Media</a:t>
                      </a:r>
                      <a:r>
                        <a:rPr sz="1200" spc="-30" dirty="0">
                          <a:solidFill>
                            <a:srgbClr val="485156"/>
                          </a:solidFill>
                          <a:latin typeface="Franklin Gothic Medium"/>
                          <a:cs typeface="Franklin Gothic Medium"/>
                        </a:rPr>
                        <a:t> </a:t>
                      </a:r>
                      <a:r>
                        <a:rPr sz="1200" spc="-10" dirty="0">
                          <a:solidFill>
                            <a:srgbClr val="485156"/>
                          </a:solidFill>
                          <a:latin typeface="Franklin Gothic Medium"/>
                          <a:cs typeface="Franklin Gothic Medium"/>
                        </a:rPr>
                        <a:t>Targeted</a:t>
                      </a:r>
                      <a:r>
                        <a:rPr sz="1200" spc="-35" dirty="0">
                          <a:solidFill>
                            <a:srgbClr val="485156"/>
                          </a:solidFill>
                          <a:latin typeface="Franklin Gothic Medium"/>
                          <a:cs typeface="Franklin Gothic Medium"/>
                        </a:rPr>
                        <a:t> </a:t>
                      </a:r>
                      <a:r>
                        <a:rPr sz="1200" spc="-25" dirty="0">
                          <a:solidFill>
                            <a:srgbClr val="485156"/>
                          </a:solidFill>
                          <a:latin typeface="Franklin Gothic Medium"/>
                          <a:cs typeface="Franklin Gothic Medium"/>
                        </a:rPr>
                        <a:t>Ads</a:t>
                      </a:r>
                      <a:endParaRPr sz="1200">
                        <a:latin typeface="Franklin Gothic Medium"/>
                        <a:cs typeface="Franklin Gothic Medium"/>
                      </a:endParaRPr>
                    </a:p>
                  </a:txBody>
                  <a:tcPr marL="0" marR="0" marT="3746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3175" algn="ctr">
                        <a:lnSpc>
                          <a:spcPct val="100000"/>
                        </a:lnSpc>
                        <a:spcBef>
                          <a:spcPts val="315"/>
                        </a:spcBef>
                      </a:pPr>
                      <a:r>
                        <a:rPr sz="1200" spc="-10" dirty="0">
                          <a:solidFill>
                            <a:srgbClr val="485156"/>
                          </a:solidFill>
                          <a:latin typeface="Franklin Gothic Medium"/>
                          <a:cs typeface="Franklin Gothic Medium"/>
                        </a:rPr>
                        <a:t>120,000</a:t>
                      </a:r>
                      <a:endParaRPr sz="1200">
                        <a:latin typeface="Franklin Gothic Medium"/>
                        <a:cs typeface="Franklin Gothic Medium"/>
                      </a:endParaRPr>
                    </a:p>
                  </a:txBody>
                  <a:tcPr marL="0" marR="0" marT="4000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17145" algn="ctr">
                        <a:lnSpc>
                          <a:spcPct val="100000"/>
                        </a:lnSpc>
                        <a:spcBef>
                          <a:spcPts val="270"/>
                        </a:spcBef>
                      </a:pPr>
                      <a:r>
                        <a:rPr sz="1200" spc="-10" dirty="0">
                          <a:solidFill>
                            <a:srgbClr val="485156"/>
                          </a:solidFill>
                          <a:latin typeface="Franklin Gothic Medium"/>
                          <a:cs typeface="Franklin Gothic Medium"/>
                        </a:rPr>
                        <a:t>$1,200</a:t>
                      </a:r>
                      <a:endParaRPr sz="1200">
                        <a:latin typeface="Franklin Gothic Medium"/>
                        <a:cs typeface="Franklin Gothic Medium"/>
                      </a:endParaRPr>
                    </a:p>
                  </a:txBody>
                  <a:tcPr marL="0" marR="0" marT="3429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extLst>
                  <a:ext uri="{0D108BD9-81ED-4DB2-BD59-A6C34878D82A}">
                    <a16:rowId xmlns:a16="http://schemas.microsoft.com/office/drawing/2014/main" val="10001"/>
                  </a:ext>
                </a:extLst>
              </a:tr>
            </a:tbl>
          </a:graphicData>
        </a:graphic>
      </p:graphicFrame>
      <p:graphicFrame>
        <p:nvGraphicFramePr>
          <p:cNvPr id="47" name="object 47"/>
          <p:cNvGraphicFramePr>
            <a:graphicFrameLocks noGrp="1"/>
          </p:cNvGraphicFramePr>
          <p:nvPr/>
        </p:nvGraphicFramePr>
        <p:xfrm>
          <a:off x="7266178" y="2671317"/>
          <a:ext cx="4261483" cy="234315"/>
        </p:xfrm>
        <a:graphic>
          <a:graphicData uri="http://schemas.openxmlformats.org/drawingml/2006/table">
            <a:tbl>
              <a:tblPr firstRow="1" bandRow="1">
                <a:tableStyleId>{2D5ABB26-0587-4C30-8999-92F81FD0307C}</a:tableStyleId>
              </a:tblPr>
              <a:tblGrid>
                <a:gridCol w="2609850">
                  <a:extLst>
                    <a:ext uri="{9D8B030D-6E8A-4147-A177-3AD203B41FA5}">
                      <a16:colId xmlns:a16="http://schemas.microsoft.com/office/drawing/2014/main" val="20000"/>
                    </a:ext>
                  </a:extLst>
                </a:gridCol>
                <a:gridCol w="909954">
                  <a:extLst>
                    <a:ext uri="{9D8B030D-6E8A-4147-A177-3AD203B41FA5}">
                      <a16:colId xmlns:a16="http://schemas.microsoft.com/office/drawing/2014/main" val="20001"/>
                    </a:ext>
                  </a:extLst>
                </a:gridCol>
                <a:gridCol w="741679">
                  <a:extLst>
                    <a:ext uri="{9D8B030D-6E8A-4147-A177-3AD203B41FA5}">
                      <a16:colId xmlns:a16="http://schemas.microsoft.com/office/drawing/2014/main" val="20002"/>
                    </a:ext>
                  </a:extLst>
                </a:gridCol>
              </a:tblGrid>
              <a:tr h="234315">
                <a:tc>
                  <a:txBody>
                    <a:bodyPr/>
                    <a:lstStyle/>
                    <a:p>
                      <a:pPr marL="354330">
                        <a:lnSpc>
                          <a:spcPct val="100000"/>
                        </a:lnSpc>
                        <a:spcBef>
                          <a:spcPts val="170"/>
                        </a:spcBef>
                      </a:pPr>
                      <a:r>
                        <a:rPr sz="1200" dirty="0">
                          <a:solidFill>
                            <a:srgbClr val="485156"/>
                          </a:solidFill>
                          <a:latin typeface="Franklin Gothic Medium"/>
                          <a:cs typeface="Franklin Gothic Medium"/>
                        </a:rPr>
                        <a:t>Audience</a:t>
                      </a:r>
                      <a:r>
                        <a:rPr sz="1200" spc="-50" dirty="0">
                          <a:solidFill>
                            <a:srgbClr val="485156"/>
                          </a:solidFill>
                          <a:latin typeface="Franklin Gothic Medium"/>
                          <a:cs typeface="Franklin Gothic Medium"/>
                        </a:rPr>
                        <a:t> </a:t>
                      </a:r>
                      <a:r>
                        <a:rPr sz="1200" spc="-10" dirty="0">
                          <a:solidFill>
                            <a:srgbClr val="485156"/>
                          </a:solidFill>
                          <a:latin typeface="Franklin Gothic Medium"/>
                          <a:cs typeface="Franklin Gothic Medium"/>
                        </a:rPr>
                        <a:t>Targeted</a:t>
                      </a:r>
                      <a:r>
                        <a:rPr sz="1200" spc="-40" dirty="0">
                          <a:solidFill>
                            <a:srgbClr val="485156"/>
                          </a:solidFill>
                          <a:latin typeface="Franklin Gothic Medium"/>
                          <a:cs typeface="Franklin Gothic Medium"/>
                        </a:rPr>
                        <a:t> </a:t>
                      </a:r>
                      <a:r>
                        <a:rPr sz="1200" dirty="0">
                          <a:solidFill>
                            <a:srgbClr val="485156"/>
                          </a:solidFill>
                          <a:latin typeface="Franklin Gothic Medium"/>
                          <a:cs typeface="Franklin Gothic Medium"/>
                        </a:rPr>
                        <a:t>Video</a:t>
                      </a:r>
                      <a:r>
                        <a:rPr sz="1200" spc="-55" dirty="0">
                          <a:solidFill>
                            <a:srgbClr val="485156"/>
                          </a:solidFill>
                          <a:latin typeface="Franklin Gothic Medium"/>
                          <a:cs typeface="Franklin Gothic Medium"/>
                        </a:rPr>
                        <a:t> </a:t>
                      </a:r>
                      <a:r>
                        <a:rPr sz="1200" spc="-25" dirty="0">
                          <a:solidFill>
                            <a:srgbClr val="485156"/>
                          </a:solidFill>
                          <a:latin typeface="Franklin Gothic Medium"/>
                          <a:cs typeface="Franklin Gothic Medium"/>
                        </a:rPr>
                        <a:t>Ads</a:t>
                      </a:r>
                      <a:endParaRPr sz="1200">
                        <a:latin typeface="Franklin Gothic Medium"/>
                        <a:cs typeface="Franklin Gothic Medium"/>
                      </a:endParaRPr>
                    </a:p>
                  </a:txBody>
                  <a:tcPr marL="0" marR="0" marT="2159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213360">
                        <a:lnSpc>
                          <a:spcPct val="100000"/>
                        </a:lnSpc>
                        <a:spcBef>
                          <a:spcPts val="200"/>
                        </a:spcBef>
                      </a:pPr>
                      <a:r>
                        <a:rPr sz="1200" spc="-10" dirty="0">
                          <a:solidFill>
                            <a:srgbClr val="485156"/>
                          </a:solidFill>
                          <a:latin typeface="Franklin Gothic Medium"/>
                          <a:cs typeface="Franklin Gothic Medium"/>
                        </a:rPr>
                        <a:t>25,000</a:t>
                      </a:r>
                      <a:endParaRPr sz="1200">
                        <a:latin typeface="Franklin Gothic Medium"/>
                        <a:cs typeface="Franklin Gothic Medium"/>
                      </a:endParaRPr>
                    </a:p>
                  </a:txBody>
                  <a:tcPr marL="0" marR="0" marT="2540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195580">
                        <a:lnSpc>
                          <a:spcPct val="100000"/>
                        </a:lnSpc>
                        <a:spcBef>
                          <a:spcPts val="200"/>
                        </a:spcBef>
                      </a:pPr>
                      <a:r>
                        <a:rPr sz="1200" spc="-20" dirty="0">
                          <a:solidFill>
                            <a:srgbClr val="485156"/>
                          </a:solidFill>
                          <a:latin typeface="Franklin Gothic Medium"/>
                          <a:cs typeface="Franklin Gothic Medium"/>
                        </a:rPr>
                        <a:t>$625</a:t>
                      </a:r>
                      <a:endParaRPr sz="1200">
                        <a:latin typeface="Franklin Gothic Medium"/>
                        <a:cs typeface="Franklin Gothic Medium"/>
                      </a:endParaRPr>
                    </a:p>
                  </a:txBody>
                  <a:tcPr marL="0" marR="0" marT="2540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extLst>
                  <a:ext uri="{0D108BD9-81ED-4DB2-BD59-A6C34878D82A}">
                    <a16:rowId xmlns:a16="http://schemas.microsoft.com/office/drawing/2014/main" val="10000"/>
                  </a:ext>
                </a:extLst>
              </a:tr>
            </a:tbl>
          </a:graphicData>
        </a:graphic>
      </p:graphicFrame>
      <p:pic>
        <p:nvPicPr>
          <p:cNvPr id="48" name="object 48"/>
          <p:cNvPicPr/>
          <p:nvPr/>
        </p:nvPicPr>
        <p:blipFill>
          <a:blip r:embed="rId13" cstate="print"/>
          <a:stretch>
            <a:fillRect/>
          </a:stretch>
        </p:blipFill>
        <p:spPr>
          <a:xfrm>
            <a:off x="1370075" y="85343"/>
            <a:ext cx="3974591" cy="1007363"/>
          </a:xfrm>
          <a:prstGeom prst="rect">
            <a:avLst/>
          </a:prstGeom>
        </p:spPr>
      </p:pic>
      <p:sp>
        <p:nvSpPr>
          <p:cNvPr id="49" name="object 49"/>
          <p:cNvSpPr txBox="1"/>
          <p:nvPr/>
        </p:nvSpPr>
        <p:spPr>
          <a:xfrm>
            <a:off x="5343144" y="259079"/>
            <a:ext cx="6849109" cy="523240"/>
          </a:xfrm>
          <a:prstGeom prst="rect">
            <a:avLst/>
          </a:prstGeom>
          <a:solidFill>
            <a:srgbClr val="3577AE"/>
          </a:solidFill>
        </p:spPr>
        <p:txBody>
          <a:bodyPr vert="horz" wrap="square" lIns="0" tIns="40005" rIns="0" bIns="0" rtlCol="0">
            <a:spAutoFit/>
          </a:bodyPr>
          <a:lstStyle/>
          <a:p>
            <a:pPr marL="92075">
              <a:lnSpc>
                <a:spcPct val="100000"/>
              </a:lnSpc>
              <a:spcBef>
                <a:spcPts val="315"/>
              </a:spcBef>
              <a:tabLst>
                <a:tab pos="1183640" algn="l"/>
                <a:tab pos="3578225" algn="l"/>
              </a:tabLst>
            </a:pPr>
            <a:r>
              <a:rPr sz="1400" b="1" spc="-140" dirty="0">
                <a:solidFill>
                  <a:srgbClr val="F9F8F8"/>
                </a:solidFill>
                <a:latin typeface="Arial"/>
                <a:cs typeface="Arial"/>
              </a:rPr>
              <a:t>C</a:t>
            </a:r>
            <a:r>
              <a:rPr sz="1400" b="1" spc="20" dirty="0">
                <a:solidFill>
                  <a:srgbClr val="F9F8F8"/>
                </a:solidFill>
                <a:latin typeface="Arial"/>
                <a:cs typeface="Arial"/>
              </a:rPr>
              <a:t> </a:t>
            </a:r>
            <a:r>
              <a:rPr sz="1400" b="1" dirty="0">
                <a:solidFill>
                  <a:srgbClr val="F9F8F8"/>
                </a:solidFill>
                <a:latin typeface="Arial"/>
                <a:cs typeface="Arial"/>
              </a:rPr>
              <a:t>U</a:t>
            </a:r>
            <a:r>
              <a:rPr sz="1400" b="1" spc="-100" dirty="0">
                <a:solidFill>
                  <a:srgbClr val="F9F8F8"/>
                </a:solidFill>
                <a:latin typeface="Arial"/>
                <a:cs typeface="Arial"/>
              </a:rPr>
              <a:t> </a:t>
            </a:r>
            <a:r>
              <a:rPr sz="1400" b="1" dirty="0">
                <a:solidFill>
                  <a:srgbClr val="F9F8F8"/>
                </a:solidFill>
                <a:latin typeface="Arial"/>
                <a:cs typeface="Arial"/>
              </a:rPr>
              <a:t>S</a:t>
            </a:r>
            <a:r>
              <a:rPr sz="1400" b="1" spc="-35" dirty="0">
                <a:solidFill>
                  <a:srgbClr val="F9F8F8"/>
                </a:solidFill>
                <a:latin typeface="Arial"/>
                <a:cs typeface="Arial"/>
              </a:rPr>
              <a:t> </a:t>
            </a:r>
            <a:r>
              <a:rPr sz="1400" b="1" spc="-204" dirty="0">
                <a:solidFill>
                  <a:srgbClr val="F9F8F8"/>
                </a:solidFill>
                <a:latin typeface="Arial"/>
                <a:cs typeface="Arial"/>
              </a:rPr>
              <a:t>T</a:t>
            </a:r>
            <a:r>
              <a:rPr sz="1400" b="1" spc="5" dirty="0">
                <a:solidFill>
                  <a:srgbClr val="F9F8F8"/>
                </a:solidFill>
                <a:latin typeface="Arial"/>
                <a:cs typeface="Arial"/>
              </a:rPr>
              <a:t> </a:t>
            </a:r>
            <a:r>
              <a:rPr sz="1400" b="1" spc="-125" dirty="0">
                <a:solidFill>
                  <a:srgbClr val="F9F8F8"/>
                </a:solidFill>
                <a:latin typeface="Arial"/>
                <a:cs typeface="Arial"/>
              </a:rPr>
              <a:t>O</a:t>
            </a:r>
            <a:r>
              <a:rPr sz="1400" b="1" spc="5" dirty="0">
                <a:solidFill>
                  <a:srgbClr val="F9F8F8"/>
                </a:solidFill>
                <a:latin typeface="Arial"/>
                <a:cs typeface="Arial"/>
              </a:rPr>
              <a:t> </a:t>
            </a:r>
            <a:r>
              <a:rPr sz="1400" b="1" spc="-50" dirty="0">
                <a:solidFill>
                  <a:srgbClr val="F9F8F8"/>
                </a:solidFill>
                <a:latin typeface="Arial"/>
                <a:cs typeface="Arial"/>
              </a:rPr>
              <a:t>M</a:t>
            </a:r>
            <a:r>
              <a:rPr sz="1400" b="1" dirty="0">
                <a:solidFill>
                  <a:srgbClr val="F9F8F8"/>
                </a:solidFill>
                <a:latin typeface="Arial"/>
                <a:cs typeface="Arial"/>
              </a:rPr>
              <a:t>	R</a:t>
            </a:r>
            <a:r>
              <a:rPr sz="1400" b="1" spc="10" dirty="0">
                <a:solidFill>
                  <a:srgbClr val="F9F8F8"/>
                </a:solidFill>
                <a:latin typeface="Arial"/>
                <a:cs typeface="Arial"/>
              </a:rPr>
              <a:t> </a:t>
            </a:r>
            <a:r>
              <a:rPr sz="1400" b="1" spc="-130" dirty="0">
                <a:solidFill>
                  <a:srgbClr val="F9F8F8"/>
                </a:solidFill>
                <a:latin typeface="Arial"/>
                <a:cs typeface="Arial"/>
              </a:rPr>
              <a:t>E</a:t>
            </a:r>
            <a:r>
              <a:rPr sz="1400" b="1" dirty="0">
                <a:solidFill>
                  <a:srgbClr val="F9F8F8"/>
                </a:solidFill>
                <a:latin typeface="Arial"/>
                <a:cs typeface="Arial"/>
              </a:rPr>
              <a:t> </a:t>
            </a:r>
            <a:r>
              <a:rPr sz="1400" b="1" spc="-140" dirty="0">
                <a:solidFill>
                  <a:srgbClr val="F9F8F8"/>
                </a:solidFill>
                <a:latin typeface="Arial"/>
                <a:cs typeface="Arial"/>
              </a:rPr>
              <a:t>C</a:t>
            </a:r>
            <a:r>
              <a:rPr sz="1400" b="1" spc="10" dirty="0">
                <a:solidFill>
                  <a:srgbClr val="F9F8F8"/>
                </a:solidFill>
                <a:latin typeface="Arial"/>
                <a:cs typeface="Arial"/>
              </a:rPr>
              <a:t> </a:t>
            </a:r>
            <a:r>
              <a:rPr sz="1400" b="1" spc="-125" dirty="0">
                <a:solidFill>
                  <a:srgbClr val="F9F8F8"/>
                </a:solidFill>
                <a:latin typeface="Arial"/>
                <a:cs typeface="Arial"/>
              </a:rPr>
              <a:t>O</a:t>
            </a:r>
            <a:r>
              <a:rPr sz="1400" b="1" spc="5" dirty="0">
                <a:solidFill>
                  <a:srgbClr val="F9F8F8"/>
                </a:solidFill>
                <a:latin typeface="Arial"/>
                <a:cs typeface="Arial"/>
              </a:rPr>
              <a:t> </a:t>
            </a:r>
            <a:r>
              <a:rPr sz="1400" b="1" dirty="0">
                <a:solidFill>
                  <a:srgbClr val="F9F8F8"/>
                </a:solidFill>
                <a:latin typeface="Arial"/>
                <a:cs typeface="Arial"/>
              </a:rPr>
              <a:t>M</a:t>
            </a:r>
            <a:r>
              <a:rPr sz="1400" b="1" spc="-5" dirty="0">
                <a:solidFill>
                  <a:srgbClr val="F9F8F8"/>
                </a:solidFill>
                <a:latin typeface="Arial"/>
                <a:cs typeface="Arial"/>
              </a:rPr>
              <a:t> </a:t>
            </a:r>
            <a:r>
              <a:rPr sz="1400" b="1" dirty="0">
                <a:solidFill>
                  <a:srgbClr val="F9F8F8"/>
                </a:solidFill>
                <a:latin typeface="Arial"/>
                <a:cs typeface="Arial"/>
              </a:rPr>
              <a:t>M </a:t>
            </a:r>
            <a:r>
              <a:rPr sz="1400" b="1" spc="-130" dirty="0">
                <a:solidFill>
                  <a:srgbClr val="F9F8F8"/>
                </a:solidFill>
                <a:latin typeface="Arial"/>
                <a:cs typeface="Arial"/>
              </a:rPr>
              <a:t>E</a:t>
            </a:r>
            <a:r>
              <a:rPr sz="1400" b="1" dirty="0">
                <a:solidFill>
                  <a:srgbClr val="F9F8F8"/>
                </a:solidFill>
                <a:latin typeface="Arial"/>
                <a:cs typeface="Arial"/>
              </a:rPr>
              <a:t> N</a:t>
            </a:r>
            <a:r>
              <a:rPr sz="1400" b="1" spc="10" dirty="0">
                <a:solidFill>
                  <a:srgbClr val="F9F8F8"/>
                </a:solidFill>
                <a:latin typeface="Arial"/>
                <a:cs typeface="Arial"/>
              </a:rPr>
              <a:t> </a:t>
            </a:r>
            <a:r>
              <a:rPr sz="1400" b="1" spc="-70" dirty="0">
                <a:solidFill>
                  <a:srgbClr val="F9F8F8"/>
                </a:solidFill>
                <a:latin typeface="Arial"/>
                <a:cs typeface="Arial"/>
              </a:rPr>
              <a:t>D</a:t>
            </a:r>
            <a:r>
              <a:rPr sz="1400" b="1" spc="-40" dirty="0">
                <a:solidFill>
                  <a:srgbClr val="F9F8F8"/>
                </a:solidFill>
                <a:latin typeface="Arial"/>
                <a:cs typeface="Arial"/>
              </a:rPr>
              <a:t> </a:t>
            </a:r>
            <a:r>
              <a:rPr sz="1400" b="1" spc="-130" dirty="0">
                <a:solidFill>
                  <a:srgbClr val="F9F8F8"/>
                </a:solidFill>
                <a:latin typeface="Arial"/>
                <a:cs typeface="Arial"/>
              </a:rPr>
              <a:t>A</a:t>
            </a:r>
            <a:r>
              <a:rPr sz="1400" b="1" spc="-40" dirty="0">
                <a:solidFill>
                  <a:srgbClr val="F9F8F8"/>
                </a:solidFill>
                <a:latin typeface="Arial"/>
                <a:cs typeface="Arial"/>
              </a:rPr>
              <a:t> </a:t>
            </a:r>
            <a:r>
              <a:rPr sz="1400" b="1" spc="-204" dirty="0">
                <a:solidFill>
                  <a:srgbClr val="F9F8F8"/>
                </a:solidFill>
                <a:latin typeface="Arial"/>
                <a:cs typeface="Arial"/>
              </a:rPr>
              <a:t>T</a:t>
            </a:r>
            <a:r>
              <a:rPr sz="1400" b="1" spc="5" dirty="0">
                <a:solidFill>
                  <a:srgbClr val="F9F8F8"/>
                </a:solidFill>
                <a:latin typeface="Arial"/>
                <a:cs typeface="Arial"/>
              </a:rPr>
              <a:t> </a:t>
            </a:r>
            <a:r>
              <a:rPr sz="1400" b="1" spc="60" dirty="0">
                <a:solidFill>
                  <a:srgbClr val="F9F8F8"/>
                </a:solidFill>
                <a:latin typeface="Arial"/>
                <a:cs typeface="Arial"/>
              </a:rPr>
              <a:t>I</a:t>
            </a:r>
            <a:r>
              <a:rPr sz="1400" b="1" spc="10" dirty="0">
                <a:solidFill>
                  <a:srgbClr val="F9F8F8"/>
                </a:solidFill>
                <a:latin typeface="Arial"/>
                <a:cs typeface="Arial"/>
              </a:rPr>
              <a:t> </a:t>
            </a:r>
            <a:r>
              <a:rPr sz="1400" b="1" spc="-125" dirty="0">
                <a:solidFill>
                  <a:srgbClr val="F9F8F8"/>
                </a:solidFill>
                <a:latin typeface="Arial"/>
                <a:cs typeface="Arial"/>
              </a:rPr>
              <a:t>O</a:t>
            </a:r>
            <a:r>
              <a:rPr sz="1400" b="1" spc="5" dirty="0">
                <a:solidFill>
                  <a:srgbClr val="F9F8F8"/>
                </a:solidFill>
                <a:latin typeface="Arial"/>
                <a:cs typeface="Arial"/>
              </a:rPr>
              <a:t> </a:t>
            </a:r>
            <a:r>
              <a:rPr sz="1400" b="1" spc="-50" dirty="0">
                <a:solidFill>
                  <a:srgbClr val="F9F8F8"/>
                </a:solidFill>
                <a:latin typeface="Arial"/>
                <a:cs typeface="Arial"/>
              </a:rPr>
              <a:t>N</a:t>
            </a:r>
            <a:r>
              <a:rPr sz="1400" b="1" dirty="0">
                <a:solidFill>
                  <a:srgbClr val="F9F8F8"/>
                </a:solidFill>
                <a:latin typeface="Arial"/>
                <a:cs typeface="Arial"/>
              </a:rPr>
              <a:t>	B</a:t>
            </a:r>
            <a:r>
              <a:rPr sz="1400" b="1" spc="-100" dirty="0">
                <a:solidFill>
                  <a:srgbClr val="F9F8F8"/>
                </a:solidFill>
                <a:latin typeface="Arial"/>
                <a:cs typeface="Arial"/>
              </a:rPr>
              <a:t> </a:t>
            </a:r>
            <a:r>
              <a:rPr sz="1400" b="1" spc="-130" dirty="0">
                <a:solidFill>
                  <a:srgbClr val="F9F8F8"/>
                </a:solidFill>
                <a:latin typeface="Arial"/>
                <a:cs typeface="Arial"/>
              </a:rPr>
              <a:t>A</a:t>
            </a:r>
            <a:r>
              <a:rPr sz="1400" b="1" spc="20" dirty="0">
                <a:solidFill>
                  <a:srgbClr val="F9F8F8"/>
                </a:solidFill>
                <a:latin typeface="Arial"/>
                <a:cs typeface="Arial"/>
              </a:rPr>
              <a:t> </a:t>
            </a:r>
            <a:r>
              <a:rPr sz="1400" b="1" dirty="0">
                <a:solidFill>
                  <a:srgbClr val="F9F8F8"/>
                </a:solidFill>
                <a:latin typeface="Arial"/>
                <a:cs typeface="Arial"/>
              </a:rPr>
              <a:t>S</a:t>
            </a:r>
            <a:r>
              <a:rPr sz="1400" b="1" spc="-60" dirty="0">
                <a:solidFill>
                  <a:srgbClr val="F9F8F8"/>
                </a:solidFill>
                <a:latin typeface="Arial"/>
                <a:cs typeface="Arial"/>
              </a:rPr>
              <a:t> </a:t>
            </a:r>
            <a:r>
              <a:rPr sz="1400" b="1" spc="-130" dirty="0">
                <a:solidFill>
                  <a:srgbClr val="F9F8F8"/>
                </a:solidFill>
                <a:latin typeface="Arial"/>
                <a:cs typeface="Arial"/>
              </a:rPr>
              <a:t>E</a:t>
            </a:r>
            <a:r>
              <a:rPr sz="1400" b="1" dirty="0">
                <a:solidFill>
                  <a:srgbClr val="F9F8F8"/>
                </a:solidFill>
                <a:latin typeface="Arial"/>
                <a:cs typeface="Arial"/>
              </a:rPr>
              <a:t> </a:t>
            </a:r>
            <a:r>
              <a:rPr sz="1400" b="1" spc="-50" dirty="0">
                <a:solidFill>
                  <a:srgbClr val="F9F8F8"/>
                </a:solidFill>
                <a:latin typeface="Arial"/>
                <a:cs typeface="Arial"/>
              </a:rPr>
              <a:t>D</a:t>
            </a:r>
            <a:endParaRPr sz="1400">
              <a:latin typeface="Arial"/>
              <a:cs typeface="Arial"/>
            </a:endParaRPr>
          </a:p>
          <a:p>
            <a:pPr marL="92075">
              <a:lnSpc>
                <a:spcPct val="100000"/>
              </a:lnSpc>
              <a:tabLst>
                <a:tab pos="533400" algn="l"/>
                <a:tab pos="1290320" algn="l"/>
                <a:tab pos="2310130" algn="l"/>
                <a:tab pos="3396615" algn="l"/>
                <a:tab pos="3999865" algn="l"/>
              </a:tabLst>
            </a:pPr>
            <a:r>
              <a:rPr sz="1400" b="1" spc="-120" dirty="0">
                <a:solidFill>
                  <a:srgbClr val="F9F8F8"/>
                </a:solidFill>
                <a:latin typeface="Arial"/>
                <a:cs typeface="Arial"/>
              </a:rPr>
              <a:t>O</a:t>
            </a:r>
            <a:r>
              <a:rPr sz="1400" b="1" spc="15" dirty="0">
                <a:solidFill>
                  <a:srgbClr val="F9F8F8"/>
                </a:solidFill>
                <a:latin typeface="Arial"/>
                <a:cs typeface="Arial"/>
              </a:rPr>
              <a:t> </a:t>
            </a:r>
            <a:r>
              <a:rPr sz="1400" b="1" spc="-60" dirty="0">
                <a:solidFill>
                  <a:srgbClr val="F9F8F8"/>
                </a:solidFill>
                <a:latin typeface="Arial"/>
                <a:cs typeface="Arial"/>
              </a:rPr>
              <a:t>N</a:t>
            </a:r>
            <a:r>
              <a:rPr sz="1400" b="1" dirty="0">
                <a:solidFill>
                  <a:srgbClr val="F9F8F8"/>
                </a:solidFill>
                <a:latin typeface="Arial"/>
                <a:cs typeface="Arial"/>
              </a:rPr>
              <a:t>	</a:t>
            </a:r>
            <a:r>
              <a:rPr sz="1400" b="1" spc="-120" dirty="0">
                <a:solidFill>
                  <a:srgbClr val="F9F8F8"/>
                </a:solidFill>
                <a:latin typeface="Arial"/>
                <a:cs typeface="Arial"/>
              </a:rPr>
              <a:t>Y</a:t>
            </a:r>
            <a:r>
              <a:rPr sz="1400" b="1" spc="-35" dirty="0">
                <a:solidFill>
                  <a:srgbClr val="F9F8F8"/>
                </a:solidFill>
                <a:latin typeface="Arial"/>
                <a:cs typeface="Arial"/>
              </a:rPr>
              <a:t> </a:t>
            </a:r>
            <a:r>
              <a:rPr sz="1400" b="1" spc="-120" dirty="0">
                <a:solidFill>
                  <a:srgbClr val="F9F8F8"/>
                </a:solidFill>
                <a:latin typeface="Arial"/>
                <a:cs typeface="Arial"/>
              </a:rPr>
              <a:t>O</a:t>
            </a:r>
            <a:r>
              <a:rPr sz="1400" b="1" spc="15" dirty="0">
                <a:solidFill>
                  <a:srgbClr val="F9F8F8"/>
                </a:solidFill>
                <a:latin typeface="Arial"/>
                <a:cs typeface="Arial"/>
              </a:rPr>
              <a:t> </a:t>
            </a:r>
            <a:r>
              <a:rPr sz="1400" b="1" dirty="0">
                <a:solidFill>
                  <a:srgbClr val="F9F8F8"/>
                </a:solidFill>
                <a:latin typeface="Arial"/>
                <a:cs typeface="Arial"/>
              </a:rPr>
              <a:t>U</a:t>
            </a:r>
            <a:r>
              <a:rPr sz="1400" b="1" spc="-90" dirty="0">
                <a:solidFill>
                  <a:srgbClr val="F9F8F8"/>
                </a:solidFill>
                <a:latin typeface="Arial"/>
                <a:cs typeface="Arial"/>
              </a:rPr>
              <a:t> </a:t>
            </a:r>
            <a:r>
              <a:rPr sz="1400" b="1" spc="-50" dirty="0">
                <a:solidFill>
                  <a:srgbClr val="F9F8F8"/>
                </a:solidFill>
                <a:latin typeface="Arial"/>
                <a:cs typeface="Arial"/>
              </a:rPr>
              <a:t>R</a:t>
            </a:r>
            <a:r>
              <a:rPr sz="1400" b="1" dirty="0">
                <a:solidFill>
                  <a:srgbClr val="F9F8F8"/>
                </a:solidFill>
                <a:latin typeface="Arial"/>
                <a:cs typeface="Arial"/>
              </a:rPr>
              <a:t>	</a:t>
            </a:r>
            <a:r>
              <a:rPr sz="1400" b="1" spc="-204" dirty="0">
                <a:solidFill>
                  <a:srgbClr val="F9F8F8"/>
                </a:solidFill>
                <a:latin typeface="Arial"/>
                <a:cs typeface="Arial"/>
              </a:rPr>
              <a:t>T</a:t>
            </a:r>
            <a:r>
              <a:rPr sz="1400" b="1" spc="-35" dirty="0">
                <a:solidFill>
                  <a:srgbClr val="F9F8F8"/>
                </a:solidFill>
                <a:latin typeface="Arial"/>
                <a:cs typeface="Arial"/>
              </a:rPr>
              <a:t> </a:t>
            </a:r>
            <a:r>
              <a:rPr sz="1400" b="1" spc="-130" dirty="0">
                <a:solidFill>
                  <a:srgbClr val="F9F8F8"/>
                </a:solidFill>
                <a:latin typeface="Arial"/>
                <a:cs typeface="Arial"/>
              </a:rPr>
              <a:t>A</a:t>
            </a:r>
            <a:r>
              <a:rPr sz="1400" b="1" spc="20" dirty="0">
                <a:solidFill>
                  <a:srgbClr val="F9F8F8"/>
                </a:solidFill>
                <a:latin typeface="Arial"/>
                <a:cs typeface="Arial"/>
              </a:rPr>
              <a:t> </a:t>
            </a:r>
            <a:r>
              <a:rPr sz="1400" b="1" dirty="0">
                <a:solidFill>
                  <a:srgbClr val="F9F8F8"/>
                </a:solidFill>
                <a:latin typeface="Arial"/>
                <a:cs typeface="Arial"/>
              </a:rPr>
              <a:t>R</a:t>
            </a:r>
            <a:r>
              <a:rPr sz="1400" b="1" spc="-20" dirty="0">
                <a:solidFill>
                  <a:srgbClr val="F9F8F8"/>
                </a:solidFill>
                <a:latin typeface="Arial"/>
                <a:cs typeface="Arial"/>
              </a:rPr>
              <a:t> </a:t>
            </a:r>
            <a:r>
              <a:rPr sz="1400" b="1" spc="-140" dirty="0">
                <a:solidFill>
                  <a:srgbClr val="F9F8F8"/>
                </a:solidFill>
                <a:latin typeface="Arial"/>
                <a:cs typeface="Arial"/>
              </a:rPr>
              <a:t>G</a:t>
            </a:r>
            <a:r>
              <a:rPr sz="1400" b="1" spc="15" dirty="0">
                <a:solidFill>
                  <a:srgbClr val="F9F8F8"/>
                </a:solidFill>
                <a:latin typeface="Arial"/>
                <a:cs typeface="Arial"/>
              </a:rPr>
              <a:t> </a:t>
            </a:r>
            <a:r>
              <a:rPr sz="1400" b="1" spc="-130" dirty="0">
                <a:solidFill>
                  <a:srgbClr val="F9F8F8"/>
                </a:solidFill>
                <a:latin typeface="Arial"/>
                <a:cs typeface="Arial"/>
              </a:rPr>
              <a:t>E</a:t>
            </a:r>
            <a:r>
              <a:rPr sz="1400" b="1" dirty="0">
                <a:solidFill>
                  <a:srgbClr val="F9F8F8"/>
                </a:solidFill>
                <a:latin typeface="Arial"/>
                <a:cs typeface="Arial"/>
              </a:rPr>
              <a:t> </a:t>
            </a:r>
            <a:r>
              <a:rPr sz="1400" b="1" spc="-50" dirty="0">
                <a:solidFill>
                  <a:srgbClr val="F9F8F8"/>
                </a:solidFill>
                <a:latin typeface="Arial"/>
                <a:cs typeface="Arial"/>
              </a:rPr>
              <a:t>T</a:t>
            </a:r>
            <a:r>
              <a:rPr sz="1400" b="1" dirty="0">
                <a:solidFill>
                  <a:srgbClr val="F9F8F8"/>
                </a:solidFill>
                <a:latin typeface="Arial"/>
                <a:cs typeface="Arial"/>
              </a:rPr>
              <a:t>	M</a:t>
            </a:r>
            <a:r>
              <a:rPr sz="1400" b="1" spc="-65" dirty="0">
                <a:solidFill>
                  <a:srgbClr val="F9F8F8"/>
                </a:solidFill>
                <a:latin typeface="Arial"/>
                <a:cs typeface="Arial"/>
              </a:rPr>
              <a:t> </a:t>
            </a:r>
            <a:r>
              <a:rPr sz="1400" b="1" spc="-130" dirty="0">
                <a:solidFill>
                  <a:srgbClr val="F9F8F8"/>
                </a:solidFill>
                <a:latin typeface="Arial"/>
                <a:cs typeface="Arial"/>
              </a:rPr>
              <a:t>A</a:t>
            </a:r>
            <a:r>
              <a:rPr sz="1400" b="1" spc="20" dirty="0">
                <a:solidFill>
                  <a:srgbClr val="F9F8F8"/>
                </a:solidFill>
                <a:latin typeface="Arial"/>
                <a:cs typeface="Arial"/>
              </a:rPr>
              <a:t> </a:t>
            </a:r>
            <a:r>
              <a:rPr sz="1400" b="1" dirty="0">
                <a:solidFill>
                  <a:srgbClr val="F9F8F8"/>
                </a:solidFill>
                <a:latin typeface="Arial"/>
                <a:cs typeface="Arial"/>
              </a:rPr>
              <a:t>R</a:t>
            </a:r>
            <a:r>
              <a:rPr sz="1400" b="1" spc="-20" dirty="0">
                <a:solidFill>
                  <a:srgbClr val="F9F8F8"/>
                </a:solidFill>
                <a:latin typeface="Arial"/>
                <a:cs typeface="Arial"/>
              </a:rPr>
              <a:t> </a:t>
            </a:r>
            <a:r>
              <a:rPr sz="1400" b="1" dirty="0">
                <a:solidFill>
                  <a:srgbClr val="F9F8F8"/>
                </a:solidFill>
                <a:latin typeface="Arial"/>
                <a:cs typeface="Arial"/>
              </a:rPr>
              <a:t>K</a:t>
            </a:r>
            <a:r>
              <a:rPr sz="1400" b="1" spc="-20" dirty="0">
                <a:solidFill>
                  <a:srgbClr val="F9F8F8"/>
                </a:solidFill>
                <a:latin typeface="Arial"/>
                <a:cs typeface="Arial"/>
              </a:rPr>
              <a:t> </a:t>
            </a:r>
            <a:r>
              <a:rPr sz="1400" b="1" spc="-130" dirty="0">
                <a:solidFill>
                  <a:srgbClr val="F9F8F8"/>
                </a:solidFill>
                <a:latin typeface="Arial"/>
                <a:cs typeface="Arial"/>
              </a:rPr>
              <a:t>E</a:t>
            </a:r>
            <a:r>
              <a:rPr sz="1400" b="1" dirty="0">
                <a:solidFill>
                  <a:srgbClr val="F9F8F8"/>
                </a:solidFill>
                <a:latin typeface="Arial"/>
                <a:cs typeface="Arial"/>
              </a:rPr>
              <a:t> </a:t>
            </a:r>
            <a:r>
              <a:rPr sz="1400" b="1" spc="-50" dirty="0">
                <a:solidFill>
                  <a:srgbClr val="F9F8F8"/>
                </a:solidFill>
                <a:latin typeface="Arial"/>
                <a:cs typeface="Arial"/>
              </a:rPr>
              <a:t>T</a:t>
            </a:r>
            <a:r>
              <a:rPr sz="1400" b="1" dirty="0">
                <a:solidFill>
                  <a:srgbClr val="F9F8F8"/>
                </a:solidFill>
                <a:latin typeface="Arial"/>
                <a:cs typeface="Arial"/>
              </a:rPr>
              <a:t>	</a:t>
            </a:r>
            <a:r>
              <a:rPr sz="1400" b="1" spc="-130" dirty="0">
                <a:solidFill>
                  <a:srgbClr val="F9F8F8"/>
                </a:solidFill>
                <a:latin typeface="Arial"/>
                <a:cs typeface="Arial"/>
              </a:rPr>
              <a:t>A</a:t>
            </a:r>
            <a:r>
              <a:rPr sz="1400" b="1" spc="20" dirty="0">
                <a:solidFill>
                  <a:srgbClr val="F9F8F8"/>
                </a:solidFill>
                <a:latin typeface="Arial"/>
                <a:cs typeface="Arial"/>
              </a:rPr>
              <a:t> </a:t>
            </a:r>
            <a:r>
              <a:rPr sz="1400" b="1" dirty="0">
                <a:solidFill>
                  <a:srgbClr val="F9F8F8"/>
                </a:solidFill>
                <a:latin typeface="Arial"/>
                <a:cs typeface="Arial"/>
              </a:rPr>
              <a:t>N</a:t>
            </a:r>
            <a:r>
              <a:rPr sz="1400" b="1" spc="-35" dirty="0">
                <a:solidFill>
                  <a:srgbClr val="F9F8F8"/>
                </a:solidFill>
                <a:latin typeface="Arial"/>
                <a:cs typeface="Arial"/>
              </a:rPr>
              <a:t> </a:t>
            </a:r>
            <a:r>
              <a:rPr sz="1400" b="1" spc="-50" dirty="0">
                <a:solidFill>
                  <a:srgbClr val="F9F8F8"/>
                </a:solidFill>
                <a:latin typeface="Arial"/>
                <a:cs typeface="Arial"/>
              </a:rPr>
              <a:t>D</a:t>
            </a:r>
            <a:r>
              <a:rPr sz="1400" b="1" dirty="0">
                <a:solidFill>
                  <a:srgbClr val="F9F8F8"/>
                </a:solidFill>
                <a:latin typeface="Arial"/>
                <a:cs typeface="Arial"/>
              </a:rPr>
              <a:t>	</a:t>
            </a:r>
            <a:r>
              <a:rPr sz="1400" b="1" spc="-140" dirty="0">
                <a:solidFill>
                  <a:srgbClr val="F9F8F8"/>
                </a:solidFill>
                <a:latin typeface="Arial"/>
                <a:cs typeface="Arial"/>
              </a:rPr>
              <a:t>G</a:t>
            </a:r>
            <a:r>
              <a:rPr sz="1400" b="1" spc="20" dirty="0">
                <a:solidFill>
                  <a:srgbClr val="F9F8F8"/>
                </a:solidFill>
                <a:latin typeface="Arial"/>
                <a:cs typeface="Arial"/>
              </a:rPr>
              <a:t> </a:t>
            </a:r>
            <a:r>
              <a:rPr sz="1400" b="1" spc="-125" dirty="0">
                <a:solidFill>
                  <a:srgbClr val="F9F8F8"/>
                </a:solidFill>
                <a:latin typeface="Arial"/>
                <a:cs typeface="Arial"/>
              </a:rPr>
              <a:t>O</a:t>
            </a:r>
            <a:r>
              <a:rPr sz="1400" b="1" spc="5" dirty="0">
                <a:solidFill>
                  <a:srgbClr val="F9F8F8"/>
                </a:solidFill>
                <a:latin typeface="Arial"/>
                <a:cs typeface="Arial"/>
              </a:rPr>
              <a:t> </a:t>
            </a:r>
            <a:r>
              <a:rPr sz="1400" b="1" spc="-130" dirty="0">
                <a:solidFill>
                  <a:srgbClr val="F9F8F8"/>
                </a:solidFill>
                <a:latin typeface="Arial"/>
                <a:cs typeface="Arial"/>
              </a:rPr>
              <a:t>A</a:t>
            </a:r>
            <a:r>
              <a:rPr sz="1400" b="1" spc="15" dirty="0">
                <a:solidFill>
                  <a:srgbClr val="F9F8F8"/>
                </a:solidFill>
                <a:latin typeface="Arial"/>
                <a:cs typeface="Arial"/>
              </a:rPr>
              <a:t> </a:t>
            </a:r>
            <a:r>
              <a:rPr sz="1400" b="1" spc="-110" dirty="0">
                <a:solidFill>
                  <a:srgbClr val="F9F8F8"/>
                </a:solidFill>
                <a:latin typeface="Arial"/>
                <a:cs typeface="Arial"/>
              </a:rPr>
              <a:t>L</a:t>
            </a:r>
            <a:r>
              <a:rPr sz="1400" b="1" spc="15" dirty="0">
                <a:solidFill>
                  <a:srgbClr val="F9F8F8"/>
                </a:solidFill>
                <a:latin typeface="Arial"/>
                <a:cs typeface="Arial"/>
              </a:rPr>
              <a:t> </a:t>
            </a:r>
            <a:r>
              <a:rPr sz="1400" b="1" spc="-50" dirty="0">
                <a:solidFill>
                  <a:srgbClr val="F9F8F8"/>
                </a:solidFill>
                <a:latin typeface="Arial"/>
                <a:cs typeface="Arial"/>
              </a:rPr>
              <a:t>S</a:t>
            </a:r>
            <a:endParaRPr sz="1400">
              <a:latin typeface="Arial"/>
              <a:cs typeface="Arial"/>
            </a:endParaRPr>
          </a:p>
        </p:txBody>
      </p:sp>
      <p:sp>
        <p:nvSpPr>
          <p:cNvPr id="50" name="object 50"/>
          <p:cNvSpPr/>
          <p:nvPr/>
        </p:nvSpPr>
        <p:spPr>
          <a:xfrm>
            <a:off x="1588008" y="2023872"/>
            <a:ext cx="485140" cy="485140"/>
          </a:xfrm>
          <a:custGeom>
            <a:avLst/>
            <a:gdLst/>
            <a:ahLst/>
            <a:cxnLst/>
            <a:rect l="l" t="t" r="r" b="b"/>
            <a:pathLst>
              <a:path w="485139" h="485139">
                <a:moveTo>
                  <a:pt x="242315" y="0"/>
                </a:move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5" y="484631"/>
                </a:lnTo>
                <a:lnTo>
                  <a:pt x="291159" y="479710"/>
                </a:lnTo>
                <a:lnTo>
                  <a:pt x="336649" y="465593"/>
                </a:lnTo>
                <a:lnTo>
                  <a:pt x="377810" y="443256"/>
                </a:lnTo>
                <a:lnTo>
                  <a:pt x="413670" y="413670"/>
                </a:lnTo>
                <a:lnTo>
                  <a:pt x="443256" y="377810"/>
                </a:lnTo>
                <a:lnTo>
                  <a:pt x="465593" y="336649"/>
                </a:lnTo>
                <a:lnTo>
                  <a:pt x="479710" y="291159"/>
                </a:lnTo>
                <a:lnTo>
                  <a:pt x="484631" y="242315"/>
                </a:lnTo>
                <a:lnTo>
                  <a:pt x="479710" y="193472"/>
                </a:lnTo>
                <a:lnTo>
                  <a:pt x="465593" y="147982"/>
                </a:lnTo>
                <a:lnTo>
                  <a:pt x="443256" y="106821"/>
                </a:lnTo>
                <a:lnTo>
                  <a:pt x="413670" y="70961"/>
                </a:lnTo>
                <a:lnTo>
                  <a:pt x="377810" y="41375"/>
                </a:lnTo>
                <a:lnTo>
                  <a:pt x="336649" y="19038"/>
                </a:lnTo>
                <a:lnTo>
                  <a:pt x="291159" y="4921"/>
                </a:lnTo>
                <a:lnTo>
                  <a:pt x="242315" y="0"/>
                </a:lnTo>
                <a:close/>
              </a:path>
            </a:pathLst>
          </a:custGeom>
          <a:solidFill>
            <a:srgbClr val="50B04F"/>
          </a:solidFill>
        </p:spPr>
        <p:txBody>
          <a:bodyPr wrap="square" lIns="0" tIns="0" rIns="0" bIns="0" rtlCol="0"/>
          <a:lstStyle/>
          <a:p>
            <a:endParaRPr/>
          </a:p>
        </p:txBody>
      </p:sp>
      <p:sp>
        <p:nvSpPr>
          <p:cNvPr id="51" name="object 51"/>
          <p:cNvSpPr txBox="1"/>
          <p:nvPr/>
        </p:nvSpPr>
        <p:spPr>
          <a:xfrm>
            <a:off x="1749932" y="2098370"/>
            <a:ext cx="160020"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1F1F1"/>
                </a:solidFill>
                <a:latin typeface="Arial"/>
                <a:cs typeface="Arial"/>
              </a:rPr>
              <a:t>1</a:t>
            </a:r>
            <a:endParaRPr sz="1800">
              <a:latin typeface="Arial"/>
              <a:cs typeface="Arial"/>
            </a:endParaRPr>
          </a:p>
        </p:txBody>
      </p:sp>
      <p:grpSp>
        <p:nvGrpSpPr>
          <p:cNvPr id="52" name="object 52"/>
          <p:cNvGrpSpPr/>
          <p:nvPr/>
        </p:nvGrpSpPr>
        <p:grpSpPr>
          <a:xfrm>
            <a:off x="2247900" y="2459735"/>
            <a:ext cx="1990725" cy="204470"/>
            <a:chOff x="2247900" y="2459735"/>
            <a:chExt cx="1990725" cy="204470"/>
          </a:xfrm>
        </p:grpSpPr>
        <p:sp>
          <p:nvSpPr>
            <p:cNvPr id="53" name="object 53"/>
            <p:cNvSpPr/>
            <p:nvPr/>
          </p:nvSpPr>
          <p:spPr>
            <a:xfrm>
              <a:off x="2247900" y="2465831"/>
              <a:ext cx="840105" cy="198120"/>
            </a:xfrm>
            <a:custGeom>
              <a:avLst/>
              <a:gdLst/>
              <a:ahLst/>
              <a:cxnLst/>
              <a:rect l="l" t="t" r="r" b="b"/>
              <a:pathLst>
                <a:path w="840105" h="198119">
                  <a:moveTo>
                    <a:pt x="839724" y="0"/>
                  </a:moveTo>
                  <a:lnTo>
                    <a:pt x="0" y="0"/>
                  </a:lnTo>
                  <a:lnTo>
                    <a:pt x="0" y="198120"/>
                  </a:lnTo>
                  <a:lnTo>
                    <a:pt x="839724" y="198120"/>
                  </a:lnTo>
                  <a:lnTo>
                    <a:pt x="839724" y="0"/>
                  </a:lnTo>
                  <a:close/>
                </a:path>
              </a:pathLst>
            </a:custGeom>
            <a:solidFill>
              <a:srgbClr val="22789F"/>
            </a:solidFill>
          </p:spPr>
          <p:txBody>
            <a:bodyPr wrap="square" lIns="0" tIns="0" rIns="0" bIns="0" rtlCol="0"/>
            <a:lstStyle/>
            <a:p>
              <a:endParaRPr/>
            </a:p>
          </p:txBody>
        </p:sp>
        <p:sp>
          <p:nvSpPr>
            <p:cNvPr id="54" name="object 54"/>
            <p:cNvSpPr/>
            <p:nvPr/>
          </p:nvSpPr>
          <p:spPr>
            <a:xfrm>
              <a:off x="3113532" y="2459735"/>
              <a:ext cx="1125220" cy="198120"/>
            </a:xfrm>
            <a:custGeom>
              <a:avLst/>
              <a:gdLst/>
              <a:ahLst/>
              <a:cxnLst/>
              <a:rect l="l" t="t" r="r" b="b"/>
              <a:pathLst>
                <a:path w="1125220" h="198119">
                  <a:moveTo>
                    <a:pt x="1124712" y="0"/>
                  </a:moveTo>
                  <a:lnTo>
                    <a:pt x="0" y="0"/>
                  </a:lnTo>
                  <a:lnTo>
                    <a:pt x="0" y="198120"/>
                  </a:lnTo>
                  <a:lnTo>
                    <a:pt x="1124712" y="198120"/>
                  </a:lnTo>
                  <a:lnTo>
                    <a:pt x="1124712" y="0"/>
                  </a:lnTo>
                  <a:close/>
                </a:path>
              </a:pathLst>
            </a:custGeom>
            <a:solidFill>
              <a:srgbClr val="BEBEBE"/>
            </a:solidFill>
          </p:spPr>
          <p:txBody>
            <a:bodyPr wrap="square" lIns="0" tIns="0" rIns="0" bIns="0" rtlCol="0"/>
            <a:lstStyle/>
            <a:p>
              <a:endParaRPr/>
            </a:p>
          </p:txBody>
        </p:sp>
      </p:grpSp>
      <p:sp>
        <p:nvSpPr>
          <p:cNvPr id="55" name="object 55"/>
          <p:cNvSpPr/>
          <p:nvPr/>
        </p:nvSpPr>
        <p:spPr>
          <a:xfrm>
            <a:off x="1565147" y="4343400"/>
            <a:ext cx="486409" cy="485140"/>
          </a:xfrm>
          <a:custGeom>
            <a:avLst/>
            <a:gdLst/>
            <a:ahLst/>
            <a:cxnLst/>
            <a:rect l="l" t="t" r="r" b="b"/>
            <a:pathLst>
              <a:path w="486410" h="485139">
                <a:moveTo>
                  <a:pt x="243078" y="0"/>
                </a:moveTo>
                <a:lnTo>
                  <a:pt x="194091" y="4921"/>
                </a:lnTo>
                <a:lnTo>
                  <a:pt x="148464" y="19038"/>
                </a:lnTo>
                <a:lnTo>
                  <a:pt x="107174" y="41375"/>
                </a:lnTo>
                <a:lnTo>
                  <a:pt x="71199" y="70961"/>
                </a:lnTo>
                <a:lnTo>
                  <a:pt x="41516" y="106821"/>
                </a:lnTo>
                <a:lnTo>
                  <a:pt x="19103" y="147982"/>
                </a:lnTo>
                <a:lnTo>
                  <a:pt x="4938" y="193472"/>
                </a:lnTo>
                <a:lnTo>
                  <a:pt x="0" y="242316"/>
                </a:lnTo>
                <a:lnTo>
                  <a:pt x="4938" y="291159"/>
                </a:lnTo>
                <a:lnTo>
                  <a:pt x="19103" y="336649"/>
                </a:lnTo>
                <a:lnTo>
                  <a:pt x="41516" y="377810"/>
                </a:lnTo>
                <a:lnTo>
                  <a:pt x="71199" y="413670"/>
                </a:lnTo>
                <a:lnTo>
                  <a:pt x="107174" y="443256"/>
                </a:lnTo>
                <a:lnTo>
                  <a:pt x="148464" y="465593"/>
                </a:lnTo>
                <a:lnTo>
                  <a:pt x="194091" y="479710"/>
                </a:lnTo>
                <a:lnTo>
                  <a:pt x="243078" y="484631"/>
                </a:lnTo>
                <a:lnTo>
                  <a:pt x="292064" y="479710"/>
                </a:lnTo>
                <a:lnTo>
                  <a:pt x="337691" y="465593"/>
                </a:lnTo>
                <a:lnTo>
                  <a:pt x="378981" y="443256"/>
                </a:lnTo>
                <a:lnTo>
                  <a:pt x="414956" y="413670"/>
                </a:lnTo>
                <a:lnTo>
                  <a:pt x="444639" y="377810"/>
                </a:lnTo>
                <a:lnTo>
                  <a:pt x="467052" y="336649"/>
                </a:lnTo>
                <a:lnTo>
                  <a:pt x="481217" y="291159"/>
                </a:lnTo>
                <a:lnTo>
                  <a:pt x="486156" y="242316"/>
                </a:lnTo>
                <a:lnTo>
                  <a:pt x="481217" y="193472"/>
                </a:lnTo>
                <a:lnTo>
                  <a:pt x="467052" y="147982"/>
                </a:lnTo>
                <a:lnTo>
                  <a:pt x="444639" y="106821"/>
                </a:lnTo>
                <a:lnTo>
                  <a:pt x="414956" y="70961"/>
                </a:lnTo>
                <a:lnTo>
                  <a:pt x="378981" y="41375"/>
                </a:lnTo>
                <a:lnTo>
                  <a:pt x="337691" y="19038"/>
                </a:lnTo>
                <a:lnTo>
                  <a:pt x="292064" y="4921"/>
                </a:lnTo>
                <a:lnTo>
                  <a:pt x="243078" y="0"/>
                </a:lnTo>
                <a:close/>
              </a:path>
            </a:pathLst>
          </a:custGeom>
          <a:solidFill>
            <a:srgbClr val="50B04F"/>
          </a:solidFill>
        </p:spPr>
        <p:txBody>
          <a:bodyPr wrap="square" lIns="0" tIns="0" rIns="0" bIns="0" rtlCol="0"/>
          <a:lstStyle/>
          <a:p>
            <a:endParaRPr/>
          </a:p>
        </p:txBody>
      </p:sp>
      <p:sp>
        <p:nvSpPr>
          <p:cNvPr id="56" name="object 56"/>
          <p:cNvSpPr txBox="1"/>
          <p:nvPr/>
        </p:nvSpPr>
        <p:spPr>
          <a:xfrm>
            <a:off x="1727961" y="4418838"/>
            <a:ext cx="1600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1F1F1"/>
                </a:solidFill>
                <a:latin typeface="Arial"/>
                <a:cs typeface="Arial"/>
              </a:rPr>
              <a:t>2</a:t>
            </a:r>
            <a:endParaRPr sz="1800">
              <a:latin typeface="Arial"/>
              <a:cs typeface="Arial"/>
            </a:endParaRPr>
          </a:p>
        </p:txBody>
      </p:sp>
      <p:pic>
        <p:nvPicPr>
          <p:cNvPr id="57" name="object 57"/>
          <p:cNvPicPr/>
          <p:nvPr/>
        </p:nvPicPr>
        <p:blipFill>
          <a:blip r:embed="rId14" cstate="print"/>
          <a:stretch>
            <a:fillRect/>
          </a:stretch>
        </p:blipFill>
        <p:spPr>
          <a:xfrm>
            <a:off x="1962911" y="4218432"/>
            <a:ext cx="2615945" cy="794765"/>
          </a:xfrm>
          <a:prstGeom prst="rect">
            <a:avLst/>
          </a:prstGeom>
        </p:spPr>
      </p:pic>
      <p:sp>
        <p:nvSpPr>
          <p:cNvPr id="58" name="object 58"/>
          <p:cNvSpPr txBox="1"/>
          <p:nvPr/>
        </p:nvSpPr>
        <p:spPr>
          <a:xfrm>
            <a:off x="2182495" y="4315790"/>
            <a:ext cx="2181860" cy="452120"/>
          </a:xfrm>
          <a:prstGeom prst="rect">
            <a:avLst/>
          </a:prstGeom>
        </p:spPr>
        <p:txBody>
          <a:bodyPr vert="horz" wrap="square" lIns="0" tIns="12065" rIns="0" bIns="0" rtlCol="0">
            <a:spAutoFit/>
          </a:bodyPr>
          <a:lstStyle/>
          <a:p>
            <a:pPr marL="12700">
              <a:lnSpc>
                <a:spcPct val="100000"/>
              </a:lnSpc>
              <a:spcBef>
                <a:spcPts val="95"/>
              </a:spcBef>
            </a:pPr>
            <a:r>
              <a:rPr sz="2800" b="1" spc="-150" dirty="0">
                <a:solidFill>
                  <a:srgbClr val="FFFFFF"/>
                </a:solidFill>
                <a:latin typeface="Arial"/>
                <a:cs typeface="Arial"/>
              </a:rPr>
              <a:t>Connected</a:t>
            </a:r>
            <a:r>
              <a:rPr sz="2800" b="1" spc="-114" dirty="0">
                <a:solidFill>
                  <a:srgbClr val="FFFFFF"/>
                </a:solidFill>
                <a:latin typeface="Arial"/>
                <a:cs typeface="Arial"/>
              </a:rPr>
              <a:t> </a:t>
            </a:r>
            <a:r>
              <a:rPr sz="2800" b="1" spc="-310" dirty="0">
                <a:solidFill>
                  <a:srgbClr val="FFFFFF"/>
                </a:solidFill>
                <a:latin typeface="Arial"/>
                <a:cs typeface="Arial"/>
              </a:rPr>
              <a:t>TV</a:t>
            </a:r>
            <a:endParaRPr sz="2800">
              <a:latin typeface="Arial"/>
              <a:cs typeface="Arial"/>
            </a:endParaRPr>
          </a:p>
        </p:txBody>
      </p:sp>
      <p:sp>
        <p:nvSpPr>
          <p:cNvPr id="59" name="object 59"/>
          <p:cNvSpPr txBox="1"/>
          <p:nvPr/>
        </p:nvSpPr>
        <p:spPr>
          <a:xfrm>
            <a:off x="2240279" y="4768596"/>
            <a:ext cx="840105" cy="198120"/>
          </a:xfrm>
          <a:prstGeom prst="rect">
            <a:avLst/>
          </a:prstGeom>
          <a:solidFill>
            <a:srgbClr val="22789F"/>
          </a:solidFill>
        </p:spPr>
        <p:txBody>
          <a:bodyPr vert="horz" wrap="square" lIns="0" tIns="15240" rIns="0" bIns="0" rtlCol="0">
            <a:spAutoFit/>
          </a:bodyPr>
          <a:lstStyle/>
          <a:p>
            <a:pPr marL="246379">
              <a:lnSpc>
                <a:spcPct val="100000"/>
              </a:lnSpc>
              <a:spcBef>
                <a:spcPts val="120"/>
              </a:spcBef>
            </a:pPr>
            <a:r>
              <a:rPr sz="1000" spc="-10" dirty="0">
                <a:solidFill>
                  <a:srgbClr val="123B50"/>
                </a:solidFill>
                <a:latin typeface="Calibri"/>
                <a:cs typeface="Calibri"/>
              </a:rPr>
              <a:t>attract</a:t>
            </a:r>
            <a:endParaRPr sz="1000">
              <a:latin typeface="Calibri"/>
              <a:cs typeface="Calibri"/>
            </a:endParaRPr>
          </a:p>
        </p:txBody>
      </p:sp>
      <p:sp>
        <p:nvSpPr>
          <p:cNvPr id="60" name="object 60"/>
          <p:cNvSpPr txBox="1"/>
          <p:nvPr/>
        </p:nvSpPr>
        <p:spPr>
          <a:xfrm>
            <a:off x="3116579" y="4773167"/>
            <a:ext cx="1125220" cy="196850"/>
          </a:xfrm>
          <a:prstGeom prst="rect">
            <a:avLst/>
          </a:prstGeom>
          <a:solidFill>
            <a:srgbClr val="BEBEBE"/>
          </a:solidFill>
        </p:spPr>
        <p:txBody>
          <a:bodyPr vert="horz" wrap="square" lIns="0" tIns="14604" rIns="0" bIns="0" rtlCol="0">
            <a:spAutoFit/>
          </a:bodyPr>
          <a:lstStyle/>
          <a:p>
            <a:pPr marL="138430">
              <a:lnSpc>
                <a:spcPct val="100000"/>
              </a:lnSpc>
              <a:spcBef>
                <a:spcPts val="114"/>
              </a:spcBef>
            </a:pPr>
            <a:r>
              <a:rPr sz="1000" spc="-10" dirty="0">
                <a:solidFill>
                  <a:srgbClr val="404040"/>
                </a:solidFill>
                <a:latin typeface="Calibri"/>
                <a:cs typeface="Calibri"/>
              </a:rPr>
              <a:t>demo-optimized</a:t>
            </a:r>
            <a:endParaRPr sz="1000">
              <a:latin typeface="Calibri"/>
              <a:cs typeface="Calibri"/>
            </a:endParaRPr>
          </a:p>
        </p:txBody>
      </p:sp>
      <p:graphicFrame>
        <p:nvGraphicFramePr>
          <p:cNvPr id="61" name="object 61"/>
          <p:cNvGraphicFramePr>
            <a:graphicFrameLocks noGrp="1"/>
          </p:cNvGraphicFramePr>
          <p:nvPr/>
        </p:nvGraphicFramePr>
        <p:xfrm>
          <a:off x="2253742" y="5038090"/>
          <a:ext cx="3896360" cy="236220"/>
        </p:xfrm>
        <a:graphic>
          <a:graphicData uri="http://schemas.openxmlformats.org/drawingml/2006/table">
            <a:tbl>
              <a:tblPr firstRow="1" bandRow="1">
                <a:tableStyleId>{2D5ABB26-0587-4C30-8999-92F81FD0307C}</a:tableStyleId>
              </a:tblPr>
              <a:tblGrid>
                <a:gridCol w="243713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22630">
                  <a:extLst>
                    <a:ext uri="{9D8B030D-6E8A-4147-A177-3AD203B41FA5}">
                      <a16:colId xmlns:a16="http://schemas.microsoft.com/office/drawing/2014/main" val="20002"/>
                    </a:ext>
                  </a:extLst>
                </a:gridCol>
              </a:tblGrid>
              <a:tr h="236220">
                <a:tc>
                  <a:txBody>
                    <a:bodyPr/>
                    <a:lstStyle/>
                    <a:p>
                      <a:pPr marL="774065">
                        <a:lnSpc>
                          <a:spcPct val="100000"/>
                        </a:lnSpc>
                        <a:spcBef>
                          <a:spcPts val="180"/>
                        </a:spcBef>
                      </a:pPr>
                      <a:r>
                        <a:rPr sz="1200" dirty="0">
                          <a:solidFill>
                            <a:srgbClr val="485156"/>
                          </a:solidFill>
                          <a:latin typeface="Franklin Gothic Medium"/>
                          <a:cs typeface="Franklin Gothic Medium"/>
                        </a:rPr>
                        <a:t>Streaming</a:t>
                      </a:r>
                      <a:r>
                        <a:rPr sz="1200" spc="-70" dirty="0">
                          <a:solidFill>
                            <a:srgbClr val="485156"/>
                          </a:solidFill>
                          <a:latin typeface="Franklin Gothic Medium"/>
                          <a:cs typeface="Franklin Gothic Medium"/>
                        </a:rPr>
                        <a:t> </a:t>
                      </a:r>
                      <a:r>
                        <a:rPr sz="1200" spc="-25" dirty="0">
                          <a:solidFill>
                            <a:srgbClr val="485156"/>
                          </a:solidFill>
                          <a:latin typeface="Franklin Gothic Medium"/>
                          <a:cs typeface="Franklin Gothic Medium"/>
                        </a:rPr>
                        <a:t>TV</a:t>
                      </a:r>
                      <a:endParaRPr sz="1200">
                        <a:latin typeface="Franklin Gothic Medium"/>
                        <a:cs typeface="Franklin Gothic Medium"/>
                      </a:endParaRPr>
                    </a:p>
                  </a:txBody>
                  <a:tcPr marL="0" marR="0" marT="2286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124460">
                        <a:lnSpc>
                          <a:spcPct val="100000"/>
                        </a:lnSpc>
                        <a:spcBef>
                          <a:spcPts val="180"/>
                        </a:spcBef>
                      </a:pPr>
                      <a:r>
                        <a:rPr sz="1200" spc="-10" dirty="0">
                          <a:solidFill>
                            <a:srgbClr val="485156"/>
                          </a:solidFill>
                          <a:latin typeface="Franklin Gothic Medium"/>
                          <a:cs typeface="Franklin Gothic Medium"/>
                        </a:rPr>
                        <a:t>25,000</a:t>
                      </a:r>
                      <a:endParaRPr sz="1200">
                        <a:latin typeface="Franklin Gothic Medium"/>
                        <a:cs typeface="Franklin Gothic Medium"/>
                      </a:endParaRPr>
                    </a:p>
                  </a:txBody>
                  <a:tcPr marL="0" marR="0" marT="2286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124460">
                        <a:lnSpc>
                          <a:spcPct val="100000"/>
                        </a:lnSpc>
                        <a:spcBef>
                          <a:spcPts val="185"/>
                        </a:spcBef>
                      </a:pPr>
                      <a:r>
                        <a:rPr sz="1200" spc="-10" dirty="0">
                          <a:solidFill>
                            <a:srgbClr val="485156"/>
                          </a:solidFill>
                          <a:latin typeface="Franklin Gothic Medium"/>
                          <a:cs typeface="Franklin Gothic Medium"/>
                        </a:rPr>
                        <a:t>$1,000</a:t>
                      </a:r>
                      <a:endParaRPr sz="1200">
                        <a:latin typeface="Franklin Gothic Medium"/>
                        <a:cs typeface="Franklin Gothic Medium"/>
                      </a:endParaRPr>
                    </a:p>
                  </a:txBody>
                  <a:tcPr marL="0" marR="0" marT="2349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extLst>
                  <a:ext uri="{0D108BD9-81ED-4DB2-BD59-A6C34878D82A}">
                    <a16:rowId xmlns:a16="http://schemas.microsoft.com/office/drawing/2014/main" val="10000"/>
                  </a:ext>
                </a:extLst>
              </a:tr>
            </a:tbl>
          </a:graphicData>
        </a:graphic>
      </p:graphicFrame>
      <p:sp>
        <p:nvSpPr>
          <p:cNvPr id="62" name="object 62"/>
          <p:cNvSpPr/>
          <p:nvPr/>
        </p:nvSpPr>
        <p:spPr>
          <a:xfrm>
            <a:off x="2260092" y="4044696"/>
            <a:ext cx="2395855" cy="236220"/>
          </a:xfrm>
          <a:custGeom>
            <a:avLst/>
            <a:gdLst/>
            <a:ahLst/>
            <a:cxnLst/>
            <a:rect l="l" t="t" r="r" b="b"/>
            <a:pathLst>
              <a:path w="2395854" h="236220">
                <a:moveTo>
                  <a:pt x="2395728" y="0"/>
                </a:moveTo>
                <a:lnTo>
                  <a:pt x="0" y="0"/>
                </a:lnTo>
                <a:lnTo>
                  <a:pt x="0" y="236219"/>
                </a:lnTo>
                <a:lnTo>
                  <a:pt x="2395728" y="236219"/>
                </a:lnTo>
                <a:lnTo>
                  <a:pt x="2395728" y="0"/>
                </a:lnTo>
                <a:close/>
              </a:path>
            </a:pathLst>
          </a:custGeom>
          <a:solidFill>
            <a:srgbClr val="F1F1F1"/>
          </a:solidFill>
        </p:spPr>
        <p:txBody>
          <a:bodyPr wrap="square" lIns="0" tIns="0" rIns="0" bIns="0" rtlCol="0"/>
          <a:lstStyle/>
          <a:p>
            <a:endParaRPr/>
          </a:p>
        </p:txBody>
      </p:sp>
      <p:sp>
        <p:nvSpPr>
          <p:cNvPr id="63" name="object 63"/>
          <p:cNvSpPr txBox="1"/>
          <p:nvPr/>
        </p:nvSpPr>
        <p:spPr>
          <a:xfrm>
            <a:off x="4786248" y="2513858"/>
            <a:ext cx="459105" cy="143510"/>
          </a:xfrm>
          <a:prstGeom prst="rect">
            <a:avLst/>
          </a:prstGeom>
        </p:spPr>
        <p:txBody>
          <a:bodyPr vert="horz" wrap="square" lIns="0" tIns="0" rIns="0" bIns="0" rtlCol="0">
            <a:spAutoFit/>
          </a:bodyPr>
          <a:lstStyle/>
          <a:p>
            <a:pPr>
              <a:lnSpc>
                <a:spcPts val="1115"/>
              </a:lnSpc>
            </a:pPr>
            <a:r>
              <a:rPr sz="1000" dirty="0">
                <a:solidFill>
                  <a:srgbClr val="485156"/>
                </a:solidFill>
                <a:latin typeface="Franklin Gothic Medium"/>
                <a:cs typeface="Franklin Gothic Medium"/>
              </a:rPr>
              <a:t>:30</a:t>
            </a:r>
            <a:r>
              <a:rPr sz="1000" spc="-20" dirty="0">
                <a:solidFill>
                  <a:srgbClr val="485156"/>
                </a:solidFill>
                <a:latin typeface="Franklin Gothic Medium"/>
                <a:cs typeface="Franklin Gothic Medium"/>
              </a:rPr>
              <a:t> Spot</a:t>
            </a:r>
            <a:endParaRPr sz="1000">
              <a:latin typeface="Franklin Gothic Medium"/>
              <a:cs typeface="Franklin Gothic Medium"/>
            </a:endParaRPr>
          </a:p>
        </p:txBody>
      </p:sp>
      <p:pic>
        <p:nvPicPr>
          <p:cNvPr id="64" name="object 64"/>
          <p:cNvPicPr/>
          <p:nvPr/>
        </p:nvPicPr>
        <p:blipFill>
          <a:blip r:embed="rId15" cstate="print"/>
          <a:stretch>
            <a:fillRect/>
          </a:stretch>
        </p:blipFill>
        <p:spPr>
          <a:xfrm>
            <a:off x="4430648" y="2042414"/>
            <a:ext cx="2040636" cy="367284"/>
          </a:xfrm>
          <a:prstGeom prst="rect">
            <a:avLst/>
          </a:prstGeom>
        </p:spPr>
      </p:pic>
      <p:graphicFrame>
        <p:nvGraphicFramePr>
          <p:cNvPr id="65" name="object 65"/>
          <p:cNvGraphicFramePr>
            <a:graphicFrameLocks noGrp="1"/>
          </p:cNvGraphicFramePr>
          <p:nvPr/>
        </p:nvGraphicFramePr>
        <p:xfrm>
          <a:off x="4427473" y="2039239"/>
          <a:ext cx="2041524" cy="367030"/>
        </p:xfrm>
        <a:graphic>
          <a:graphicData uri="http://schemas.openxmlformats.org/drawingml/2006/table">
            <a:tbl>
              <a:tblPr firstRow="1" bandRow="1">
                <a:tableStyleId>{2D5ABB26-0587-4C30-8999-92F81FD0307C}</a:tableStyleId>
              </a:tblPr>
              <a:tblGrid>
                <a:gridCol w="656590">
                  <a:extLst>
                    <a:ext uri="{9D8B030D-6E8A-4147-A177-3AD203B41FA5}">
                      <a16:colId xmlns:a16="http://schemas.microsoft.com/office/drawing/2014/main" val="20000"/>
                    </a:ext>
                  </a:extLst>
                </a:gridCol>
                <a:gridCol w="786765">
                  <a:extLst>
                    <a:ext uri="{9D8B030D-6E8A-4147-A177-3AD203B41FA5}">
                      <a16:colId xmlns:a16="http://schemas.microsoft.com/office/drawing/2014/main" val="20001"/>
                    </a:ext>
                  </a:extLst>
                </a:gridCol>
                <a:gridCol w="598169">
                  <a:extLst>
                    <a:ext uri="{9D8B030D-6E8A-4147-A177-3AD203B41FA5}">
                      <a16:colId xmlns:a16="http://schemas.microsoft.com/office/drawing/2014/main" val="20002"/>
                    </a:ext>
                  </a:extLst>
                </a:gridCol>
              </a:tblGrid>
              <a:tr h="176530">
                <a:tc>
                  <a:txBody>
                    <a:bodyPr/>
                    <a:lstStyle/>
                    <a:p>
                      <a:pPr marL="635" algn="ctr">
                        <a:lnSpc>
                          <a:spcPct val="100000"/>
                        </a:lnSpc>
                        <a:spcBef>
                          <a:spcPts val="25"/>
                        </a:spcBef>
                      </a:pPr>
                      <a:r>
                        <a:rPr sz="1000" b="1" dirty="0">
                          <a:latin typeface="Calibri"/>
                          <a:cs typeface="Calibri"/>
                        </a:rPr>
                        <a:t>Reach</a:t>
                      </a:r>
                      <a:r>
                        <a:rPr sz="1000" b="1" spc="-25" dirty="0">
                          <a:latin typeface="Calibri"/>
                          <a:cs typeface="Calibri"/>
                        </a:rPr>
                        <a:t> </a:t>
                      </a:r>
                      <a:r>
                        <a:rPr sz="1000" b="1" spc="-50" dirty="0">
                          <a:latin typeface="Calibri"/>
                          <a:cs typeface="Calibri"/>
                        </a:rPr>
                        <a:t>%</a:t>
                      </a:r>
                      <a:endParaRPr sz="1000">
                        <a:latin typeface="Calibri"/>
                        <a:cs typeface="Calibri"/>
                      </a:endParaRPr>
                    </a:p>
                  </a:txBody>
                  <a:tcPr marL="0" marR="0" marT="3175" marB="0">
                    <a:lnL w="6350">
                      <a:solidFill>
                        <a:srgbClr val="364756"/>
                      </a:solidFill>
                      <a:prstDash val="solid"/>
                    </a:lnL>
                    <a:lnR w="6350">
                      <a:solidFill>
                        <a:srgbClr val="364756"/>
                      </a:solidFill>
                      <a:prstDash val="solid"/>
                    </a:lnR>
                    <a:lnT w="6350">
                      <a:solidFill>
                        <a:srgbClr val="364756"/>
                      </a:solidFill>
                      <a:prstDash val="solid"/>
                    </a:lnT>
                    <a:lnB w="6350">
                      <a:solidFill>
                        <a:srgbClr val="364756"/>
                      </a:solidFill>
                      <a:prstDash val="solid"/>
                    </a:lnB>
                    <a:solidFill>
                      <a:srgbClr val="D2E2E4"/>
                    </a:solidFill>
                  </a:tcPr>
                </a:tc>
                <a:tc>
                  <a:txBody>
                    <a:bodyPr/>
                    <a:lstStyle/>
                    <a:p>
                      <a:pPr algn="ctr">
                        <a:lnSpc>
                          <a:spcPct val="100000"/>
                        </a:lnSpc>
                        <a:spcBef>
                          <a:spcPts val="25"/>
                        </a:spcBef>
                      </a:pPr>
                      <a:r>
                        <a:rPr sz="1000" b="1" dirty="0">
                          <a:latin typeface="Calibri"/>
                          <a:cs typeface="Calibri"/>
                        </a:rPr>
                        <a:t>Reach</a:t>
                      </a:r>
                      <a:r>
                        <a:rPr sz="1000" b="1" spc="-25" dirty="0">
                          <a:latin typeface="Calibri"/>
                          <a:cs typeface="Calibri"/>
                        </a:rPr>
                        <a:t> </a:t>
                      </a:r>
                      <a:r>
                        <a:rPr sz="1000" b="1" spc="-50" dirty="0">
                          <a:latin typeface="Calibri"/>
                          <a:cs typeface="Calibri"/>
                        </a:rPr>
                        <a:t>#</a:t>
                      </a:r>
                      <a:endParaRPr sz="1000">
                        <a:latin typeface="Calibri"/>
                        <a:cs typeface="Calibri"/>
                      </a:endParaRPr>
                    </a:p>
                  </a:txBody>
                  <a:tcPr marL="0" marR="0" marT="3175" marB="0">
                    <a:lnL w="6350">
                      <a:solidFill>
                        <a:srgbClr val="364756"/>
                      </a:solidFill>
                      <a:prstDash val="solid"/>
                    </a:lnL>
                    <a:lnR w="6350">
                      <a:solidFill>
                        <a:srgbClr val="364756"/>
                      </a:solidFill>
                      <a:prstDash val="solid"/>
                    </a:lnR>
                    <a:lnT w="6350">
                      <a:solidFill>
                        <a:srgbClr val="364756"/>
                      </a:solidFill>
                      <a:prstDash val="solid"/>
                    </a:lnT>
                    <a:lnB w="6350">
                      <a:solidFill>
                        <a:srgbClr val="364756"/>
                      </a:solidFill>
                      <a:prstDash val="solid"/>
                    </a:lnB>
                    <a:solidFill>
                      <a:srgbClr val="D2E2E4"/>
                    </a:solidFill>
                  </a:tcPr>
                </a:tc>
                <a:tc>
                  <a:txBody>
                    <a:bodyPr/>
                    <a:lstStyle/>
                    <a:p>
                      <a:pPr marL="635" algn="ctr">
                        <a:lnSpc>
                          <a:spcPct val="100000"/>
                        </a:lnSpc>
                        <a:spcBef>
                          <a:spcPts val="25"/>
                        </a:spcBef>
                      </a:pPr>
                      <a:r>
                        <a:rPr sz="1000" b="1" spc="-10" dirty="0">
                          <a:latin typeface="Calibri"/>
                          <a:cs typeface="Calibri"/>
                        </a:rPr>
                        <a:t>Frequency</a:t>
                      </a:r>
                      <a:endParaRPr sz="1000">
                        <a:latin typeface="Calibri"/>
                        <a:cs typeface="Calibri"/>
                      </a:endParaRPr>
                    </a:p>
                  </a:txBody>
                  <a:tcPr marL="0" marR="0" marT="3175" marB="0">
                    <a:lnL w="6350">
                      <a:solidFill>
                        <a:srgbClr val="364756"/>
                      </a:solidFill>
                      <a:prstDash val="solid"/>
                    </a:lnL>
                    <a:lnR w="6350">
                      <a:solidFill>
                        <a:srgbClr val="364756"/>
                      </a:solidFill>
                      <a:prstDash val="solid"/>
                    </a:lnR>
                    <a:lnT w="6350">
                      <a:solidFill>
                        <a:srgbClr val="364756"/>
                      </a:solidFill>
                      <a:prstDash val="solid"/>
                    </a:lnT>
                    <a:lnB w="6350">
                      <a:solidFill>
                        <a:srgbClr val="364756"/>
                      </a:solidFill>
                      <a:prstDash val="solid"/>
                    </a:lnB>
                    <a:solidFill>
                      <a:srgbClr val="D2E2E4"/>
                    </a:solidFill>
                  </a:tcPr>
                </a:tc>
                <a:extLst>
                  <a:ext uri="{0D108BD9-81ED-4DB2-BD59-A6C34878D82A}">
                    <a16:rowId xmlns:a16="http://schemas.microsoft.com/office/drawing/2014/main" val="10000"/>
                  </a:ext>
                </a:extLst>
              </a:tr>
              <a:tr h="190500">
                <a:tc>
                  <a:txBody>
                    <a:bodyPr/>
                    <a:lstStyle/>
                    <a:p>
                      <a:pPr marL="1905" algn="ctr">
                        <a:lnSpc>
                          <a:spcPct val="100000"/>
                        </a:lnSpc>
                        <a:spcBef>
                          <a:spcPts val="35"/>
                        </a:spcBef>
                      </a:pPr>
                      <a:r>
                        <a:rPr sz="1100" spc="-25" dirty="0">
                          <a:latin typeface="Calibri"/>
                          <a:cs typeface="Calibri"/>
                        </a:rPr>
                        <a:t>56%</a:t>
                      </a:r>
                      <a:endParaRPr sz="1100">
                        <a:latin typeface="Calibri"/>
                        <a:cs typeface="Calibri"/>
                      </a:endParaRPr>
                    </a:p>
                  </a:txBody>
                  <a:tcPr marL="0" marR="0" marT="4445" marB="0">
                    <a:lnL w="6350">
                      <a:solidFill>
                        <a:srgbClr val="364756"/>
                      </a:solidFill>
                      <a:prstDash val="solid"/>
                    </a:lnL>
                    <a:lnR w="6350">
                      <a:solidFill>
                        <a:srgbClr val="364756"/>
                      </a:solidFill>
                      <a:prstDash val="solid"/>
                    </a:lnR>
                    <a:lnT w="6350">
                      <a:solidFill>
                        <a:srgbClr val="364756"/>
                      </a:solidFill>
                      <a:prstDash val="solid"/>
                    </a:lnT>
                    <a:lnB w="6350">
                      <a:solidFill>
                        <a:srgbClr val="364756"/>
                      </a:solidFill>
                      <a:prstDash val="solid"/>
                    </a:lnB>
                    <a:solidFill>
                      <a:srgbClr val="D2E2E4"/>
                    </a:solidFill>
                  </a:tcPr>
                </a:tc>
                <a:tc>
                  <a:txBody>
                    <a:bodyPr/>
                    <a:lstStyle/>
                    <a:p>
                      <a:pPr marL="635" algn="ctr">
                        <a:lnSpc>
                          <a:spcPct val="100000"/>
                        </a:lnSpc>
                        <a:spcBef>
                          <a:spcPts val="35"/>
                        </a:spcBef>
                      </a:pPr>
                      <a:r>
                        <a:rPr sz="1100" dirty="0">
                          <a:latin typeface="Calibri"/>
                          <a:cs typeface="Calibri"/>
                        </a:rPr>
                        <a:t>149,288</a:t>
                      </a:r>
                      <a:r>
                        <a:rPr sz="1100" spc="-50" dirty="0">
                          <a:latin typeface="Calibri"/>
                          <a:cs typeface="Calibri"/>
                        </a:rPr>
                        <a:t> </a:t>
                      </a:r>
                      <a:r>
                        <a:rPr sz="1100" spc="-25" dirty="0">
                          <a:latin typeface="Calibri"/>
                          <a:cs typeface="Calibri"/>
                        </a:rPr>
                        <a:t>HH</a:t>
                      </a:r>
                      <a:endParaRPr sz="1100">
                        <a:latin typeface="Calibri"/>
                        <a:cs typeface="Calibri"/>
                      </a:endParaRPr>
                    </a:p>
                  </a:txBody>
                  <a:tcPr marL="0" marR="0" marT="4445" marB="0">
                    <a:lnL w="6350">
                      <a:solidFill>
                        <a:srgbClr val="364756"/>
                      </a:solidFill>
                      <a:prstDash val="solid"/>
                    </a:lnL>
                    <a:lnR w="6350">
                      <a:solidFill>
                        <a:srgbClr val="364756"/>
                      </a:solidFill>
                      <a:prstDash val="solid"/>
                    </a:lnR>
                    <a:lnT w="6350">
                      <a:solidFill>
                        <a:srgbClr val="364756"/>
                      </a:solidFill>
                      <a:prstDash val="solid"/>
                    </a:lnT>
                    <a:lnB w="6350">
                      <a:solidFill>
                        <a:srgbClr val="364756"/>
                      </a:solidFill>
                      <a:prstDash val="solid"/>
                    </a:lnB>
                    <a:solidFill>
                      <a:srgbClr val="D2E2E4"/>
                    </a:solidFill>
                  </a:tcPr>
                </a:tc>
                <a:tc>
                  <a:txBody>
                    <a:bodyPr/>
                    <a:lstStyle/>
                    <a:p>
                      <a:pPr marL="635" algn="ctr">
                        <a:lnSpc>
                          <a:spcPct val="100000"/>
                        </a:lnSpc>
                        <a:spcBef>
                          <a:spcPts val="35"/>
                        </a:spcBef>
                      </a:pPr>
                      <a:r>
                        <a:rPr sz="1100" spc="-25" dirty="0">
                          <a:latin typeface="Calibri"/>
                          <a:cs typeface="Calibri"/>
                        </a:rPr>
                        <a:t>3.0</a:t>
                      </a:r>
                      <a:endParaRPr sz="1100">
                        <a:latin typeface="Calibri"/>
                        <a:cs typeface="Calibri"/>
                      </a:endParaRPr>
                    </a:p>
                  </a:txBody>
                  <a:tcPr marL="0" marR="0" marT="4445" marB="0">
                    <a:lnL w="6350">
                      <a:solidFill>
                        <a:srgbClr val="364756"/>
                      </a:solidFill>
                      <a:prstDash val="solid"/>
                    </a:lnL>
                    <a:lnR w="6350">
                      <a:solidFill>
                        <a:srgbClr val="364756"/>
                      </a:solidFill>
                      <a:prstDash val="solid"/>
                    </a:lnR>
                    <a:lnT w="6350">
                      <a:solidFill>
                        <a:srgbClr val="364756"/>
                      </a:solidFill>
                      <a:prstDash val="solid"/>
                    </a:lnT>
                    <a:lnB w="6350">
                      <a:solidFill>
                        <a:srgbClr val="364756"/>
                      </a:solidFill>
                      <a:prstDash val="solid"/>
                    </a:lnB>
                    <a:solidFill>
                      <a:srgbClr val="D2E2E4"/>
                    </a:solidFill>
                  </a:tcPr>
                </a:tc>
                <a:extLst>
                  <a:ext uri="{0D108BD9-81ED-4DB2-BD59-A6C34878D82A}">
                    <a16:rowId xmlns:a16="http://schemas.microsoft.com/office/drawing/2014/main" val="10001"/>
                  </a:ext>
                </a:extLst>
              </a:tr>
            </a:tbl>
          </a:graphicData>
        </a:graphic>
      </p:graphicFrame>
      <p:grpSp>
        <p:nvGrpSpPr>
          <p:cNvPr id="66" name="object 66"/>
          <p:cNvGrpSpPr/>
          <p:nvPr/>
        </p:nvGrpSpPr>
        <p:grpSpPr>
          <a:xfrm>
            <a:off x="6979919" y="3078479"/>
            <a:ext cx="2407920" cy="847090"/>
            <a:chOff x="6979919" y="3078479"/>
            <a:chExt cx="2407920" cy="847090"/>
          </a:xfrm>
        </p:grpSpPr>
        <p:pic>
          <p:nvPicPr>
            <p:cNvPr id="67" name="object 67"/>
            <p:cNvPicPr/>
            <p:nvPr/>
          </p:nvPicPr>
          <p:blipFill>
            <a:blip r:embed="rId16" cstate="print"/>
            <a:stretch>
              <a:fillRect/>
            </a:stretch>
          </p:blipFill>
          <p:spPr>
            <a:xfrm>
              <a:off x="6979919" y="3078479"/>
              <a:ext cx="2212085" cy="846582"/>
            </a:xfrm>
            <a:prstGeom prst="rect">
              <a:avLst/>
            </a:prstGeom>
          </p:spPr>
        </p:pic>
        <p:sp>
          <p:nvSpPr>
            <p:cNvPr id="68" name="object 68"/>
            <p:cNvSpPr/>
            <p:nvPr/>
          </p:nvSpPr>
          <p:spPr>
            <a:xfrm>
              <a:off x="7278623" y="3681983"/>
              <a:ext cx="840105" cy="196850"/>
            </a:xfrm>
            <a:custGeom>
              <a:avLst/>
              <a:gdLst/>
              <a:ahLst/>
              <a:cxnLst/>
              <a:rect l="l" t="t" r="r" b="b"/>
              <a:pathLst>
                <a:path w="840104" h="196850">
                  <a:moveTo>
                    <a:pt x="839724" y="0"/>
                  </a:moveTo>
                  <a:lnTo>
                    <a:pt x="0" y="0"/>
                  </a:lnTo>
                  <a:lnTo>
                    <a:pt x="0" y="196595"/>
                  </a:lnTo>
                  <a:lnTo>
                    <a:pt x="839724" y="196595"/>
                  </a:lnTo>
                  <a:lnTo>
                    <a:pt x="839724" y="0"/>
                  </a:lnTo>
                  <a:close/>
                </a:path>
              </a:pathLst>
            </a:custGeom>
            <a:solidFill>
              <a:srgbClr val="7C9CC2"/>
            </a:solidFill>
          </p:spPr>
          <p:txBody>
            <a:bodyPr wrap="square" lIns="0" tIns="0" rIns="0" bIns="0" rtlCol="0"/>
            <a:lstStyle/>
            <a:p>
              <a:endParaRPr/>
            </a:p>
          </p:txBody>
        </p:sp>
        <p:sp>
          <p:nvSpPr>
            <p:cNvPr id="69" name="object 69"/>
            <p:cNvSpPr/>
            <p:nvPr/>
          </p:nvSpPr>
          <p:spPr>
            <a:xfrm>
              <a:off x="8165591" y="3681983"/>
              <a:ext cx="1222375" cy="200025"/>
            </a:xfrm>
            <a:custGeom>
              <a:avLst/>
              <a:gdLst/>
              <a:ahLst/>
              <a:cxnLst/>
              <a:rect l="l" t="t" r="r" b="b"/>
              <a:pathLst>
                <a:path w="1222375" h="200025">
                  <a:moveTo>
                    <a:pt x="1222248" y="0"/>
                  </a:moveTo>
                  <a:lnTo>
                    <a:pt x="0" y="0"/>
                  </a:lnTo>
                  <a:lnTo>
                    <a:pt x="0" y="199644"/>
                  </a:lnTo>
                  <a:lnTo>
                    <a:pt x="1222248" y="199644"/>
                  </a:lnTo>
                  <a:lnTo>
                    <a:pt x="1222248" y="0"/>
                  </a:lnTo>
                  <a:close/>
                </a:path>
              </a:pathLst>
            </a:custGeom>
            <a:solidFill>
              <a:srgbClr val="BEBEBE"/>
            </a:solidFill>
          </p:spPr>
          <p:txBody>
            <a:bodyPr wrap="square" lIns="0" tIns="0" rIns="0" bIns="0" rtlCol="0"/>
            <a:lstStyle/>
            <a:p>
              <a:endParaRPr/>
            </a:p>
          </p:txBody>
        </p:sp>
      </p:grpSp>
      <p:sp>
        <p:nvSpPr>
          <p:cNvPr id="70" name="object 70"/>
          <p:cNvSpPr txBox="1"/>
          <p:nvPr/>
        </p:nvSpPr>
        <p:spPr>
          <a:xfrm>
            <a:off x="7221093" y="3044397"/>
            <a:ext cx="1993264" cy="819150"/>
          </a:xfrm>
          <a:prstGeom prst="rect">
            <a:avLst/>
          </a:prstGeom>
        </p:spPr>
        <p:txBody>
          <a:bodyPr vert="horz" wrap="square" lIns="0" tIns="151130" rIns="0" bIns="0" rtlCol="0">
            <a:spAutoFit/>
          </a:bodyPr>
          <a:lstStyle/>
          <a:p>
            <a:pPr marL="12700">
              <a:lnSpc>
                <a:spcPct val="100000"/>
              </a:lnSpc>
              <a:spcBef>
                <a:spcPts val="1190"/>
              </a:spcBef>
            </a:pPr>
            <a:r>
              <a:rPr sz="3000" b="1" spc="-95" dirty="0">
                <a:solidFill>
                  <a:srgbClr val="FFFFFF"/>
                </a:solidFill>
                <a:latin typeface="Arial"/>
                <a:cs typeface="Arial"/>
              </a:rPr>
              <a:t>KBTX.com</a:t>
            </a:r>
            <a:endParaRPr sz="3000">
              <a:latin typeface="Arial"/>
              <a:cs typeface="Arial"/>
            </a:endParaRPr>
          </a:p>
          <a:p>
            <a:pPr marL="304165">
              <a:lnSpc>
                <a:spcPct val="100000"/>
              </a:lnSpc>
              <a:spcBef>
                <a:spcPts val="355"/>
              </a:spcBef>
              <a:tabLst>
                <a:tab pos="1130300" algn="l"/>
              </a:tabLst>
            </a:pPr>
            <a:r>
              <a:rPr sz="1000" spc="-10" dirty="0">
                <a:solidFill>
                  <a:srgbClr val="1D2F31"/>
                </a:solidFill>
                <a:latin typeface="Calibri"/>
                <a:cs typeface="Calibri"/>
              </a:rPr>
              <a:t>attract</a:t>
            </a:r>
            <a:r>
              <a:rPr sz="1000" dirty="0">
                <a:solidFill>
                  <a:srgbClr val="1D2F31"/>
                </a:solidFill>
                <a:latin typeface="Calibri"/>
                <a:cs typeface="Calibri"/>
              </a:rPr>
              <a:t>	</a:t>
            </a:r>
            <a:r>
              <a:rPr sz="1000" spc="-10" dirty="0">
                <a:solidFill>
                  <a:srgbClr val="404040"/>
                </a:solidFill>
                <a:latin typeface="Calibri"/>
                <a:cs typeface="Calibri"/>
              </a:rPr>
              <a:t>demo-optimized</a:t>
            </a:r>
            <a:endParaRPr sz="1000">
              <a:latin typeface="Calibri"/>
              <a:cs typeface="Calibri"/>
            </a:endParaRPr>
          </a:p>
        </p:txBody>
      </p:sp>
      <p:sp>
        <p:nvSpPr>
          <p:cNvPr id="71" name="object 71"/>
          <p:cNvSpPr/>
          <p:nvPr/>
        </p:nvSpPr>
        <p:spPr>
          <a:xfrm>
            <a:off x="6655307" y="3232404"/>
            <a:ext cx="486409" cy="485140"/>
          </a:xfrm>
          <a:custGeom>
            <a:avLst/>
            <a:gdLst/>
            <a:ahLst/>
            <a:cxnLst/>
            <a:rect l="l" t="t" r="r" b="b"/>
            <a:pathLst>
              <a:path w="486409" h="485139">
                <a:moveTo>
                  <a:pt x="243077" y="0"/>
                </a:moveTo>
                <a:lnTo>
                  <a:pt x="194091" y="4921"/>
                </a:lnTo>
                <a:lnTo>
                  <a:pt x="148464" y="19038"/>
                </a:lnTo>
                <a:lnTo>
                  <a:pt x="107174" y="41375"/>
                </a:lnTo>
                <a:lnTo>
                  <a:pt x="71199" y="70961"/>
                </a:lnTo>
                <a:lnTo>
                  <a:pt x="41516" y="106821"/>
                </a:lnTo>
                <a:lnTo>
                  <a:pt x="19103" y="147982"/>
                </a:lnTo>
                <a:lnTo>
                  <a:pt x="4938" y="193472"/>
                </a:lnTo>
                <a:lnTo>
                  <a:pt x="0" y="242316"/>
                </a:lnTo>
                <a:lnTo>
                  <a:pt x="4938" y="291159"/>
                </a:lnTo>
                <a:lnTo>
                  <a:pt x="19103" y="336649"/>
                </a:lnTo>
                <a:lnTo>
                  <a:pt x="41516" y="377810"/>
                </a:lnTo>
                <a:lnTo>
                  <a:pt x="71199" y="413670"/>
                </a:lnTo>
                <a:lnTo>
                  <a:pt x="107174" y="443256"/>
                </a:lnTo>
                <a:lnTo>
                  <a:pt x="148464" y="465593"/>
                </a:lnTo>
                <a:lnTo>
                  <a:pt x="194091" y="479710"/>
                </a:lnTo>
                <a:lnTo>
                  <a:pt x="243077" y="484632"/>
                </a:lnTo>
                <a:lnTo>
                  <a:pt x="292064" y="479710"/>
                </a:lnTo>
                <a:lnTo>
                  <a:pt x="337691" y="465593"/>
                </a:lnTo>
                <a:lnTo>
                  <a:pt x="378981" y="443256"/>
                </a:lnTo>
                <a:lnTo>
                  <a:pt x="414956" y="413670"/>
                </a:lnTo>
                <a:lnTo>
                  <a:pt x="444639" y="377810"/>
                </a:lnTo>
                <a:lnTo>
                  <a:pt x="467052" y="336649"/>
                </a:lnTo>
                <a:lnTo>
                  <a:pt x="481217" y="291159"/>
                </a:lnTo>
                <a:lnTo>
                  <a:pt x="486156" y="242316"/>
                </a:lnTo>
                <a:lnTo>
                  <a:pt x="481217" y="193472"/>
                </a:lnTo>
                <a:lnTo>
                  <a:pt x="467052" y="147982"/>
                </a:lnTo>
                <a:lnTo>
                  <a:pt x="444639" y="106821"/>
                </a:lnTo>
                <a:lnTo>
                  <a:pt x="414956" y="70961"/>
                </a:lnTo>
                <a:lnTo>
                  <a:pt x="378981" y="41375"/>
                </a:lnTo>
                <a:lnTo>
                  <a:pt x="337691" y="19038"/>
                </a:lnTo>
                <a:lnTo>
                  <a:pt x="292064" y="4921"/>
                </a:lnTo>
                <a:lnTo>
                  <a:pt x="243077" y="0"/>
                </a:lnTo>
                <a:close/>
              </a:path>
            </a:pathLst>
          </a:custGeom>
          <a:solidFill>
            <a:srgbClr val="50B04F"/>
          </a:solidFill>
        </p:spPr>
        <p:txBody>
          <a:bodyPr wrap="square" lIns="0" tIns="0" rIns="0" bIns="0" rtlCol="0"/>
          <a:lstStyle/>
          <a:p>
            <a:endParaRPr/>
          </a:p>
        </p:txBody>
      </p:sp>
      <p:sp>
        <p:nvSpPr>
          <p:cNvPr id="72" name="object 72"/>
          <p:cNvSpPr txBox="1"/>
          <p:nvPr/>
        </p:nvSpPr>
        <p:spPr>
          <a:xfrm>
            <a:off x="6818503" y="3308350"/>
            <a:ext cx="1600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1F1F1"/>
                </a:solidFill>
                <a:latin typeface="Arial"/>
                <a:cs typeface="Arial"/>
              </a:rPr>
              <a:t>5</a:t>
            </a:r>
            <a:endParaRPr sz="1800">
              <a:latin typeface="Arial"/>
              <a:cs typeface="Arial"/>
            </a:endParaRPr>
          </a:p>
        </p:txBody>
      </p:sp>
      <p:sp>
        <p:nvSpPr>
          <p:cNvPr id="73" name="object 73"/>
          <p:cNvSpPr/>
          <p:nvPr/>
        </p:nvSpPr>
        <p:spPr>
          <a:xfrm>
            <a:off x="7269480" y="3927347"/>
            <a:ext cx="2598420" cy="234950"/>
          </a:xfrm>
          <a:custGeom>
            <a:avLst/>
            <a:gdLst/>
            <a:ahLst/>
            <a:cxnLst/>
            <a:rect l="l" t="t" r="r" b="b"/>
            <a:pathLst>
              <a:path w="2598420" h="234950">
                <a:moveTo>
                  <a:pt x="0" y="234695"/>
                </a:moveTo>
                <a:lnTo>
                  <a:pt x="2598420" y="234695"/>
                </a:lnTo>
                <a:lnTo>
                  <a:pt x="2598420" y="0"/>
                </a:lnTo>
                <a:lnTo>
                  <a:pt x="0" y="0"/>
                </a:lnTo>
                <a:lnTo>
                  <a:pt x="0" y="234695"/>
                </a:lnTo>
                <a:close/>
              </a:path>
            </a:pathLst>
          </a:custGeom>
          <a:ln w="12700">
            <a:solidFill>
              <a:srgbClr val="A6A6A6"/>
            </a:solidFill>
          </a:ln>
        </p:spPr>
        <p:txBody>
          <a:bodyPr wrap="square" lIns="0" tIns="0" rIns="0" bIns="0" rtlCol="0"/>
          <a:lstStyle/>
          <a:p>
            <a:endParaRPr/>
          </a:p>
        </p:txBody>
      </p:sp>
      <p:sp>
        <p:nvSpPr>
          <p:cNvPr id="74" name="object 74"/>
          <p:cNvSpPr txBox="1"/>
          <p:nvPr/>
        </p:nvSpPr>
        <p:spPr>
          <a:xfrm>
            <a:off x="7275830" y="3933697"/>
            <a:ext cx="2598420" cy="222250"/>
          </a:xfrm>
          <a:prstGeom prst="rect">
            <a:avLst/>
          </a:prstGeom>
          <a:solidFill>
            <a:srgbClr val="F1F1F1"/>
          </a:solidFill>
        </p:spPr>
        <p:txBody>
          <a:bodyPr vert="horz" wrap="square" lIns="0" tIns="24130" rIns="0" bIns="0" rtlCol="0">
            <a:spAutoFit/>
          </a:bodyPr>
          <a:lstStyle/>
          <a:p>
            <a:pPr marL="412750">
              <a:lnSpc>
                <a:spcPct val="100000"/>
              </a:lnSpc>
              <a:spcBef>
                <a:spcPts val="190"/>
              </a:spcBef>
            </a:pPr>
            <a:r>
              <a:rPr sz="1100" dirty="0">
                <a:solidFill>
                  <a:srgbClr val="485156"/>
                </a:solidFill>
                <a:latin typeface="Franklin Gothic Medium"/>
                <a:cs typeface="Franklin Gothic Medium"/>
              </a:rPr>
              <a:t>Local</a:t>
            </a:r>
            <a:r>
              <a:rPr sz="1100" spc="-30" dirty="0">
                <a:solidFill>
                  <a:srgbClr val="485156"/>
                </a:solidFill>
                <a:latin typeface="Franklin Gothic Medium"/>
                <a:cs typeface="Franklin Gothic Medium"/>
              </a:rPr>
              <a:t> </a:t>
            </a:r>
            <a:r>
              <a:rPr sz="1100" dirty="0">
                <a:solidFill>
                  <a:srgbClr val="485156"/>
                </a:solidFill>
                <a:latin typeface="Franklin Gothic Medium"/>
                <a:cs typeface="Franklin Gothic Medium"/>
              </a:rPr>
              <a:t>Audience</a:t>
            </a:r>
            <a:r>
              <a:rPr sz="1100" spc="-35" dirty="0">
                <a:solidFill>
                  <a:srgbClr val="485156"/>
                </a:solidFill>
                <a:latin typeface="Franklin Gothic Medium"/>
                <a:cs typeface="Franklin Gothic Medium"/>
              </a:rPr>
              <a:t> </a:t>
            </a:r>
            <a:r>
              <a:rPr sz="1100" dirty="0">
                <a:solidFill>
                  <a:srgbClr val="485156"/>
                </a:solidFill>
                <a:latin typeface="Franklin Gothic Medium"/>
                <a:cs typeface="Franklin Gothic Medium"/>
              </a:rPr>
              <a:t>–</a:t>
            </a:r>
            <a:r>
              <a:rPr sz="1100" spc="-20" dirty="0">
                <a:solidFill>
                  <a:srgbClr val="485156"/>
                </a:solidFill>
                <a:latin typeface="Franklin Gothic Medium"/>
                <a:cs typeface="Franklin Gothic Medium"/>
              </a:rPr>
              <a:t> </a:t>
            </a:r>
            <a:r>
              <a:rPr sz="1100" dirty="0">
                <a:solidFill>
                  <a:srgbClr val="485156"/>
                </a:solidFill>
                <a:latin typeface="Franklin Gothic Medium"/>
                <a:cs typeface="Franklin Gothic Medium"/>
              </a:rPr>
              <a:t>Display</a:t>
            </a:r>
            <a:r>
              <a:rPr sz="1100" spc="-35" dirty="0">
                <a:solidFill>
                  <a:srgbClr val="485156"/>
                </a:solidFill>
                <a:latin typeface="Franklin Gothic Medium"/>
                <a:cs typeface="Franklin Gothic Medium"/>
              </a:rPr>
              <a:t> </a:t>
            </a:r>
            <a:r>
              <a:rPr sz="1100" spc="-25" dirty="0">
                <a:solidFill>
                  <a:srgbClr val="485156"/>
                </a:solidFill>
                <a:latin typeface="Franklin Gothic Medium"/>
                <a:cs typeface="Franklin Gothic Medium"/>
              </a:rPr>
              <a:t>Ads</a:t>
            </a:r>
            <a:endParaRPr sz="1100">
              <a:latin typeface="Franklin Gothic Medium"/>
              <a:cs typeface="Franklin Gothic Medium"/>
            </a:endParaRPr>
          </a:p>
        </p:txBody>
      </p:sp>
      <p:sp>
        <p:nvSpPr>
          <p:cNvPr id="75" name="object 75"/>
          <p:cNvSpPr/>
          <p:nvPr/>
        </p:nvSpPr>
        <p:spPr>
          <a:xfrm>
            <a:off x="9892283" y="3930396"/>
            <a:ext cx="887094" cy="236220"/>
          </a:xfrm>
          <a:custGeom>
            <a:avLst/>
            <a:gdLst/>
            <a:ahLst/>
            <a:cxnLst/>
            <a:rect l="l" t="t" r="r" b="b"/>
            <a:pathLst>
              <a:path w="887095" h="236220">
                <a:moveTo>
                  <a:pt x="0" y="236219"/>
                </a:moveTo>
                <a:lnTo>
                  <a:pt x="886968" y="236219"/>
                </a:lnTo>
                <a:lnTo>
                  <a:pt x="886968" y="0"/>
                </a:lnTo>
                <a:lnTo>
                  <a:pt x="0" y="0"/>
                </a:lnTo>
                <a:lnTo>
                  <a:pt x="0" y="236219"/>
                </a:lnTo>
                <a:close/>
              </a:path>
            </a:pathLst>
          </a:custGeom>
          <a:ln w="12699">
            <a:solidFill>
              <a:srgbClr val="A6A6A6"/>
            </a:solidFill>
          </a:ln>
        </p:spPr>
        <p:txBody>
          <a:bodyPr wrap="square" lIns="0" tIns="0" rIns="0" bIns="0" rtlCol="0"/>
          <a:lstStyle/>
          <a:p>
            <a:endParaRPr/>
          </a:p>
        </p:txBody>
      </p:sp>
      <p:sp>
        <p:nvSpPr>
          <p:cNvPr id="76" name="object 76"/>
          <p:cNvSpPr txBox="1"/>
          <p:nvPr/>
        </p:nvSpPr>
        <p:spPr>
          <a:xfrm>
            <a:off x="9886442" y="3933697"/>
            <a:ext cx="896619" cy="222250"/>
          </a:xfrm>
          <a:prstGeom prst="rect">
            <a:avLst/>
          </a:prstGeom>
          <a:solidFill>
            <a:srgbClr val="F1F1F1"/>
          </a:solidFill>
        </p:spPr>
        <p:txBody>
          <a:bodyPr vert="horz" wrap="square" lIns="0" tIns="19050" rIns="0" bIns="0" rtlCol="0">
            <a:spAutoFit/>
          </a:bodyPr>
          <a:lstStyle/>
          <a:p>
            <a:pPr marL="207010">
              <a:lnSpc>
                <a:spcPct val="100000"/>
              </a:lnSpc>
              <a:spcBef>
                <a:spcPts val="150"/>
              </a:spcBef>
            </a:pPr>
            <a:r>
              <a:rPr sz="1200" spc="-10" dirty="0">
                <a:solidFill>
                  <a:srgbClr val="485156"/>
                </a:solidFill>
                <a:latin typeface="Franklin Gothic Medium"/>
                <a:cs typeface="Franklin Gothic Medium"/>
              </a:rPr>
              <a:t>50,000</a:t>
            </a:r>
            <a:endParaRPr sz="1200">
              <a:latin typeface="Franklin Gothic Medium"/>
              <a:cs typeface="Franklin Gothic Medium"/>
            </a:endParaRPr>
          </a:p>
        </p:txBody>
      </p:sp>
      <p:grpSp>
        <p:nvGrpSpPr>
          <p:cNvPr id="77" name="object 77"/>
          <p:cNvGrpSpPr/>
          <p:nvPr/>
        </p:nvGrpSpPr>
        <p:grpSpPr>
          <a:xfrm>
            <a:off x="10792714" y="3924046"/>
            <a:ext cx="744220" cy="248920"/>
            <a:chOff x="10792714" y="3924046"/>
            <a:chExt cx="744220" cy="248920"/>
          </a:xfrm>
        </p:grpSpPr>
        <p:sp>
          <p:nvSpPr>
            <p:cNvPr id="78" name="object 78"/>
            <p:cNvSpPr/>
            <p:nvPr/>
          </p:nvSpPr>
          <p:spPr>
            <a:xfrm>
              <a:off x="10799064" y="3930396"/>
              <a:ext cx="731520" cy="236220"/>
            </a:xfrm>
            <a:custGeom>
              <a:avLst/>
              <a:gdLst/>
              <a:ahLst/>
              <a:cxnLst/>
              <a:rect l="l" t="t" r="r" b="b"/>
              <a:pathLst>
                <a:path w="731520" h="236220">
                  <a:moveTo>
                    <a:pt x="731520" y="0"/>
                  </a:moveTo>
                  <a:lnTo>
                    <a:pt x="0" y="0"/>
                  </a:lnTo>
                  <a:lnTo>
                    <a:pt x="0" y="236219"/>
                  </a:lnTo>
                  <a:lnTo>
                    <a:pt x="731520" y="236219"/>
                  </a:lnTo>
                  <a:lnTo>
                    <a:pt x="731520" y="0"/>
                  </a:lnTo>
                  <a:close/>
                </a:path>
              </a:pathLst>
            </a:custGeom>
            <a:solidFill>
              <a:srgbClr val="F1F1F1"/>
            </a:solidFill>
          </p:spPr>
          <p:txBody>
            <a:bodyPr wrap="square" lIns="0" tIns="0" rIns="0" bIns="0" rtlCol="0"/>
            <a:lstStyle/>
            <a:p>
              <a:endParaRPr/>
            </a:p>
          </p:txBody>
        </p:sp>
        <p:sp>
          <p:nvSpPr>
            <p:cNvPr id="79" name="object 79"/>
            <p:cNvSpPr/>
            <p:nvPr/>
          </p:nvSpPr>
          <p:spPr>
            <a:xfrm>
              <a:off x="10799064" y="3930396"/>
              <a:ext cx="731520" cy="236220"/>
            </a:xfrm>
            <a:custGeom>
              <a:avLst/>
              <a:gdLst/>
              <a:ahLst/>
              <a:cxnLst/>
              <a:rect l="l" t="t" r="r" b="b"/>
              <a:pathLst>
                <a:path w="731520" h="236220">
                  <a:moveTo>
                    <a:pt x="0" y="236219"/>
                  </a:moveTo>
                  <a:lnTo>
                    <a:pt x="731520" y="236219"/>
                  </a:lnTo>
                  <a:lnTo>
                    <a:pt x="731520" y="0"/>
                  </a:lnTo>
                  <a:lnTo>
                    <a:pt x="0" y="0"/>
                  </a:lnTo>
                  <a:lnTo>
                    <a:pt x="0" y="236219"/>
                  </a:lnTo>
                  <a:close/>
                </a:path>
              </a:pathLst>
            </a:custGeom>
            <a:ln w="12700">
              <a:solidFill>
                <a:srgbClr val="A6A6A6"/>
              </a:solidFill>
            </a:ln>
          </p:spPr>
          <p:txBody>
            <a:bodyPr wrap="square" lIns="0" tIns="0" rIns="0" bIns="0" rtlCol="0"/>
            <a:lstStyle/>
            <a:p>
              <a:endParaRPr/>
            </a:p>
          </p:txBody>
        </p:sp>
      </p:grpSp>
      <p:sp>
        <p:nvSpPr>
          <p:cNvPr id="80" name="object 80"/>
          <p:cNvSpPr txBox="1"/>
          <p:nvPr/>
        </p:nvSpPr>
        <p:spPr>
          <a:xfrm>
            <a:off x="10906506" y="3994911"/>
            <a:ext cx="516890" cy="116205"/>
          </a:xfrm>
          <a:prstGeom prst="rect">
            <a:avLst/>
          </a:prstGeom>
          <a:solidFill>
            <a:srgbClr val="FFFF00"/>
          </a:solidFill>
        </p:spPr>
        <p:txBody>
          <a:bodyPr vert="horz" wrap="square" lIns="0" tIns="0" rIns="0" bIns="0" rtlCol="0">
            <a:spAutoFit/>
          </a:bodyPr>
          <a:lstStyle/>
          <a:p>
            <a:pPr marL="1270">
              <a:lnSpc>
                <a:spcPts val="890"/>
              </a:lnSpc>
            </a:pPr>
            <a:r>
              <a:rPr sz="800" dirty="0">
                <a:solidFill>
                  <a:srgbClr val="485156"/>
                </a:solidFill>
                <a:latin typeface="Franklin Gothic Medium"/>
                <a:cs typeface="Franklin Gothic Medium"/>
              </a:rPr>
              <a:t>$500</a:t>
            </a:r>
            <a:r>
              <a:rPr sz="800" spc="-20" dirty="0">
                <a:solidFill>
                  <a:srgbClr val="485156"/>
                </a:solidFill>
                <a:latin typeface="Franklin Gothic Medium"/>
                <a:cs typeface="Franklin Gothic Medium"/>
              </a:rPr>
              <a:t> </a:t>
            </a:r>
            <a:r>
              <a:rPr sz="800" spc="-10" dirty="0">
                <a:solidFill>
                  <a:srgbClr val="485156"/>
                </a:solidFill>
                <a:latin typeface="Franklin Gothic Medium"/>
                <a:cs typeface="Franklin Gothic Medium"/>
              </a:rPr>
              <a:t>Value</a:t>
            </a:r>
            <a:endParaRPr sz="800">
              <a:latin typeface="Franklin Gothic Medium"/>
              <a:cs typeface="Franklin Gothic Medium"/>
            </a:endParaRPr>
          </a:p>
        </p:txBody>
      </p:sp>
      <p:sp>
        <p:nvSpPr>
          <p:cNvPr id="82" name="object 82"/>
          <p:cNvSpPr txBox="1"/>
          <p:nvPr/>
        </p:nvSpPr>
        <p:spPr>
          <a:xfrm>
            <a:off x="11860148" y="6478320"/>
            <a:ext cx="180975" cy="177800"/>
          </a:xfrm>
          <a:prstGeom prst="rect">
            <a:avLst/>
          </a:prstGeom>
        </p:spPr>
        <p:txBody>
          <a:bodyPr vert="horz" wrap="square" lIns="0" tIns="0" rIns="0" bIns="0" rtlCol="0">
            <a:spAutoFit/>
          </a:bodyPr>
          <a:lstStyle/>
          <a:p>
            <a:pPr marL="12700">
              <a:lnSpc>
                <a:spcPts val="1240"/>
              </a:lnSpc>
            </a:pPr>
            <a:r>
              <a:rPr sz="1200" spc="-25" dirty="0">
                <a:solidFill>
                  <a:srgbClr val="585858"/>
                </a:solidFill>
                <a:latin typeface="Calibri"/>
                <a:cs typeface="Calibri"/>
                <a:hlinkClick r:id="rId17" action="ppaction://hlinksldjump"/>
              </a:rPr>
              <a:t>21</a:t>
            </a:r>
            <a:endParaRPr sz="1200">
              <a:latin typeface="Calibri"/>
              <a:cs typeface="Calibri"/>
            </a:endParaRPr>
          </a:p>
        </p:txBody>
      </p:sp>
      <p:graphicFrame>
        <p:nvGraphicFramePr>
          <p:cNvPr id="81" name="object 81"/>
          <p:cNvGraphicFramePr>
            <a:graphicFrameLocks noGrp="1"/>
          </p:cNvGraphicFramePr>
          <p:nvPr/>
        </p:nvGraphicFramePr>
        <p:xfrm>
          <a:off x="2245804" y="2461228"/>
          <a:ext cx="4202429" cy="2373629"/>
        </p:xfrm>
        <a:graphic>
          <a:graphicData uri="http://schemas.openxmlformats.org/drawingml/2006/table">
            <a:tbl>
              <a:tblPr firstRow="1" bandRow="1">
                <a:tableStyleId>{2D5ABB26-0587-4C30-8999-92F81FD0307C}</a:tableStyleId>
              </a:tblPr>
              <a:tblGrid>
                <a:gridCol w="2409190">
                  <a:extLst>
                    <a:ext uri="{9D8B030D-6E8A-4147-A177-3AD203B41FA5}">
                      <a16:colId xmlns:a16="http://schemas.microsoft.com/office/drawing/2014/main" val="20000"/>
                    </a:ext>
                  </a:extLst>
                </a:gridCol>
                <a:gridCol w="702944">
                  <a:extLst>
                    <a:ext uri="{9D8B030D-6E8A-4147-A177-3AD203B41FA5}">
                      <a16:colId xmlns:a16="http://schemas.microsoft.com/office/drawing/2014/main" val="20001"/>
                    </a:ext>
                  </a:extLst>
                </a:gridCol>
                <a:gridCol w="1090295">
                  <a:extLst>
                    <a:ext uri="{9D8B030D-6E8A-4147-A177-3AD203B41FA5}">
                      <a16:colId xmlns:a16="http://schemas.microsoft.com/office/drawing/2014/main" val="20002"/>
                    </a:ext>
                  </a:extLst>
                </a:gridCol>
              </a:tblGrid>
              <a:tr h="256540">
                <a:tc>
                  <a:txBody>
                    <a:bodyPr/>
                    <a:lstStyle/>
                    <a:p>
                      <a:pPr marL="233679">
                        <a:lnSpc>
                          <a:spcPct val="100000"/>
                        </a:lnSpc>
                        <a:spcBef>
                          <a:spcPts val="40"/>
                        </a:spcBef>
                        <a:tabLst>
                          <a:tab pos="991235" algn="l"/>
                        </a:tabLst>
                      </a:pPr>
                      <a:r>
                        <a:rPr sz="1000" spc="-10" dirty="0">
                          <a:solidFill>
                            <a:srgbClr val="123B50"/>
                          </a:solidFill>
                          <a:latin typeface="Calibri"/>
                          <a:cs typeface="Calibri"/>
                        </a:rPr>
                        <a:t>attract</a:t>
                      </a:r>
                      <a:r>
                        <a:rPr sz="1000" dirty="0">
                          <a:solidFill>
                            <a:srgbClr val="123B50"/>
                          </a:solidFill>
                          <a:latin typeface="Calibri"/>
                          <a:cs typeface="Calibri"/>
                        </a:rPr>
                        <a:t>	</a:t>
                      </a:r>
                      <a:r>
                        <a:rPr sz="1500" spc="-15" baseline="2777" dirty="0">
                          <a:solidFill>
                            <a:srgbClr val="404040"/>
                          </a:solidFill>
                          <a:latin typeface="Calibri"/>
                          <a:cs typeface="Calibri"/>
                        </a:rPr>
                        <a:t>demo-optimized</a:t>
                      </a:r>
                      <a:endParaRPr sz="1500" baseline="2777">
                        <a:latin typeface="Calibri"/>
                        <a:cs typeface="Calibri"/>
                      </a:endParaRPr>
                    </a:p>
                  </a:txBody>
                  <a:tcPr marL="0" marR="0" marT="5080" marB="0">
                    <a:lnR w="19050">
                      <a:solidFill>
                        <a:srgbClr val="A6A6A6"/>
                      </a:solidFill>
                      <a:prstDash val="solid"/>
                    </a:lnR>
                    <a:lnB w="12700">
                      <a:solidFill>
                        <a:srgbClr val="A6A6A6"/>
                      </a:solidFill>
                      <a:prstDash val="solid"/>
                    </a:lnB>
                  </a:tcPr>
                </a:tc>
                <a:tc>
                  <a:txBody>
                    <a:bodyPr/>
                    <a:lstStyle/>
                    <a:p>
                      <a:pPr algn="ctr">
                        <a:lnSpc>
                          <a:spcPct val="100000"/>
                        </a:lnSpc>
                        <a:spcBef>
                          <a:spcPts val="300"/>
                        </a:spcBef>
                      </a:pPr>
                      <a:r>
                        <a:rPr sz="1000" dirty="0">
                          <a:solidFill>
                            <a:srgbClr val="FFFFFF"/>
                          </a:solidFill>
                          <a:latin typeface="Franklin Gothic Medium"/>
                          <a:cs typeface="Franklin Gothic Medium"/>
                        </a:rPr>
                        <a:t>:30</a:t>
                      </a:r>
                      <a:r>
                        <a:rPr sz="1000" spc="-15" dirty="0">
                          <a:solidFill>
                            <a:srgbClr val="FFFFFF"/>
                          </a:solidFill>
                          <a:latin typeface="Franklin Gothic Medium"/>
                          <a:cs typeface="Franklin Gothic Medium"/>
                        </a:rPr>
                        <a:t> </a:t>
                      </a:r>
                      <a:r>
                        <a:rPr sz="1000" spc="-20" dirty="0">
                          <a:solidFill>
                            <a:srgbClr val="FFFFFF"/>
                          </a:solidFill>
                          <a:latin typeface="Franklin Gothic Medium"/>
                          <a:cs typeface="Franklin Gothic Medium"/>
                        </a:rPr>
                        <a:t>Spot</a:t>
                      </a:r>
                      <a:endParaRPr sz="1000">
                        <a:latin typeface="Franklin Gothic Medium"/>
                        <a:cs typeface="Franklin Gothic Medium"/>
                      </a:endParaRPr>
                    </a:p>
                  </a:txBody>
                  <a:tcPr marL="0" marR="0" marT="38100" marB="0">
                    <a:lnL w="19050">
                      <a:solidFill>
                        <a:srgbClr val="A6A6A6"/>
                      </a:solidFill>
                      <a:prstDash val="solid"/>
                    </a:lnL>
                    <a:lnR w="28575">
                      <a:solidFill>
                        <a:srgbClr val="A4C1B9"/>
                      </a:solidFill>
                      <a:prstDash val="solid"/>
                    </a:lnR>
                    <a:lnT w="28575">
                      <a:solidFill>
                        <a:srgbClr val="A6A6A6"/>
                      </a:solidFill>
                      <a:prstDash val="solid"/>
                    </a:lnT>
                    <a:lnB w="12700">
                      <a:solidFill>
                        <a:srgbClr val="A6A6A6"/>
                      </a:solidFill>
                      <a:prstDash val="solid"/>
                    </a:lnB>
                    <a:solidFill>
                      <a:srgbClr val="00AFEF"/>
                    </a:solidFill>
                  </a:tcPr>
                </a:tc>
                <a:tc>
                  <a:txBody>
                    <a:bodyPr/>
                    <a:lstStyle/>
                    <a:p>
                      <a:pPr marL="35560" algn="ctr">
                        <a:lnSpc>
                          <a:spcPct val="100000"/>
                        </a:lnSpc>
                        <a:spcBef>
                          <a:spcPts val="300"/>
                        </a:spcBef>
                      </a:pPr>
                      <a:r>
                        <a:rPr sz="1000" dirty="0">
                          <a:solidFill>
                            <a:srgbClr val="FFFFFF"/>
                          </a:solidFill>
                          <a:latin typeface="Franklin Gothic Medium"/>
                          <a:cs typeface="Franklin Gothic Medium"/>
                        </a:rPr>
                        <a:t>1</a:t>
                      </a:r>
                      <a:r>
                        <a:rPr sz="1000" spc="-5" dirty="0">
                          <a:solidFill>
                            <a:srgbClr val="FFFFFF"/>
                          </a:solidFill>
                          <a:latin typeface="Franklin Gothic Medium"/>
                          <a:cs typeface="Franklin Gothic Medium"/>
                        </a:rPr>
                        <a:t> </a:t>
                      </a:r>
                      <a:r>
                        <a:rPr sz="1000" dirty="0">
                          <a:solidFill>
                            <a:srgbClr val="FFFFFF"/>
                          </a:solidFill>
                          <a:latin typeface="Franklin Gothic Medium"/>
                          <a:cs typeface="Franklin Gothic Medium"/>
                        </a:rPr>
                        <a:t>min.</a:t>
                      </a:r>
                      <a:r>
                        <a:rPr sz="1000" spc="-20" dirty="0">
                          <a:solidFill>
                            <a:srgbClr val="FFFFFF"/>
                          </a:solidFill>
                          <a:latin typeface="Franklin Gothic Medium"/>
                          <a:cs typeface="Franklin Gothic Medium"/>
                        </a:rPr>
                        <a:t> </a:t>
                      </a:r>
                      <a:r>
                        <a:rPr sz="1000" spc="-10" dirty="0">
                          <a:solidFill>
                            <a:srgbClr val="FFFFFF"/>
                          </a:solidFill>
                          <a:latin typeface="Franklin Gothic Medium"/>
                          <a:cs typeface="Franklin Gothic Medium"/>
                        </a:rPr>
                        <a:t>Segment</a:t>
                      </a:r>
                      <a:endParaRPr sz="1000">
                        <a:latin typeface="Franklin Gothic Medium"/>
                        <a:cs typeface="Franklin Gothic Medium"/>
                      </a:endParaRPr>
                    </a:p>
                  </a:txBody>
                  <a:tcPr marL="0" marR="0" marT="38100" marB="0">
                    <a:lnL w="28575">
                      <a:solidFill>
                        <a:srgbClr val="A4C1B9"/>
                      </a:solidFill>
                      <a:prstDash val="solid"/>
                    </a:lnL>
                    <a:lnR w="28575">
                      <a:solidFill>
                        <a:srgbClr val="A4C1B9"/>
                      </a:solidFill>
                      <a:prstDash val="solid"/>
                    </a:lnR>
                    <a:lnT w="28575">
                      <a:solidFill>
                        <a:srgbClr val="A4C1B9"/>
                      </a:solidFill>
                      <a:prstDash val="solid"/>
                    </a:lnT>
                    <a:lnB w="12700">
                      <a:solidFill>
                        <a:srgbClr val="A4C1B9"/>
                      </a:solidFill>
                      <a:prstDash val="solid"/>
                    </a:lnB>
                    <a:solidFill>
                      <a:srgbClr val="00AFEF"/>
                    </a:solidFill>
                  </a:tcPr>
                </a:tc>
                <a:extLst>
                  <a:ext uri="{0D108BD9-81ED-4DB2-BD59-A6C34878D82A}">
                    <a16:rowId xmlns:a16="http://schemas.microsoft.com/office/drawing/2014/main" val="10000"/>
                  </a:ext>
                </a:extLst>
              </a:tr>
              <a:tr h="248285">
                <a:tc>
                  <a:txBody>
                    <a:bodyPr/>
                    <a:lstStyle/>
                    <a:p>
                      <a:pPr marL="386715">
                        <a:lnSpc>
                          <a:spcPct val="100000"/>
                        </a:lnSpc>
                        <a:spcBef>
                          <a:spcPts val="170"/>
                        </a:spcBef>
                      </a:pPr>
                      <a:r>
                        <a:rPr sz="1200" dirty="0">
                          <a:solidFill>
                            <a:srgbClr val="485156"/>
                          </a:solidFill>
                          <a:latin typeface="Franklin Gothic Medium"/>
                          <a:cs typeface="Franklin Gothic Medium"/>
                        </a:rPr>
                        <a:t>BV</a:t>
                      </a:r>
                      <a:r>
                        <a:rPr sz="1200" spc="-1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Early</a:t>
                      </a:r>
                      <a:r>
                        <a:rPr sz="1200" spc="-1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Morning</a:t>
                      </a:r>
                      <a:r>
                        <a:rPr sz="1200" spc="-5" dirty="0">
                          <a:solidFill>
                            <a:srgbClr val="485156"/>
                          </a:solidFill>
                          <a:latin typeface="Franklin Gothic Medium"/>
                          <a:cs typeface="Franklin Gothic Medium"/>
                        </a:rPr>
                        <a:t> </a:t>
                      </a:r>
                      <a:r>
                        <a:rPr sz="1200" spc="-10" dirty="0">
                          <a:solidFill>
                            <a:srgbClr val="485156"/>
                          </a:solidFill>
                          <a:latin typeface="Franklin Gothic Medium"/>
                          <a:cs typeface="Franklin Gothic Medium"/>
                        </a:rPr>
                        <a:t>(5a-</a:t>
                      </a:r>
                      <a:r>
                        <a:rPr sz="1200" spc="-25" dirty="0">
                          <a:solidFill>
                            <a:srgbClr val="485156"/>
                          </a:solidFill>
                          <a:latin typeface="Franklin Gothic Medium"/>
                          <a:cs typeface="Franklin Gothic Medium"/>
                        </a:rPr>
                        <a:t>6a)</a:t>
                      </a:r>
                      <a:endParaRPr sz="1200">
                        <a:latin typeface="Franklin Gothic Medium"/>
                        <a:cs typeface="Franklin Gothic Medium"/>
                      </a:endParaRPr>
                    </a:p>
                  </a:txBody>
                  <a:tcPr marL="0" marR="0" marT="2159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algn="ctr">
                        <a:lnSpc>
                          <a:spcPct val="100000"/>
                        </a:lnSpc>
                        <a:spcBef>
                          <a:spcPts val="190"/>
                        </a:spcBef>
                      </a:pPr>
                      <a:r>
                        <a:rPr sz="1200" spc="-50" dirty="0">
                          <a:solidFill>
                            <a:srgbClr val="485156"/>
                          </a:solidFill>
                          <a:latin typeface="Franklin Gothic Medium"/>
                          <a:cs typeface="Franklin Gothic Medium"/>
                        </a:rPr>
                        <a:t>8</a:t>
                      </a:r>
                      <a:endParaRPr sz="1200">
                        <a:latin typeface="Franklin Gothic Medium"/>
                        <a:cs typeface="Franklin Gothic Medium"/>
                      </a:endParaRPr>
                    </a:p>
                  </a:txBody>
                  <a:tcPr marL="0" marR="0" marT="2413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22225" algn="ctr">
                        <a:lnSpc>
                          <a:spcPct val="100000"/>
                        </a:lnSpc>
                        <a:spcBef>
                          <a:spcPts val="225"/>
                        </a:spcBef>
                      </a:pPr>
                      <a:r>
                        <a:rPr sz="1200" spc="-50" dirty="0">
                          <a:solidFill>
                            <a:srgbClr val="485156"/>
                          </a:solidFill>
                          <a:latin typeface="Franklin Gothic Medium"/>
                          <a:cs typeface="Franklin Gothic Medium"/>
                        </a:rPr>
                        <a:t>-</a:t>
                      </a:r>
                      <a:endParaRPr sz="1200">
                        <a:latin typeface="Franklin Gothic Medium"/>
                        <a:cs typeface="Franklin Gothic Medium"/>
                      </a:endParaRPr>
                    </a:p>
                  </a:txBody>
                  <a:tcPr marL="0" marR="0" marT="28575" marB="0">
                    <a:lnL w="12700">
                      <a:solidFill>
                        <a:srgbClr val="A6A6A6"/>
                      </a:solidFill>
                      <a:prstDash val="solid"/>
                    </a:lnL>
                    <a:lnR w="12700">
                      <a:solidFill>
                        <a:srgbClr val="A6A6A6"/>
                      </a:solidFill>
                      <a:prstDash val="solid"/>
                    </a:lnR>
                    <a:lnT w="12700">
                      <a:solidFill>
                        <a:srgbClr val="A4C1B9"/>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1"/>
                  </a:ext>
                </a:extLst>
              </a:tr>
              <a:tr h="262255">
                <a:tc>
                  <a:txBody>
                    <a:bodyPr/>
                    <a:lstStyle/>
                    <a:p>
                      <a:pPr marL="480695">
                        <a:lnSpc>
                          <a:spcPct val="100000"/>
                        </a:lnSpc>
                        <a:spcBef>
                          <a:spcPts val="280"/>
                        </a:spcBef>
                      </a:pPr>
                      <a:r>
                        <a:rPr sz="1200" dirty="0">
                          <a:solidFill>
                            <a:srgbClr val="485156"/>
                          </a:solidFill>
                          <a:latin typeface="Franklin Gothic Medium"/>
                          <a:cs typeface="Franklin Gothic Medium"/>
                        </a:rPr>
                        <a:t>DAYTIME</a:t>
                      </a:r>
                      <a:r>
                        <a:rPr sz="1200" spc="-1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ROS</a:t>
                      </a:r>
                      <a:r>
                        <a:rPr sz="1200" spc="-25" dirty="0">
                          <a:solidFill>
                            <a:srgbClr val="485156"/>
                          </a:solidFill>
                          <a:latin typeface="Franklin Gothic Medium"/>
                          <a:cs typeface="Franklin Gothic Medium"/>
                        </a:rPr>
                        <a:t> </a:t>
                      </a:r>
                      <a:r>
                        <a:rPr sz="1200" spc="-10" dirty="0">
                          <a:solidFill>
                            <a:srgbClr val="485156"/>
                          </a:solidFill>
                          <a:latin typeface="Franklin Gothic Medium"/>
                          <a:cs typeface="Franklin Gothic Medium"/>
                        </a:rPr>
                        <a:t>(6a-</a:t>
                      </a:r>
                      <a:r>
                        <a:rPr sz="1200" spc="-25" dirty="0">
                          <a:solidFill>
                            <a:srgbClr val="485156"/>
                          </a:solidFill>
                          <a:latin typeface="Franklin Gothic Medium"/>
                          <a:cs typeface="Franklin Gothic Medium"/>
                        </a:rPr>
                        <a:t>6p)</a:t>
                      </a:r>
                      <a:endParaRPr sz="1200">
                        <a:latin typeface="Franklin Gothic Medium"/>
                        <a:cs typeface="Franklin Gothic Medium"/>
                      </a:endParaRPr>
                    </a:p>
                  </a:txBody>
                  <a:tcPr marL="0" marR="0" marT="3556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R="1905" algn="ctr">
                        <a:lnSpc>
                          <a:spcPct val="100000"/>
                        </a:lnSpc>
                        <a:spcBef>
                          <a:spcPts val="270"/>
                        </a:spcBef>
                      </a:pPr>
                      <a:r>
                        <a:rPr sz="1200" spc="-25" dirty="0">
                          <a:solidFill>
                            <a:srgbClr val="485156"/>
                          </a:solidFill>
                          <a:latin typeface="Franklin Gothic Medium"/>
                          <a:cs typeface="Franklin Gothic Medium"/>
                        </a:rPr>
                        <a:t>16</a:t>
                      </a:r>
                      <a:endParaRPr sz="1200">
                        <a:latin typeface="Franklin Gothic Medium"/>
                        <a:cs typeface="Franklin Gothic Medium"/>
                      </a:endParaRPr>
                    </a:p>
                  </a:txBody>
                  <a:tcPr marL="0" marR="0" marT="3429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23495" algn="ctr">
                        <a:lnSpc>
                          <a:spcPct val="100000"/>
                        </a:lnSpc>
                        <a:spcBef>
                          <a:spcPts val="355"/>
                        </a:spcBef>
                      </a:pPr>
                      <a:r>
                        <a:rPr sz="1200" spc="-50" dirty="0">
                          <a:solidFill>
                            <a:srgbClr val="485156"/>
                          </a:solidFill>
                          <a:latin typeface="Franklin Gothic Medium"/>
                          <a:cs typeface="Franklin Gothic Medium"/>
                        </a:rPr>
                        <a:t>-</a:t>
                      </a:r>
                      <a:endParaRPr sz="1200">
                        <a:latin typeface="Franklin Gothic Medium"/>
                        <a:cs typeface="Franklin Gothic Medium"/>
                      </a:endParaRPr>
                    </a:p>
                  </a:txBody>
                  <a:tcPr marL="0" marR="0" marT="4508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2"/>
                  </a:ext>
                </a:extLst>
              </a:tr>
              <a:tr h="266700">
                <a:tc>
                  <a:txBody>
                    <a:bodyPr/>
                    <a:lstStyle/>
                    <a:p>
                      <a:pPr marL="417830">
                        <a:lnSpc>
                          <a:spcPct val="100000"/>
                        </a:lnSpc>
                        <a:spcBef>
                          <a:spcPts val="290"/>
                        </a:spcBef>
                      </a:pPr>
                      <a:r>
                        <a:rPr sz="1200" dirty="0">
                          <a:solidFill>
                            <a:srgbClr val="485156"/>
                          </a:solidFill>
                          <a:latin typeface="Franklin Gothic Medium"/>
                          <a:cs typeface="Franklin Gothic Medium"/>
                        </a:rPr>
                        <a:t>BV</a:t>
                      </a:r>
                      <a:r>
                        <a:rPr sz="1200" spc="-20" dirty="0">
                          <a:solidFill>
                            <a:srgbClr val="485156"/>
                          </a:solidFill>
                          <a:latin typeface="Franklin Gothic Medium"/>
                          <a:cs typeface="Franklin Gothic Medium"/>
                        </a:rPr>
                        <a:t> </a:t>
                      </a:r>
                      <a:r>
                        <a:rPr sz="1200" dirty="0">
                          <a:solidFill>
                            <a:srgbClr val="485156"/>
                          </a:solidFill>
                          <a:latin typeface="Franklin Gothic Medium"/>
                          <a:cs typeface="Franklin Gothic Medium"/>
                        </a:rPr>
                        <a:t>This</a:t>
                      </a:r>
                      <a:r>
                        <a:rPr sz="1200" spc="-2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Morning</a:t>
                      </a:r>
                      <a:r>
                        <a:rPr sz="1200" spc="-10" dirty="0">
                          <a:solidFill>
                            <a:srgbClr val="485156"/>
                          </a:solidFill>
                          <a:latin typeface="Franklin Gothic Medium"/>
                          <a:cs typeface="Franklin Gothic Medium"/>
                        </a:rPr>
                        <a:t> (6a-</a:t>
                      </a:r>
                      <a:r>
                        <a:rPr sz="1200" spc="-25" dirty="0">
                          <a:solidFill>
                            <a:srgbClr val="485156"/>
                          </a:solidFill>
                          <a:latin typeface="Franklin Gothic Medium"/>
                          <a:cs typeface="Franklin Gothic Medium"/>
                        </a:rPr>
                        <a:t>7a)</a:t>
                      </a:r>
                      <a:endParaRPr sz="1200">
                        <a:latin typeface="Franklin Gothic Medium"/>
                        <a:cs typeface="Franklin Gothic Medium"/>
                      </a:endParaRPr>
                    </a:p>
                  </a:txBody>
                  <a:tcPr marL="0" marR="0" marT="3683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algn="ctr">
                        <a:lnSpc>
                          <a:spcPct val="100000"/>
                        </a:lnSpc>
                        <a:spcBef>
                          <a:spcPts val="250"/>
                        </a:spcBef>
                      </a:pPr>
                      <a:r>
                        <a:rPr sz="1200" spc="-25" dirty="0">
                          <a:solidFill>
                            <a:srgbClr val="485156"/>
                          </a:solidFill>
                          <a:latin typeface="Franklin Gothic Medium"/>
                          <a:cs typeface="Franklin Gothic Medium"/>
                        </a:rPr>
                        <a:t>16</a:t>
                      </a:r>
                      <a:endParaRPr sz="1200">
                        <a:latin typeface="Franklin Gothic Medium"/>
                        <a:cs typeface="Franklin Gothic Medium"/>
                      </a:endParaRPr>
                    </a:p>
                  </a:txBody>
                  <a:tcPr marL="0" marR="0" marT="3175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19050" algn="ctr">
                        <a:lnSpc>
                          <a:spcPct val="100000"/>
                        </a:lnSpc>
                        <a:spcBef>
                          <a:spcPts val="375"/>
                        </a:spcBef>
                      </a:pPr>
                      <a:r>
                        <a:rPr sz="1200" spc="-50" dirty="0">
                          <a:solidFill>
                            <a:srgbClr val="485156"/>
                          </a:solidFill>
                          <a:latin typeface="Franklin Gothic Medium"/>
                          <a:cs typeface="Franklin Gothic Medium"/>
                        </a:rPr>
                        <a:t>2</a:t>
                      </a:r>
                      <a:endParaRPr sz="1200">
                        <a:latin typeface="Franklin Gothic Medium"/>
                        <a:cs typeface="Franklin Gothic Medium"/>
                      </a:endParaRPr>
                    </a:p>
                  </a:txBody>
                  <a:tcPr marL="0" marR="0" marT="4762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3"/>
                  </a:ext>
                </a:extLst>
              </a:tr>
              <a:tr h="262255">
                <a:tc>
                  <a:txBody>
                    <a:bodyPr/>
                    <a:lstStyle/>
                    <a:p>
                      <a:pPr marL="378460">
                        <a:lnSpc>
                          <a:spcPct val="100000"/>
                        </a:lnSpc>
                        <a:spcBef>
                          <a:spcPts val="300"/>
                        </a:spcBef>
                      </a:pPr>
                      <a:r>
                        <a:rPr sz="1200" dirty="0">
                          <a:solidFill>
                            <a:srgbClr val="485156"/>
                          </a:solidFill>
                          <a:latin typeface="Franklin Gothic Medium"/>
                          <a:cs typeface="Franklin Gothic Medium"/>
                        </a:rPr>
                        <a:t>CBS</a:t>
                      </a:r>
                      <a:r>
                        <a:rPr sz="1200" spc="-30" dirty="0">
                          <a:solidFill>
                            <a:srgbClr val="485156"/>
                          </a:solidFill>
                          <a:latin typeface="Franklin Gothic Medium"/>
                          <a:cs typeface="Franklin Gothic Medium"/>
                        </a:rPr>
                        <a:t> </a:t>
                      </a:r>
                      <a:r>
                        <a:rPr sz="1200" dirty="0">
                          <a:solidFill>
                            <a:srgbClr val="485156"/>
                          </a:solidFill>
                          <a:latin typeface="Franklin Gothic Medium"/>
                          <a:cs typeface="Franklin Gothic Medium"/>
                        </a:rPr>
                        <a:t>This</a:t>
                      </a:r>
                      <a:r>
                        <a:rPr sz="1200" spc="-2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Morning</a:t>
                      </a:r>
                      <a:r>
                        <a:rPr sz="1200" spc="-15" dirty="0">
                          <a:solidFill>
                            <a:srgbClr val="485156"/>
                          </a:solidFill>
                          <a:latin typeface="Franklin Gothic Medium"/>
                          <a:cs typeface="Franklin Gothic Medium"/>
                        </a:rPr>
                        <a:t> </a:t>
                      </a:r>
                      <a:r>
                        <a:rPr sz="1200" spc="-10" dirty="0">
                          <a:solidFill>
                            <a:srgbClr val="485156"/>
                          </a:solidFill>
                          <a:latin typeface="Franklin Gothic Medium"/>
                          <a:cs typeface="Franklin Gothic Medium"/>
                        </a:rPr>
                        <a:t>(7a-</a:t>
                      </a:r>
                      <a:r>
                        <a:rPr sz="1200" spc="-25" dirty="0">
                          <a:solidFill>
                            <a:srgbClr val="485156"/>
                          </a:solidFill>
                          <a:latin typeface="Franklin Gothic Medium"/>
                          <a:cs typeface="Franklin Gothic Medium"/>
                        </a:rPr>
                        <a:t>9a)</a:t>
                      </a:r>
                      <a:endParaRPr sz="1200">
                        <a:latin typeface="Franklin Gothic Medium"/>
                        <a:cs typeface="Franklin Gothic Medium"/>
                      </a:endParaRPr>
                    </a:p>
                  </a:txBody>
                  <a:tcPr marL="0" marR="0" marT="3810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marL="635" algn="ctr">
                        <a:lnSpc>
                          <a:spcPct val="100000"/>
                        </a:lnSpc>
                        <a:spcBef>
                          <a:spcPts val="219"/>
                        </a:spcBef>
                      </a:pPr>
                      <a:r>
                        <a:rPr sz="1200" spc="-50" dirty="0">
                          <a:solidFill>
                            <a:srgbClr val="485156"/>
                          </a:solidFill>
                          <a:latin typeface="Franklin Gothic Medium"/>
                          <a:cs typeface="Franklin Gothic Medium"/>
                        </a:rPr>
                        <a:t>-</a:t>
                      </a:r>
                      <a:endParaRPr sz="1200">
                        <a:latin typeface="Franklin Gothic Medium"/>
                        <a:cs typeface="Franklin Gothic Medium"/>
                      </a:endParaRPr>
                    </a:p>
                  </a:txBody>
                  <a:tcPr marL="0" marR="0" marT="27939"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20955" algn="ctr">
                        <a:lnSpc>
                          <a:spcPct val="100000"/>
                        </a:lnSpc>
                        <a:spcBef>
                          <a:spcPts val="360"/>
                        </a:spcBef>
                      </a:pPr>
                      <a:r>
                        <a:rPr sz="1200" spc="-50" dirty="0">
                          <a:solidFill>
                            <a:srgbClr val="485156"/>
                          </a:solidFill>
                          <a:latin typeface="Franklin Gothic Medium"/>
                          <a:cs typeface="Franklin Gothic Medium"/>
                        </a:rPr>
                        <a:t>2</a:t>
                      </a:r>
                      <a:endParaRPr sz="1200">
                        <a:latin typeface="Franklin Gothic Medium"/>
                        <a:cs typeface="Franklin Gothic Medium"/>
                      </a:endParaRPr>
                    </a:p>
                  </a:txBody>
                  <a:tcPr marL="0" marR="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4"/>
                  </a:ext>
                </a:extLst>
              </a:tr>
              <a:tr h="259079">
                <a:tc>
                  <a:txBody>
                    <a:bodyPr/>
                    <a:lstStyle/>
                    <a:p>
                      <a:pPr marL="290195">
                        <a:lnSpc>
                          <a:spcPct val="100000"/>
                        </a:lnSpc>
                        <a:spcBef>
                          <a:spcPts val="265"/>
                        </a:spcBef>
                      </a:pPr>
                      <a:r>
                        <a:rPr sz="1200" dirty="0">
                          <a:solidFill>
                            <a:srgbClr val="485156"/>
                          </a:solidFill>
                          <a:latin typeface="Franklin Gothic Medium"/>
                          <a:cs typeface="Franklin Gothic Medium"/>
                        </a:rPr>
                        <a:t>News</a:t>
                      </a:r>
                      <a:r>
                        <a:rPr sz="1200" spc="-10" dirty="0">
                          <a:solidFill>
                            <a:srgbClr val="485156"/>
                          </a:solidFill>
                          <a:latin typeface="Franklin Gothic Medium"/>
                          <a:cs typeface="Franklin Gothic Medium"/>
                        </a:rPr>
                        <a:t> </a:t>
                      </a:r>
                      <a:r>
                        <a:rPr sz="1200" dirty="0">
                          <a:solidFill>
                            <a:srgbClr val="485156"/>
                          </a:solidFill>
                          <a:latin typeface="Franklin Gothic Medium"/>
                          <a:cs typeface="Franklin Gothic Medium"/>
                        </a:rPr>
                        <a:t>at</a:t>
                      </a:r>
                      <a:r>
                        <a:rPr sz="1200" spc="-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Noon</a:t>
                      </a:r>
                      <a:r>
                        <a:rPr sz="1200" spc="-10" dirty="0">
                          <a:solidFill>
                            <a:srgbClr val="485156"/>
                          </a:solidFill>
                          <a:latin typeface="Franklin Gothic Medium"/>
                          <a:cs typeface="Franklin Gothic Medium"/>
                        </a:rPr>
                        <a:t> (12p-12:30p)</a:t>
                      </a:r>
                      <a:endParaRPr sz="1200">
                        <a:latin typeface="Franklin Gothic Medium"/>
                        <a:cs typeface="Franklin Gothic Medium"/>
                      </a:endParaRPr>
                    </a:p>
                  </a:txBody>
                  <a:tcPr marL="0" marR="0" marT="3365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F1F1F1"/>
                    </a:solidFill>
                  </a:tcPr>
                </a:tc>
                <a:tc>
                  <a:txBody>
                    <a:bodyPr/>
                    <a:lstStyle/>
                    <a:p>
                      <a:pPr algn="ctr">
                        <a:lnSpc>
                          <a:spcPct val="100000"/>
                        </a:lnSpc>
                        <a:spcBef>
                          <a:spcPts val="215"/>
                        </a:spcBef>
                      </a:pPr>
                      <a:r>
                        <a:rPr sz="1200" spc="-50" dirty="0">
                          <a:solidFill>
                            <a:srgbClr val="485156"/>
                          </a:solidFill>
                          <a:latin typeface="Franklin Gothic Medium"/>
                          <a:cs typeface="Franklin Gothic Medium"/>
                        </a:rPr>
                        <a:t>-</a:t>
                      </a:r>
                      <a:endParaRPr sz="1200">
                        <a:latin typeface="Franklin Gothic Medium"/>
                        <a:cs typeface="Franklin Gothic Medium"/>
                      </a:endParaRPr>
                    </a:p>
                  </a:txBody>
                  <a:tcPr marL="0" marR="0" marT="2730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37465" algn="ctr">
                        <a:lnSpc>
                          <a:spcPct val="100000"/>
                        </a:lnSpc>
                        <a:spcBef>
                          <a:spcPts val="300"/>
                        </a:spcBef>
                      </a:pPr>
                      <a:r>
                        <a:rPr sz="1200" spc="-50" dirty="0">
                          <a:solidFill>
                            <a:srgbClr val="485156"/>
                          </a:solidFill>
                          <a:latin typeface="Franklin Gothic Medium"/>
                          <a:cs typeface="Franklin Gothic Medium"/>
                        </a:rPr>
                        <a:t>2</a:t>
                      </a:r>
                      <a:endParaRPr sz="1200">
                        <a:latin typeface="Franklin Gothic Medium"/>
                        <a:cs typeface="Franklin Gothic Medium"/>
                      </a:endParaRPr>
                    </a:p>
                  </a:txBody>
                  <a:tcPr marL="0" marR="0" marT="3810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5"/>
                  </a:ext>
                </a:extLst>
              </a:tr>
              <a:tr h="248285">
                <a:tc>
                  <a:txBody>
                    <a:bodyPr/>
                    <a:lstStyle/>
                    <a:p>
                      <a:pPr marL="421005">
                        <a:lnSpc>
                          <a:spcPct val="100000"/>
                        </a:lnSpc>
                        <a:spcBef>
                          <a:spcPts val="275"/>
                        </a:spcBef>
                      </a:pPr>
                      <a:r>
                        <a:rPr sz="1200" dirty="0">
                          <a:solidFill>
                            <a:srgbClr val="485156"/>
                          </a:solidFill>
                          <a:latin typeface="Franklin Gothic Medium"/>
                          <a:cs typeface="Franklin Gothic Medium"/>
                        </a:rPr>
                        <a:t>EVENING</a:t>
                      </a:r>
                      <a:r>
                        <a:rPr sz="1200" spc="-45" dirty="0">
                          <a:solidFill>
                            <a:srgbClr val="485156"/>
                          </a:solidFill>
                          <a:latin typeface="Franklin Gothic Medium"/>
                          <a:cs typeface="Franklin Gothic Medium"/>
                        </a:rPr>
                        <a:t> </a:t>
                      </a:r>
                      <a:r>
                        <a:rPr sz="1200" dirty="0">
                          <a:solidFill>
                            <a:srgbClr val="485156"/>
                          </a:solidFill>
                          <a:latin typeface="Franklin Gothic Medium"/>
                          <a:cs typeface="Franklin Gothic Medium"/>
                        </a:rPr>
                        <a:t>NEWS</a:t>
                      </a:r>
                      <a:r>
                        <a:rPr sz="1200" spc="-35" dirty="0">
                          <a:solidFill>
                            <a:srgbClr val="485156"/>
                          </a:solidFill>
                          <a:latin typeface="Franklin Gothic Medium"/>
                          <a:cs typeface="Franklin Gothic Medium"/>
                        </a:rPr>
                        <a:t> </a:t>
                      </a:r>
                      <a:r>
                        <a:rPr sz="1200" spc="-10" dirty="0">
                          <a:solidFill>
                            <a:srgbClr val="485156"/>
                          </a:solidFill>
                          <a:latin typeface="Franklin Gothic Medium"/>
                          <a:cs typeface="Franklin Gothic Medium"/>
                        </a:rPr>
                        <a:t>ORBITS</a:t>
                      </a:r>
                      <a:endParaRPr sz="1200">
                        <a:latin typeface="Franklin Gothic Medium"/>
                        <a:cs typeface="Franklin Gothic Medium"/>
                      </a:endParaRPr>
                    </a:p>
                  </a:txBody>
                  <a:tcPr marL="0" marR="0" marT="3492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tcPr>
                </a:tc>
                <a:tc>
                  <a:txBody>
                    <a:bodyPr/>
                    <a:lstStyle/>
                    <a:p>
                      <a:pPr algn="ctr">
                        <a:lnSpc>
                          <a:spcPct val="100000"/>
                        </a:lnSpc>
                        <a:spcBef>
                          <a:spcPts val="245"/>
                        </a:spcBef>
                      </a:pPr>
                      <a:r>
                        <a:rPr sz="1200" spc="-25" dirty="0">
                          <a:solidFill>
                            <a:srgbClr val="485156"/>
                          </a:solidFill>
                          <a:latin typeface="Franklin Gothic Medium"/>
                          <a:cs typeface="Franklin Gothic Medium"/>
                        </a:rPr>
                        <a:t>12</a:t>
                      </a:r>
                      <a:endParaRPr sz="1200">
                        <a:latin typeface="Franklin Gothic Medium"/>
                        <a:cs typeface="Franklin Gothic Medium"/>
                      </a:endParaRPr>
                    </a:p>
                  </a:txBody>
                  <a:tcPr marL="0" marR="0" marT="3111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a:lnSpc>
                          <a:spcPct val="100000"/>
                        </a:lnSpc>
                      </a:pPr>
                      <a:endParaRPr sz="1400">
                        <a:latin typeface="Times New Roman"/>
                        <a:cs typeface="Times New Roman"/>
                      </a:endParaRPr>
                    </a:p>
                  </a:txBody>
                  <a:tcPr marL="0" marR="0" marT="0"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6"/>
                  </a:ext>
                </a:extLst>
              </a:tr>
              <a:tr h="275590">
                <a:tc rowSpan="2">
                  <a:txBody>
                    <a:bodyPr/>
                    <a:lstStyle/>
                    <a:p>
                      <a:pPr>
                        <a:lnSpc>
                          <a:spcPct val="100000"/>
                        </a:lnSpc>
                      </a:pPr>
                      <a:endParaRPr sz="1400">
                        <a:latin typeface="Times New Roman"/>
                        <a:cs typeface="Times New Roman"/>
                      </a:endParaRPr>
                    </a:p>
                  </a:txBody>
                  <a:tcPr marL="0" marR="0" marT="0" marB="0">
                    <a:lnR w="12700">
                      <a:solidFill>
                        <a:srgbClr val="A6A6A6"/>
                      </a:solidFill>
                      <a:prstDash val="solid"/>
                    </a:lnR>
                    <a:lnT w="12700">
                      <a:solidFill>
                        <a:srgbClr val="A6A6A6"/>
                      </a:solidFill>
                      <a:prstDash val="solid"/>
                    </a:lnT>
                  </a:tcPr>
                </a:tc>
                <a:tc>
                  <a:txBody>
                    <a:bodyPr/>
                    <a:lstStyle/>
                    <a:p>
                      <a:pPr algn="ctr">
                        <a:lnSpc>
                          <a:spcPct val="100000"/>
                        </a:lnSpc>
                        <a:spcBef>
                          <a:spcPts val="385"/>
                        </a:spcBef>
                      </a:pPr>
                      <a:r>
                        <a:rPr sz="1200" spc="-25" dirty="0">
                          <a:solidFill>
                            <a:srgbClr val="485156"/>
                          </a:solidFill>
                          <a:latin typeface="Franklin Gothic Medium"/>
                          <a:cs typeface="Franklin Gothic Medium"/>
                        </a:rPr>
                        <a:t>52</a:t>
                      </a:r>
                      <a:endParaRPr sz="1200">
                        <a:latin typeface="Franklin Gothic Medium"/>
                        <a:cs typeface="Franklin Gothic Medium"/>
                      </a:endParaRPr>
                    </a:p>
                  </a:txBody>
                  <a:tcPr marL="0" marR="0" marT="4889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37465" algn="ctr">
                        <a:lnSpc>
                          <a:spcPct val="100000"/>
                        </a:lnSpc>
                        <a:spcBef>
                          <a:spcPts val="375"/>
                        </a:spcBef>
                      </a:pPr>
                      <a:r>
                        <a:rPr sz="1200" spc="-50" dirty="0">
                          <a:solidFill>
                            <a:srgbClr val="485156"/>
                          </a:solidFill>
                          <a:latin typeface="Franklin Gothic Medium"/>
                          <a:cs typeface="Franklin Gothic Medium"/>
                        </a:rPr>
                        <a:t>6</a:t>
                      </a:r>
                      <a:endParaRPr sz="1200">
                        <a:latin typeface="Franklin Gothic Medium"/>
                        <a:cs typeface="Franklin Gothic Medium"/>
                      </a:endParaRPr>
                    </a:p>
                  </a:txBody>
                  <a:tcPr marL="0" marR="0" marT="4762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7"/>
                  </a:ext>
                </a:extLst>
              </a:tr>
              <a:tr h="294640">
                <a:tc vMerge="1">
                  <a:txBody>
                    <a:bodyPr/>
                    <a:lstStyle/>
                    <a:p>
                      <a:endParaRPr/>
                    </a:p>
                  </a:txBody>
                  <a:tcPr marL="0" marR="0" marT="0" marB="0">
                    <a:lnR w="12700">
                      <a:solidFill>
                        <a:srgbClr val="A6A6A6"/>
                      </a:solidFill>
                      <a:prstDash val="solid"/>
                    </a:lnR>
                    <a:lnT w="12700">
                      <a:solidFill>
                        <a:srgbClr val="A6A6A6"/>
                      </a:solidFill>
                      <a:prstDash val="solid"/>
                    </a:lnT>
                  </a:tcPr>
                </a:tc>
                <a:tc>
                  <a:txBody>
                    <a:bodyPr/>
                    <a:lstStyle/>
                    <a:p>
                      <a:pPr algn="ctr">
                        <a:lnSpc>
                          <a:spcPct val="100000"/>
                        </a:lnSpc>
                        <a:spcBef>
                          <a:spcPts val="475"/>
                        </a:spcBef>
                      </a:pPr>
                      <a:r>
                        <a:rPr sz="1200" spc="-10" dirty="0">
                          <a:solidFill>
                            <a:srgbClr val="485156"/>
                          </a:solidFill>
                          <a:latin typeface="Franklin Gothic Medium"/>
                          <a:cs typeface="Franklin Gothic Medium"/>
                        </a:rPr>
                        <a:t>$4,640</a:t>
                      </a:r>
                      <a:endParaRPr sz="1200">
                        <a:latin typeface="Franklin Gothic Medium"/>
                        <a:cs typeface="Franklin Gothic Medium"/>
                      </a:endParaRPr>
                    </a:p>
                  </a:txBody>
                  <a:tcPr marL="0" marR="0" marT="6032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tc>
                  <a:txBody>
                    <a:bodyPr/>
                    <a:lstStyle/>
                    <a:p>
                      <a:pPr marL="25400" algn="ctr">
                        <a:lnSpc>
                          <a:spcPct val="100000"/>
                        </a:lnSpc>
                        <a:spcBef>
                          <a:spcPts val="455"/>
                        </a:spcBef>
                      </a:pPr>
                      <a:r>
                        <a:rPr sz="1050" dirty="0">
                          <a:solidFill>
                            <a:srgbClr val="485156"/>
                          </a:solidFill>
                          <a:latin typeface="Franklin Gothic Medium"/>
                          <a:cs typeface="Franklin Gothic Medium"/>
                        </a:rPr>
                        <a:t>440,000</a:t>
                      </a:r>
                      <a:r>
                        <a:rPr sz="1050" spc="-35" dirty="0">
                          <a:solidFill>
                            <a:srgbClr val="485156"/>
                          </a:solidFill>
                          <a:latin typeface="Franklin Gothic Medium"/>
                          <a:cs typeface="Franklin Gothic Medium"/>
                        </a:rPr>
                        <a:t> </a:t>
                      </a:r>
                      <a:r>
                        <a:rPr sz="1050" spc="-10" dirty="0">
                          <a:solidFill>
                            <a:srgbClr val="485156"/>
                          </a:solidFill>
                          <a:latin typeface="Franklin Gothic Medium"/>
                          <a:cs typeface="Franklin Gothic Medium"/>
                        </a:rPr>
                        <a:t>imps</a:t>
                      </a:r>
                      <a:r>
                        <a:rPr sz="1200" spc="-10" dirty="0">
                          <a:solidFill>
                            <a:srgbClr val="485156"/>
                          </a:solidFill>
                          <a:latin typeface="Franklin Gothic Medium"/>
                          <a:cs typeface="Franklin Gothic Medium"/>
                        </a:rPr>
                        <a:t>.</a:t>
                      </a:r>
                      <a:endParaRPr sz="1200">
                        <a:latin typeface="Franklin Gothic Medium"/>
                        <a:cs typeface="Franklin Gothic Medium"/>
                      </a:endParaRPr>
                    </a:p>
                  </a:txBody>
                  <a:tcPr marL="0" marR="0" marT="57785" marB="0">
                    <a:lnL w="12700">
                      <a:solidFill>
                        <a:srgbClr val="A6A6A6"/>
                      </a:solidFill>
                      <a:prstDash val="solid"/>
                    </a:lnL>
                    <a:lnR w="12700">
                      <a:solidFill>
                        <a:srgbClr val="A6A6A6"/>
                      </a:solidFill>
                      <a:prstDash val="solid"/>
                    </a:lnR>
                    <a:lnT w="12700">
                      <a:solidFill>
                        <a:srgbClr val="A6A6A6"/>
                      </a:solidFill>
                      <a:prstDash val="solid"/>
                    </a:lnT>
                    <a:lnB w="12700">
                      <a:solidFill>
                        <a:srgbClr val="A6A6A6"/>
                      </a:solidFill>
                      <a:prstDash val="solid"/>
                    </a:lnB>
                    <a:solidFill>
                      <a:srgbClr val="D7EAFA"/>
                    </a:solidFill>
                  </a:tcPr>
                </a:tc>
                <a:extLst>
                  <a:ext uri="{0D108BD9-81ED-4DB2-BD59-A6C34878D82A}">
                    <a16:rowId xmlns:a16="http://schemas.microsoft.com/office/drawing/2014/main" val="10008"/>
                  </a:ext>
                </a:extLst>
              </a:tr>
            </a:tbl>
          </a:graphicData>
        </a:graphic>
      </p:graphicFrame>
      <p:sp>
        <p:nvSpPr>
          <p:cNvPr id="83" name="TextBox 82">
            <a:extLst>
              <a:ext uri="{FF2B5EF4-FFF2-40B4-BE49-F238E27FC236}">
                <a16:creationId xmlns:a16="http://schemas.microsoft.com/office/drawing/2014/main" id="{A80D22F7-486D-DE0D-B058-A558DB9AA4B0}"/>
              </a:ext>
            </a:extLst>
          </p:cNvPr>
          <p:cNvSpPr txBox="1"/>
          <p:nvPr/>
        </p:nvSpPr>
        <p:spPr>
          <a:xfrm>
            <a:off x="119380" y="127510"/>
            <a:ext cx="1878711" cy="67403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This is a combination of the BV </a:t>
            </a:r>
            <a:r>
              <a:rPr lang="en-US" dirty="0" err="1"/>
              <a:t>Watersmart</a:t>
            </a:r>
            <a:r>
              <a:rPr lang="en-US" dirty="0"/>
              <a:t> and BV Runs on Water Campaigns. It will be heavy on BVROW. KBTX will develop everything, with our approval before airing. These are minimum numbers, we can expect more reach. WE will have a dashboard we can analyze data at any point during the campaign and see what is working and what isn’t.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 y="0"/>
            <a:ext cx="12190730" cy="6858000"/>
            <a:chOff x="1524" y="0"/>
            <a:chExt cx="12190730" cy="6858000"/>
          </a:xfrm>
        </p:grpSpPr>
        <p:pic>
          <p:nvPicPr>
            <p:cNvPr id="3" name="object 3"/>
            <p:cNvPicPr/>
            <p:nvPr/>
          </p:nvPicPr>
          <p:blipFill>
            <a:blip r:embed="rId2" cstate="print"/>
            <a:stretch>
              <a:fillRect/>
            </a:stretch>
          </p:blipFill>
          <p:spPr>
            <a:xfrm>
              <a:off x="1524" y="0"/>
              <a:ext cx="12190475" cy="6858000"/>
            </a:xfrm>
            <a:prstGeom prst="rect">
              <a:avLst/>
            </a:prstGeom>
          </p:spPr>
        </p:pic>
        <p:pic>
          <p:nvPicPr>
            <p:cNvPr id="4" name="object 4"/>
            <p:cNvPicPr/>
            <p:nvPr/>
          </p:nvPicPr>
          <p:blipFill>
            <a:blip r:embed="rId3" cstate="print"/>
            <a:stretch>
              <a:fillRect/>
            </a:stretch>
          </p:blipFill>
          <p:spPr>
            <a:xfrm>
              <a:off x="1816608" y="156970"/>
              <a:ext cx="5355336" cy="6691881"/>
            </a:xfrm>
            <a:prstGeom prst="rect">
              <a:avLst/>
            </a:prstGeom>
          </p:spPr>
        </p:pic>
        <p:pic>
          <p:nvPicPr>
            <p:cNvPr id="5" name="object 5"/>
            <p:cNvPicPr/>
            <p:nvPr/>
          </p:nvPicPr>
          <p:blipFill>
            <a:blip r:embed="rId4" cstate="print"/>
            <a:stretch>
              <a:fillRect/>
            </a:stretch>
          </p:blipFill>
          <p:spPr>
            <a:xfrm>
              <a:off x="11539727" y="1880616"/>
              <a:ext cx="652271" cy="3105912"/>
            </a:xfrm>
            <a:prstGeom prst="rect">
              <a:avLst/>
            </a:prstGeom>
          </p:spPr>
        </p:pic>
        <p:pic>
          <p:nvPicPr>
            <p:cNvPr id="6" name="object 6"/>
            <p:cNvPicPr/>
            <p:nvPr/>
          </p:nvPicPr>
          <p:blipFill>
            <a:blip r:embed="rId5" cstate="print"/>
            <a:stretch>
              <a:fillRect/>
            </a:stretch>
          </p:blipFill>
          <p:spPr>
            <a:xfrm>
              <a:off x="11591543" y="1882139"/>
              <a:ext cx="600455" cy="3003042"/>
            </a:xfrm>
            <a:prstGeom prst="rect">
              <a:avLst/>
            </a:prstGeom>
          </p:spPr>
        </p:pic>
      </p:grpSp>
      <p:sp>
        <p:nvSpPr>
          <p:cNvPr id="7" name="object 7"/>
          <p:cNvSpPr txBox="1"/>
          <p:nvPr/>
        </p:nvSpPr>
        <p:spPr>
          <a:xfrm>
            <a:off x="11799381" y="2062988"/>
            <a:ext cx="371475" cy="1663700"/>
          </a:xfrm>
          <a:prstGeom prst="rect">
            <a:avLst/>
          </a:prstGeom>
        </p:spPr>
        <p:txBody>
          <a:bodyPr vert="vert" wrap="square" lIns="0" tIns="0" rIns="0" bIns="0" rtlCol="0">
            <a:spAutoFit/>
          </a:bodyPr>
          <a:lstStyle/>
          <a:p>
            <a:pPr marL="12700">
              <a:lnSpc>
                <a:spcPts val="2780"/>
              </a:lnSpc>
            </a:pPr>
            <a:r>
              <a:rPr sz="2400" b="1" spc="-215" dirty="0">
                <a:solidFill>
                  <a:srgbClr val="F1F1F1"/>
                </a:solidFill>
                <a:latin typeface="Arial"/>
                <a:cs typeface="Arial"/>
              </a:rPr>
              <a:t>S</a:t>
            </a:r>
            <a:r>
              <a:rPr sz="2400" b="1" spc="-260" dirty="0">
                <a:solidFill>
                  <a:srgbClr val="F1F1F1"/>
                </a:solidFill>
                <a:latin typeface="Arial"/>
                <a:cs typeface="Arial"/>
              </a:rPr>
              <a:t> </a:t>
            </a:r>
            <a:r>
              <a:rPr sz="2400" b="1" dirty="0">
                <a:solidFill>
                  <a:srgbClr val="F1F1F1"/>
                </a:solidFill>
                <a:latin typeface="Arial"/>
                <a:cs typeface="Arial"/>
              </a:rPr>
              <a:t>t</a:t>
            </a:r>
            <a:r>
              <a:rPr sz="2400" b="1" spc="-250" dirty="0">
                <a:solidFill>
                  <a:srgbClr val="F1F1F1"/>
                </a:solidFill>
                <a:latin typeface="Arial"/>
                <a:cs typeface="Arial"/>
              </a:rPr>
              <a:t> </a:t>
            </a:r>
            <a:r>
              <a:rPr sz="2400" b="1" spc="-120" dirty="0">
                <a:solidFill>
                  <a:srgbClr val="F1F1F1"/>
                </a:solidFill>
                <a:latin typeface="Arial"/>
                <a:cs typeface="Arial"/>
              </a:rPr>
              <a:t>r</a:t>
            </a:r>
            <a:r>
              <a:rPr sz="2400" b="1" spc="-254" dirty="0">
                <a:solidFill>
                  <a:srgbClr val="F1F1F1"/>
                </a:solidFill>
                <a:latin typeface="Arial"/>
                <a:cs typeface="Arial"/>
              </a:rPr>
              <a:t> </a:t>
            </a:r>
            <a:r>
              <a:rPr sz="2400" b="1" spc="-50" dirty="0">
                <a:solidFill>
                  <a:srgbClr val="F1F1F1"/>
                </a:solidFill>
                <a:latin typeface="Arial"/>
                <a:cs typeface="Arial"/>
              </a:rPr>
              <a:t>a</a:t>
            </a:r>
            <a:r>
              <a:rPr sz="2400" b="1" spc="-250" dirty="0">
                <a:solidFill>
                  <a:srgbClr val="F1F1F1"/>
                </a:solidFill>
                <a:latin typeface="Arial"/>
                <a:cs typeface="Arial"/>
              </a:rPr>
              <a:t> </a:t>
            </a:r>
            <a:r>
              <a:rPr sz="2400" b="1" dirty="0">
                <a:solidFill>
                  <a:srgbClr val="F1F1F1"/>
                </a:solidFill>
                <a:latin typeface="Arial"/>
                <a:cs typeface="Arial"/>
              </a:rPr>
              <a:t>t</a:t>
            </a:r>
            <a:r>
              <a:rPr sz="2400" b="1" spc="-260" dirty="0">
                <a:solidFill>
                  <a:srgbClr val="F1F1F1"/>
                </a:solidFill>
                <a:latin typeface="Arial"/>
                <a:cs typeface="Arial"/>
              </a:rPr>
              <a:t> </a:t>
            </a:r>
            <a:r>
              <a:rPr sz="2400" b="1" spc="-75" dirty="0">
                <a:solidFill>
                  <a:srgbClr val="F1F1F1"/>
                </a:solidFill>
                <a:latin typeface="Arial"/>
                <a:cs typeface="Arial"/>
              </a:rPr>
              <a:t>e</a:t>
            </a:r>
            <a:r>
              <a:rPr sz="2400" b="1" spc="-250" dirty="0">
                <a:solidFill>
                  <a:srgbClr val="F1F1F1"/>
                </a:solidFill>
                <a:latin typeface="Arial"/>
                <a:cs typeface="Arial"/>
              </a:rPr>
              <a:t> </a:t>
            </a:r>
            <a:r>
              <a:rPr sz="2400" b="1" spc="-155" dirty="0">
                <a:solidFill>
                  <a:srgbClr val="F1F1F1"/>
                </a:solidFill>
                <a:latin typeface="Arial"/>
                <a:cs typeface="Arial"/>
              </a:rPr>
              <a:t>g</a:t>
            </a:r>
            <a:r>
              <a:rPr sz="2400" b="1" spc="-245" dirty="0">
                <a:solidFill>
                  <a:srgbClr val="F1F1F1"/>
                </a:solidFill>
                <a:latin typeface="Arial"/>
                <a:cs typeface="Arial"/>
              </a:rPr>
              <a:t> </a:t>
            </a:r>
            <a:r>
              <a:rPr sz="2400" b="1" spc="-35" dirty="0">
                <a:solidFill>
                  <a:srgbClr val="F1F1F1"/>
                </a:solidFill>
                <a:latin typeface="Arial"/>
                <a:cs typeface="Arial"/>
              </a:rPr>
              <a:t>i</a:t>
            </a:r>
            <a:r>
              <a:rPr sz="2400" b="1" spc="-250" dirty="0">
                <a:solidFill>
                  <a:srgbClr val="F1F1F1"/>
                </a:solidFill>
                <a:latin typeface="Arial"/>
                <a:cs typeface="Arial"/>
              </a:rPr>
              <a:t> </a:t>
            </a:r>
            <a:r>
              <a:rPr sz="2400" b="1" spc="-50" dirty="0">
                <a:solidFill>
                  <a:srgbClr val="F1F1F1"/>
                </a:solidFill>
                <a:latin typeface="Arial"/>
                <a:cs typeface="Arial"/>
              </a:rPr>
              <a:t>c</a:t>
            </a:r>
            <a:endParaRPr sz="2400">
              <a:latin typeface="Arial"/>
              <a:cs typeface="Arial"/>
            </a:endParaRPr>
          </a:p>
        </p:txBody>
      </p:sp>
      <p:sp>
        <p:nvSpPr>
          <p:cNvPr id="8" name="object 8"/>
          <p:cNvSpPr txBox="1"/>
          <p:nvPr/>
        </p:nvSpPr>
        <p:spPr>
          <a:xfrm>
            <a:off x="11799381" y="3873500"/>
            <a:ext cx="371475" cy="777240"/>
          </a:xfrm>
          <a:prstGeom prst="rect">
            <a:avLst/>
          </a:prstGeom>
        </p:spPr>
        <p:txBody>
          <a:bodyPr vert="vert" wrap="square" lIns="0" tIns="0" rIns="0" bIns="0" rtlCol="0">
            <a:spAutoFit/>
          </a:bodyPr>
          <a:lstStyle/>
          <a:p>
            <a:pPr marL="12700">
              <a:lnSpc>
                <a:spcPts val="2780"/>
              </a:lnSpc>
            </a:pPr>
            <a:r>
              <a:rPr sz="2400" b="1" spc="-160" dirty="0">
                <a:solidFill>
                  <a:srgbClr val="F1F1F1"/>
                </a:solidFill>
                <a:latin typeface="Arial"/>
                <a:cs typeface="Arial"/>
              </a:rPr>
              <a:t>P</a:t>
            </a:r>
            <a:r>
              <a:rPr sz="2400" b="1" spc="-254" dirty="0">
                <a:solidFill>
                  <a:srgbClr val="F1F1F1"/>
                </a:solidFill>
                <a:latin typeface="Arial"/>
                <a:cs typeface="Arial"/>
              </a:rPr>
              <a:t> </a:t>
            </a:r>
            <a:r>
              <a:rPr sz="2400" b="1" spc="-35" dirty="0">
                <a:solidFill>
                  <a:srgbClr val="F1F1F1"/>
                </a:solidFill>
                <a:latin typeface="Arial"/>
                <a:cs typeface="Arial"/>
              </a:rPr>
              <a:t>l</a:t>
            </a:r>
            <a:r>
              <a:rPr sz="2400" b="1" spc="-260" dirty="0">
                <a:solidFill>
                  <a:srgbClr val="F1F1F1"/>
                </a:solidFill>
                <a:latin typeface="Arial"/>
                <a:cs typeface="Arial"/>
              </a:rPr>
              <a:t> </a:t>
            </a:r>
            <a:r>
              <a:rPr sz="2400" b="1" spc="-50" dirty="0">
                <a:solidFill>
                  <a:srgbClr val="F1F1F1"/>
                </a:solidFill>
                <a:latin typeface="Arial"/>
                <a:cs typeface="Arial"/>
              </a:rPr>
              <a:t>a</a:t>
            </a:r>
            <a:r>
              <a:rPr sz="2400" b="1" spc="-260" dirty="0">
                <a:solidFill>
                  <a:srgbClr val="F1F1F1"/>
                </a:solidFill>
                <a:latin typeface="Arial"/>
                <a:cs typeface="Arial"/>
              </a:rPr>
              <a:t> </a:t>
            </a:r>
            <a:r>
              <a:rPr sz="2400" b="1" spc="-70" dirty="0">
                <a:solidFill>
                  <a:srgbClr val="F1F1F1"/>
                </a:solidFill>
                <a:latin typeface="Arial"/>
                <a:cs typeface="Arial"/>
              </a:rPr>
              <a:t>n</a:t>
            </a:r>
            <a:endParaRPr sz="2400">
              <a:latin typeface="Arial"/>
              <a:cs typeface="Arial"/>
            </a:endParaRPr>
          </a:p>
        </p:txBody>
      </p:sp>
      <p:sp>
        <p:nvSpPr>
          <p:cNvPr id="9" name="object 9"/>
          <p:cNvSpPr txBox="1"/>
          <p:nvPr/>
        </p:nvSpPr>
        <p:spPr>
          <a:xfrm>
            <a:off x="47341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pic>
        <p:nvPicPr>
          <p:cNvPr id="10" name="object 10"/>
          <p:cNvPicPr/>
          <p:nvPr/>
        </p:nvPicPr>
        <p:blipFill>
          <a:blip r:embed="rId6" cstate="print"/>
          <a:stretch>
            <a:fillRect/>
          </a:stretch>
        </p:blipFill>
        <p:spPr>
          <a:xfrm>
            <a:off x="0" y="0"/>
            <a:ext cx="1534667" cy="6858000"/>
          </a:xfrm>
          <a:prstGeom prst="rect">
            <a:avLst/>
          </a:prstGeom>
        </p:spPr>
      </p:pic>
      <p:sp>
        <p:nvSpPr>
          <p:cNvPr id="11" name="object 11"/>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2" name="object 12"/>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3" name="object 13"/>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4" name="object 14"/>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15" name="object 15"/>
          <p:cNvGrpSpPr/>
          <p:nvPr/>
        </p:nvGrpSpPr>
        <p:grpSpPr>
          <a:xfrm>
            <a:off x="144779" y="85343"/>
            <a:ext cx="12047220" cy="6713220"/>
            <a:chOff x="144779" y="85343"/>
            <a:chExt cx="12047220" cy="6713220"/>
          </a:xfrm>
        </p:grpSpPr>
        <p:sp>
          <p:nvSpPr>
            <p:cNvPr id="16" name="object 16"/>
            <p:cNvSpPr/>
            <p:nvPr/>
          </p:nvSpPr>
          <p:spPr>
            <a:xfrm>
              <a:off x="11702796" y="6304788"/>
              <a:ext cx="489584" cy="494030"/>
            </a:xfrm>
            <a:custGeom>
              <a:avLst/>
              <a:gdLst/>
              <a:ahLst/>
              <a:cxnLst/>
              <a:rect l="l" t="t" r="r" b="b"/>
              <a:pathLst>
                <a:path w="489584" h="494029">
                  <a:moveTo>
                    <a:pt x="246887" y="0"/>
                  </a:moveTo>
                  <a:lnTo>
                    <a:pt x="197118" y="5016"/>
                  </a:lnTo>
                  <a:lnTo>
                    <a:pt x="150768" y="19402"/>
                  </a:lnTo>
                  <a:lnTo>
                    <a:pt x="108830" y="42165"/>
                  </a:lnTo>
                  <a:lnTo>
                    <a:pt x="72294" y="72313"/>
                  </a:lnTo>
                  <a:lnTo>
                    <a:pt x="42152" y="108852"/>
                  </a:lnTo>
                  <a:lnTo>
                    <a:pt x="19395" y="150790"/>
                  </a:lnTo>
                  <a:lnTo>
                    <a:pt x="5014" y="197132"/>
                  </a:lnTo>
                  <a:lnTo>
                    <a:pt x="0" y="246888"/>
                  </a:lnTo>
                  <a:lnTo>
                    <a:pt x="5014" y="296642"/>
                  </a:lnTo>
                  <a:lnTo>
                    <a:pt x="19395" y="342985"/>
                  </a:lnTo>
                  <a:lnTo>
                    <a:pt x="42152" y="384922"/>
                  </a:lnTo>
                  <a:lnTo>
                    <a:pt x="72294" y="421461"/>
                  </a:lnTo>
                  <a:lnTo>
                    <a:pt x="108830" y="451609"/>
                  </a:lnTo>
                  <a:lnTo>
                    <a:pt x="150768" y="474372"/>
                  </a:lnTo>
                  <a:lnTo>
                    <a:pt x="197118" y="488758"/>
                  </a:lnTo>
                  <a:lnTo>
                    <a:pt x="246887" y="493774"/>
                  </a:lnTo>
                  <a:lnTo>
                    <a:pt x="296657" y="488758"/>
                  </a:lnTo>
                  <a:lnTo>
                    <a:pt x="343007" y="474372"/>
                  </a:lnTo>
                  <a:lnTo>
                    <a:pt x="384945" y="451609"/>
                  </a:lnTo>
                  <a:lnTo>
                    <a:pt x="421481" y="421461"/>
                  </a:lnTo>
                  <a:lnTo>
                    <a:pt x="451623" y="384922"/>
                  </a:lnTo>
                  <a:lnTo>
                    <a:pt x="474380" y="342985"/>
                  </a:lnTo>
                  <a:lnTo>
                    <a:pt x="488761" y="296642"/>
                  </a:lnTo>
                  <a:lnTo>
                    <a:pt x="489203" y="292256"/>
                  </a:lnTo>
                  <a:lnTo>
                    <a:pt x="489203" y="201519"/>
                  </a:lnTo>
                  <a:lnTo>
                    <a:pt x="474380" y="150790"/>
                  </a:lnTo>
                  <a:lnTo>
                    <a:pt x="451623" y="108852"/>
                  </a:lnTo>
                  <a:lnTo>
                    <a:pt x="421481" y="72313"/>
                  </a:lnTo>
                  <a:lnTo>
                    <a:pt x="384945" y="42165"/>
                  </a:lnTo>
                  <a:lnTo>
                    <a:pt x="343007" y="19402"/>
                  </a:lnTo>
                  <a:lnTo>
                    <a:pt x="296657" y="5016"/>
                  </a:lnTo>
                  <a:lnTo>
                    <a:pt x="246887" y="0"/>
                  </a:lnTo>
                  <a:close/>
                </a:path>
              </a:pathLst>
            </a:custGeom>
            <a:solidFill>
              <a:srgbClr val="FFFFFF"/>
            </a:solidFill>
          </p:spPr>
          <p:txBody>
            <a:bodyPr wrap="square" lIns="0" tIns="0" rIns="0" bIns="0" rtlCol="0"/>
            <a:lstStyle/>
            <a:p>
              <a:endParaRPr/>
            </a:p>
          </p:txBody>
        </p:sp>
        <p:pic>
          <p:nvPicPr>
            <p:cNvPr id="17" name="object 17"/>
            <p:cNvPicPr/>
            <p:nvPr/>
          </p:nvPicPr>
          <p:blipFill>
            <a:blip r:embed="rId7" cstate="print"/>
            <a:stretch>
              <a:fillRect/>
            </a:stretch>
          </p:blipFill>
          <p:spPr>
            <a:xfrm>
              <a:off x="144779" y="6371843"/>
              <a:ext cx="848868" cy="422145"/>
            </a:xfrm>
            <a:prstGeom prst="rect">
              <a:avLst/>
            </a:prstGeom>
          </p:spPr>
        </p:pic>
        <p:pic>
          <p:nvPicPr>
            <p:cNvPr id="18" name="object 18"/>
            <p:cNvPicPr/>
            <p:nvPr/>
          </p:nvPicPr>
          <p:blipFill>
            <a:blip r:embed="rId8" cstate="print"/>
            <a:stretch>
              <a:fillRect/>
            </a:stretch>
          </p:blipFill>
          <p:spPr>
            <a:xfrm>
              <a:off x="1380743" y="85343"/>
              <a:ext cx="3973067" cy="1007363"/>
            </a:xfrm>
            <a:prstGeom prst="rect">
              <a:avLst/>
            </a:prstGeom>
          </p:spPr>
        </p:pic>
      </p:grpSp>
      <p:sp>
        <p:nvSpPr>
          <p:cNvPr id="19" name="object 19"/>
          <p:cNvSpPr txBox="1"/>
          <p:nvPr/>
        </p:nvSpPr>
        <p:spPr>
          <a:xfrm>
            <a:off x="5353811" y="256031"/>
            <a:ext cx="6838315" cy="707390"/>
          </a:xfrm>
          <a:prstGeom prst="rect">
            <a:avLst/>
          </a:prstGeom>
          <a:solidFill>
            <a:srgbClr val="176997"/>
          </a:solidFill>
        </p:spPr>
        <p:txBody>
          <a:bodyPr vert="horz" wrap="square" lIns="0" tIns="38735" rIns="0" bIns="0" rtlCol="0">
            <a:spAutoFit/>
          </a:bodyPr>
          <a:lstStyle/>
          <a:p>
            <a:pPr marL="90805" marR="1222375">
              <a:lnSpc>
                <a:spcPct val="100000"/>
              </a:lnSpc>
              <a:spcBef>
                <a:spcPts val="305"/>
              </a:spcBef>
              <a:tabLst>
                <a:tab pos="1922780" algn="l"/>
                <a:tab pos="2442845" algn="l"/>
                <a:tab pos="3036570" algn="l"/>
                <a:tab pos="4019550" algn="l"/>
                <a:tab pos="4585335" algn="l"/>
              </a:tabLst>
            </a:pPr>
            <a:r>
              <a:rPr sz="2000" b="1" spc="355" dirty="0">
                <a:solidFill>
                  <a:srgbClr val="F9F8F8"/>
                </a:solidFill>
                <a:latin typeface="Arial"/>
                <a:cs typeface="Arial"/>
              </a:rPr>
              <a:t>2023</a:t>
            </a:r>
            <a:r>
              <a:rPr sz="2000" b="1" spc="-145" dirty="0">
                <a:solidFill>
                  <a:srgbClr val="F9F8F8"/>
                </a:solidFill>
                <a:latin typeface="Arial"/>
                <a:cs typeface="Arial"/>
              </a:rPr>
              <a:t> </a:t>
            </a:r>
            <a:r>
              <a:rPr sz="2000" b="1" spc="-120" dirty="0">
                <a:solidFill>
                  <a:srgbClr val="F9F8F8"/>
                </a:solidFill>
                <a:latin typeface="Arial"/>
                <a:cs typeface="Arial"/>
              </a:rPr>
              <a:t>-</a:t>
            </a:r>
            <a:r>
              <a:rPr sz="2000" b="1" spc="-155" dirty="0">
                <a:solidFill>
                  <a:srgbClr val="F9F8F8"/>
                </a:solidFill>
                <a:latin typeface="Arial"/>
                <a:cs typeface="Arial"/>
              </a:rPr>
              <a:t> </a:t>
            </a:r>
            <a:r>
              <a:rPr sz="2000" b="1" spc="55" dirty="0">
                <a:solidFill>
                  <a:srgbClr val="F9F8F8"/>
                </a:solidFill>
                <a:latin typeface="Arial"/>
                <a:cs typeface="Arial"/>
              </a:rPr>
              <a:t>2</a:t>
            </a:r>
            <a:r>
              <a:rPr sz="2000" b="1" spc="-160" dirty="0">
                <a:solidFill>
                  <a:srgbClr val="F9F8F8"/>
                </a:solidFill>
                <a:latin typeface="Arial"/>
                <a:cs typeface="Arial"/>
              </a:rPr>
              <a:t> </a:t>
            </a:r>
            <a:r>
              <a:rPr sz="2000" b="1" spc="55" dirty="0">
                <a:solidFill>
                  <a:srgbClr val="F9F8F8"/>
                </a:solidFill>
                <a:latin typeface="Arial"/>
                <a:cs typeface="Arial"/>
              </a:rPr>
              <a:t>0</a:t>
            </a:r>
            <a:r>
              <a:rPr sz="2000" b="1" spc="-145" dirty="0">
                <a:solidFill>
                  <a:srgbClr val="F9F8F8"/>
                </a:solidFill>
                <a:latin typeface="Arial"/>
                <a:cs typeface="Arial"/>
              </a:rPr>
              <a:t> </a:t>
            </a:r>
            <a:r>
              <a:rPr sz="2000" b="1" spc="55" dirty="0">
                <a:solidFill>
                  <a:srgbClr val="F9F8F8"/>
                </a:solidFill>
                <a:latin typeface="Arial"/>
                <a:cs typeface="Arial"/>
              </a:rPr>
              <a:t>2</a:t>
            </a:r>
            <a:r>
              <a:rPr sz="2000" b="1" spc="-170" dirty="0">
                <a:solidFill>
                  <a:srgbClr val="F9F8F8"/>
                </a:solidFill>
                <a:latin typeface="Arial"/>
                <a:cs typeface="Arial"/>
              </a:rPr>
              <a:t> </a:t>
            </a:r>
            <a:r>
              <a:rPr sz="2000" b="1" spc="5" dirty="0">
                <a:solidFill>
                  <a:srgbClr val="F9F8F8"/>
                </a:solidFill>
                <a:latin typeface="Arial"/>
                <a:cs typeface="Arial"/>
              </a:rPr>
              <a:t>4</a:t>
            </a:r>
            <a:r>
              <a:rPr sz="2000" b="1" dirty="0">
                <a:solidFill>
                  <a:srgbClr val="F9F8F8"/>
                </a:solidFill>
                <a:latin typeface="Arial"/>
                <a:cs typeface="Arial"/>
              </a:rPr>
              <a:t>	</a:t>
            </a:r>
            <a:r>
              <a:rPr sz="2000" b="1" spc="-295" dirty="0">
                <a:solidFill>
                  <a:srgbClr val="F9F8F8"/>
                </a:solidFill>
                <a:latin typeface="Arial"/>
                <a:cs typeface="Arial"/>
              </a:rPr>
              <a:t>T</a:t>
            </a:r>
            <a:r>
              <a:rPr sz="2000" b="1" spc="-140" dirty="0">
                <a:solidFill>
                  <a:srgbClr val="F9F8F8"/>
                </a:solidFill>
                <a:latin typeface="Arial"/>
                <a:cs typeface="Arial"/>
              </a:rPr>
              <a:t> </a:t>
            </a:r>
            <a:r>
              <a:rPr sz="2000" b="1" spc="-180" dirty="0">
                <a:solidFill>
                  <a:srgbClr val="F9F8F8"/>
                </a:solidFill>
                <a:latin typeface="Arial"/>
                <a:cs typeface="Arial"/>
              </a:rPr>
              <a:t>E</a:t>
            </a:r>
            <a:r>
              <a:rPr sz="2000" b="1" spc="-155" dirty="0">
                <a:solidFill>
                  <a:srgbClr val="F9F8F8"/>
                </a:solidFill>
                <a:latin typeface="Arial"/>
                <a:cs typeface="Arial"/>
              </a:rPr>
              <a:t> </a:t>
            </a:r>
            <a:r>
              <a:rPr sz="2000" b="1" spc="-60" dirty="0">
                <a:solidFill>
                  <a:srgbClr val="F9F8F8"/>
                </a:solidFill>
                <a:latin typeface="Arial"/>
                <a:cs typeface="Arial"/>
              </a:rPr>
              <a:t>X</a:t>
            </a:r>
            <a:r>
              <a:rPr sz="2000" b="1" spc="-145" dirty="0">
                <a:solidFill>
                  <a:srgbClr val="F9F8F8"/>
                </a:solidFill>
                <a:latin typeface="Arial"/>
                <a:cs typeface="Arial"/>
              </a:rPr>
              <a:t> </a:t>
            </a:r>
            <a:r>
              <a:rPr sz="2000" b="1" spc="-180" dirty="0">
                <a:solidFill>
                  <a:srgbClr val="F9F8F8"/>
                </a:solidFill>
                <a:latin typeface="Arial"/>
                <a:cs typeface="Arial"/>
              </a:rPr>
              <a:t>A</a:t>
            </a:r>
            <a:r>
              <a:rPr sz="2000" b="1" spc="-165" dirty="0">
                <a:solidFill>
                  <a:srgbClr val="F9F8F8"/>
                </a:solidFill>
                <a:latin typeface="Arial"/>
                <a:cs typeface="Arial"/>
              </a:rPr>
              <a:t> </a:t>
            </a:r>
            <a:r>
              <a:rPr sz="2000" b="1" spc="-50" dirty="0">
                <a:solidFill>
                  <a:srgbClr val="F9F8F8"/>
                </a:solidFill>
                <a:latin typeface="Arial"/>
                <a:cs typeface="Arial"/>
              </a:rPr>
              <a:t>S</a:t>
            </a:r>
            <a:r>
              <a:rPr sz="2000" b="1" dirty="0">
                <a:solidFill>
                  <a:srgbClr val="F9F8F8"/>
                </a:solidFill>
                <a:latin typeface="Arial"/>
                <a:cs typeface="Arial"/>
              </a:rPr>
              <a:t>	</a:t>
            </a:r>
            <a:r>
              <a:rPr sz="2000" b="1" spc="-80" dirty="0">
                <a:solidFill>
                  <a:srgbClr val="F9F8F8"/>
                </a:solidFill>
                <a:latin typeface="Arial"/>
                <a:cs typeface="Arial"/>
              </a:rPr>
              <a:t>R</a:t>
            </a:r>
            <a:r>
              <a:rPr sz="2000" b="1" spc="-150" dirty="0">
                <a:solidFill>
                  <a:srgbClr val="F9F8F8"/>
                </a:solidFill>
                <a:latin typeface="Arial"/>
                <a:cs typeface="Arial"/>
              </a:rPr>
              <a:t> </a:t>
            </a:r>
            <a:r>
              <a:rPr sz="2000" b="1" spc="-165" dirty="0">
                <a:solidFill>
                  <a:srgbClr val="F9F8F8"/>
                </a:solidFill>
                <a:latin typeface="Arial"/>
                <a:cs typeface="Arial"/>
              </a:rPr>
              <a:t>U</a:t>
            </a:r>
            <a:r>
              <a:rPr sz="2000" b="1" spc="-140" dirty="0">
                <a:solidFill>
                  <a:srgbClr val="F9F8F8"/>
                </a:solidFill>
                <a:latin typeface="Arial"/>
                <a:cs typeface="Arial"/>
              </a:rPr>
              <a:t> </a:t>
            </a:r>
            <a:r>
              <a:rPr sz="2000" b="1" spc="-95" dirty="0">
                <a:solidFill>
                  <a:srgbClr val="F9F8F8"/>
                </a:solidFill>
                <a:latin typeface="Arial"/>
                <a:cs typeface="Arial"/>
              </a:rPr>
              <a:t>N</a:t>
            </a:r>
            <a:r>
              <a:rPr sz="2000" b="1" spc="-150" dirty="0">
                <a:solidFill>
                  <a:srgbClr val="F9F8F8"/>
                </a:solidFill>
                <a:latin typeface="Arial"/>
                <a:cs typeface="Arial"/>
              </a:rPr>
              <a:t> </a:t>
            </a:r>
            <a:r>
              <a:rPr sz="2000" b="1" spc="-50" dirty="0">
                <a:solidFill>
                  <a:srgbClr val="F9F8F8"/>
                </a:solidFill>
                <a:latin typeface="Arial"/>
                <a:cs typeface="Arial"/>
              </a:rPr>
              <a:t>S</a:t>
            </a:r>
            <a:r>
              <a:rPr sz="2000" b="1" dirty="0">
                <a:solidFill>
                  <a:srgbClr val="F9F8F8"/>
                </a:solidFill>
                <a:latin typeface="Arial"/>
                <a:cs typeface="Arial"/>
              </a:rPr>
              <a:t>	</a:t>
            </a:r>
            <a:r>
              <a:rPr sz="2000" b="1" spc="-180" dirty="0">
                <a:solidFill>
                  <a:srgbClr val="F9F8F8"/>
                </a:solidFill>
                <a:latin typeface="Arial"/>
                <a:cs typeface="Arial"/>
              </a:rPr>
              <a:t>O</a:t>
            </a:r>
            <a:r>
              <a:rPr sz="2000" b="1" spc="-150" dirty="0">
                <a:solidFill>
                  <a:srgbClr val="F9F8F8"/>
                </a:solidFill>
                <a:latin typeface="Arial"/>
                <a:cs typeface="Arial"/>
              </a:rPr>
              <a:t> </a:t>
            </a:r>
            <a:r>
              <a:rPr sz="2000" b="1" spc="-50" dirty="0">
                <a:solidFill>
                  <a:srgbClr val="F9F8F8"/>
                </a:solidFill>
                <a:latin typeface="Arial"/>
                <a:cs typeface="Arial"/>
              </a:rPr>
              <a:t>N</a:t>
            </a:r>
            <a:r>
              <a:rPr sz="2000" b="1" dirty="0">
                <a:solidFill>
                  <a:srgbClr val="F9F8F8"/>
                </a:solidFill>
                <a:latin typeface="Arial"/>
                <a:cs typeface="Arial"/>
              </a:rPr>
              <a:t>	</a:t>
            </a:r>
            <a:r>
              <a:rPr sz="2000" b="1" spc="-100" dirty="0">
                <a:solidFill>
                  <a:srgbClr val="F9F8F8"/>
                </a:solidFill>
                <a:latin typeface="Arial"/>
                <a:cs typeface="Arial"/>
              </a:rPr>
              <a:t>W</a:t>
            </a:r>
            <a:r>
              <a:rPr sz="2000" b="1" spc="-215" dirty="0">
                <a:solidFill>
                  <a:srgbClr val="F9F8F8"/>
                </a:solidFill>
                <a:latin typeface="Arial"/>
                <a:cs typeface="Arial"/>
              </a:rPr>
              <a:t> </a:t>
            </a:r>
            <a:r>
              <a:rPr sz="2000" b="1" spc="-180" dirty="0">
                <a:solidFill>
                  <a:srgbClr val="F9F8F8"/>
                </a:solidFill>
                <a:latin typeface="Arial"/>
                <a:cs typeface="Arial"/>
              </a:rPr>
              <a:t>A</a:t>
            </a:r>
            <a:r>
              <a:rPr sz="2000" b="1" spc="-225" dirty="0">
                <a:solidFill>
                  <a:srgbClr val="F9F8F8"/>
                </a:solidFill>
                <a:latin typeface="Arial"/>
                <a:cs typeface="Arial"/>
              </a:rPr>
              <a:t> </a:t>
            </a:r>
            <a:r>
              <a:rPr sz="2000" b="1" spc="-295" dirty="0">
                <a:solidFill>
                  <a:srgbClr val="F9F8F8"/>
                </a:solidFill>
                <a:latin typeface="Arial"/>
                <a:cs typeface="Arial"/>
              </a:rPr>
              <a:t>T</a:t>
            </a:r>
            <a:r>
              <a:rPr sz="2000" b="1" spc="-140" dirty="0">
                <a:solidFill>
                  <a:srgbClr val="F9F8F8"/>
                </a:solidFill>
                <a:latin typeface="Arial"/>
                <a:cs typeface="Arial"/>
              </a:rPr>
              <a:t> </a:t>
            </a:r>
            <a:r>
              <a:rPr sz="2000" b="1" spc="-180" dirty="0">
                <a:solidFill>
                  <a:srgbClr val="F9F8F8"/>
                </a:solidFill>
                <a:latin typeface="Arial"/>
                <a:cs typeface="Arial"/>
              </a:rPr>
              <a:t>E</a:t>
            </a:r>
            <a:r>
              <a:rPr sz="2000" b="1" spc="-165" dirty="0">
                <a:solidFill>
                  <a:srgbClr val="F9F8F8"/>
                </a:solidFill>
                <a:latin typeface="Arial"/>
                <a:cs typeface="Arial"/>
              </a:rPr>
              <a:t> </a:t>
            </a:r>
            <a:r>
              <a:rPr sz="2000" b="1" spc="-50" dirty="0">
                <a:solidFill>
                  <a:srgbClr val="F9F8F8"/>
                </a:solidFill>
                <a:latin typeface="Arial"/>
                <a:cs typeface="Arial"/>
              </a:rPr>
              <a:t>R </a:t>
            </a:r>
            <a:r>
              <a:rPr sz="2000" b="1" spc="-60" dirty="0">
                <a:solidFill>
                  <a:srgbClr val="F9F8F8"/>
                </a:solidFill>
                <a:latin typeface="Arial"/>
                <a:cs typeface="Arial"/>
              </a:rPr>
              <a:t>P</a:t>
            </a:r>
            <a:r>
              <a:rPr sz="2000" b="1" spc="-235" dirty="0">
                <a:solidFill>
                  <a:srgbClr val="F9F8F8"/>
                </a:solidFill>
                <a:latin typeface="Arial"/>
                <a:cs typeface="Arial"/>
              </a:rPr>
              <a:t> </a:t>
            </a:r>
            <a:r>
              <a:rPr sz="2000" b="1" spc="-180" dirty="0">
                <a:solidFill>
                  <a:srgbClr val="F9F8F8"/>
                </a:solidFill>
                <a:latin typeface="Arial"/>
                <a:cs typeface="Arial"/>
              </a:rPr>
              <a:t>A</a:t>
            </a:r>
            <a:r>
              <a:rPr sz="2000" b="1" spc="-155" dirty="0">
                <a:solidFill>
                  <a:srgbClr val="F9F8F8"/>
                </a:solidFill>
                <a:latin typeface="Arial"/>
                <a:cs typeface="Arial"/>
              </a:rPr>
              <a:t> </a:t>
            </a:r>
            <a:r>
              <a:rPr sz="2000" b="1" spc="-80" dirty="0">
                <a:solidFill>
                  <a:srgbClr val="F9F8F8"/>
                </a:solidFill>
                <a:latin typeface="Arial"/>
                <a:cs typeface="Arial"/>
              </a:rPr>
              <a:t>R</a:t>
            </a:r>
            <a:r>
              <a:rPr sz="2000" b="1" spc="-140" dirty="0">
                <a:solidFill>
                  <a:srgbClr val="F9F8F8"/>
                </a:solidFill>
                <a:latin typeface="Arial"/>
                <a:cs typeface="Arial"/>
              </a:rPr>
              <a:t> </a:t>
            </a:r>
            <a:r>
              <a:rPr sz="2000" b="1" spc="-295" dirty="0">
                <a:solidFill>
                  <a:srgbClr val="F9F8F8"/>
                </a:solidFill>
                <a:latin typeface="Arial"/>
                <a:cs typeface="Arial"/>
              </a:rPr>
              <a:t>T</a:t>
            </a:r>
            <a:r>
              <a:rPr sz="2000" b="1" spc="-155" dirty="0">
                <a:solidFill>
                  <a:srgbClr val="F9F8F8"/>
                </a:solidFill>
                <a:latin typeface="Arial"/>
                <a:cs typeface="Arial"/>
              </a:rPr>
              <a:t> </a:t>
            </a:r>
            <a:r>
              <a:rPr sz="2000" b="1" spc="-95" dirty="0">
                <a:solidFill>
                  <a:srgbClr val="F9F8F8"/>
                </a:solidFill>
                <a:latin typeface="Arial"/>
                <a:cs typeface="Arial"/>
              </a:rPr>
              <a:t>N</a:t>
            </a:r>
            <a:r>
              <a:rPr sz="2000" b="1" spc="-150" dirty="0">
                <a:solidFill>
                  <a:srgbClr val="F9F8F8"/>
                </a:solidFill>
                <a:latin typeface="Arial"/>
                <a:cs typeface="Arial"/>
              </a:rPr>
              <a:t> </a:t>
            </a:r>
            <a:r>
              <a:rPr sz="2000" b="1" spc="-180" dirty="0">
                <a:solidFill>
                  <a:srgbClr val="F9F8F8"/>
                </a:solidFill>
                <a:latin typeface="Arial"/>
                <a:cs typeface="Arial"/>
              </a:rPr>
              <a:t>E</a:t>
            </a:r>
            <a:r>
              <a:rPr sz="2000" b="1" spc="-165" dirty="0">
                <a:solidFill>
                  <a:srgbClr val="F9F8F8"/>
                </a:solidFill>
                <a:latin typeface="Arial"/>
                <a:cs typeface="Arial"/>
              </a:rPr>
              <a:t> </a:t>
            </a:r>
            <a:r>
              <a:rPr sz="2000" b="1" spc="-80" dirty="0">
                <a:solidFill>
                  <a:srgbClr val="F9F8F8"/>
                </a:solidFill>
                <a:latin typeface="Arial"/>
                <a:cs typeface="Arial"/>
              </a:rPr>
              <a:t>R</a:t>
            </a:r>
            <a:r>
              <a:rPr sz="2000" b="1" spc="-160" dirty="0">
                <a:solidFill>
                  <a:srgbClr val="F9F8F8"/>
                </a:solidFill>
                <a:latin typeface="Arial"/>
                <a:cs typeface="Arial"/>
              </a:rPr>
              <a:t> </a:t>
            </a:r>
            <a:r>
              <a:rPr sz="2000" b="1" spc="-130" dirty="0">
                <a:solidFill>
                  <a:srgbClr val="F9F8F8"/>
                </a:solidFill>
                <a:latin typeface="Arial"/>
                <a:cs typeface="Arial"/>
              </a:rPr>
              <a:t>S</a:t>
            </a:r>
            <a:r>
              <a:rPr sz="2000" b="1" spc="-150" dirty="0">
                <a:solidFill>
                  <a:srgbClr val="F9F8F8"/>
                </a:solidFill>
                <a:latin typeface="Arial"/>
                <a:cs typeface="Arial"/>
              </a:rPr>
              <a:t> </a:t>
            </a:r>
            <a:r>
              <a:rPr sz="2000" b="1" spc="-95" dirty="0">
                <a:solidFill>
                  <a:srgbClr val="F9F8F8"/>
                </a:solidFill>
                <a:latin typeface="Arial"/>
                <a:cs typeface="Arial"/>
              </a:rPr>
              <a:t>H</a:t>
            </a:r>
            <a:r>
              <a:rPr sz="2000" b="1" spc="-155" dirty="0">
                <a:solidFill>
                  <a:srgbClr val="F9F8F8"/>
                </a:solidFill>
                <a:latin typeface="Arial"/>
                <a:cs typeface="Arial"/>
              </a:rPr>
              <a:t> </a:t>
            </a:r>
            <a:r>
              <a:rPr sz="2000" b="1" spc="85" dirty="0">
                <a:solidFill>
                  <a:srgbClr val="F9F8F8"/>
                </a:solidFill>
                <a:latin typeface="Arial"/>
                <a:cs typeface="Arial"/>
              </a:rPr>
              <a:t>I</a:t>
            </a:r>
            <a:r>
              <a:rPr sz="2000" b="1" spc="-140" dirty="0">
                <a:solidFill>
                  <a:srgbClr val="F9F8F8"/>
                </a:solidFill>
                <a:latin typeface="Arial"/>
                <a:cs typeface="Arial"/>
              </a:rPr>
              <a:t> </a:t>
            </a:r>
            <a:r>
              <a:rPr sz="2000" b="1" spc="-50" dirty="0">
                <a:solidFill>
                  <a:srgbClr val="F9F8F8"/>
                </a:solidFill>
                <a:latin typeface="Arial"/>
                <a:cs typeface="Arial"/>
              </a:rPr>
              <a:t>P</a:t>
            </a:r>
            <a:r>
              <a:rPr sz="2000" b="1" dirty="0">
                <a:solidFill>
                  <a:srgbClr val="F9F8F8"/>
                </a:solidFill>
                <a:latin typeface="Arial"/>
                <a:cs typeface="Arial"/>
              </a:rPr>
              <a:t>	</a:t>
            </a:r>
            <a:r>
              <a:rPr sz="2000" b="1" spc="-180" dirty="0">
                <a:solidFill>
                  <a:srgbClr val="F9F8F8"/>
                </a:solidFill>
                <a:latin typeface="Arial"/>
                <a:cs typeface="Arial"/>
              </a:rPr>
              <a:t>A</a:t>
            </a:r>
            <a:r>
              <a:rPr sz="2000" b="1" spc="-190" dirty="0">
                <a:solidFill>
                  <a:srgbClr val="F9F8F8"/>
                </a:solidFill>
                <a:latin typeface="Arial"/>
                <a:cs typeface="Arial"/>
              </a:rPr>
              <a:t> </a:t>
            </a:r>
            <a:r>
              <a:rPr sz="2000" b="1" spc="-195" dirty="0">
                <a:solidFill>
                  <a:srgbClr val="F9F8F8"/>
                </a:solidFill>
                <a:latin typeface="Arial"/>
                <a:cs typeface="Arial"/>
              </a:rPr>
              <a:t>G</a:t>
            </a:r>
            <a:r>
              <a:rPr sz="2000" b="1" spc="-145" dirty="0">
                <a:solidFill>
                  <a:srgbClr val="F9F8F8"/>
                </a:solidFill>
                <a:latin typeface="Arial"/>
                <a:cs typeface="Arial"/>
              </a:rPr>
              <a:t> </a:t>
            </a:r>
            <a:r>
              <a:rPr sz="2000" b="1" spc="-80" dirty="0">
                <a:solidFill>
                  <a:srgbClr val="F9F8F8"/>
                </a:solidFill>
                <a:latin typeface="Arial"/>
                <a:cs typeface="Arial"/>
              </a:rPr>
              <a:t>R</a:t>
            </a:r>
            <a:r>
              <a:rPr sz="2000" b="1" spc="-150" dirty="0">
                <a:solidFill>
                  <a:srgbClr val="F9F8F8"/>
                </a:solidFill>
                <a:latin typeface="Arial"/>
                <a:cs typeface="Arial"/>
              </a:rPr>
              <a:t> </a:t>
            </a:r>
            <a:r>
              <a:rPr sz="2000" b="1" spc="-180" dirty="0">
                <a:solidFill>
                  <a:srgbClr val="F9F8F8"/>
                </a:solidFill>
                <a:latin typeface="Arial"/>
                <a:cs typeface="Arial"/>
              </a:rPr>
              <a:t>E</a:t>
            </a:r>
            <a:r>
              <a:rPr sz="2000" b="1" spc="-160" dirty="0">
                <a:solidFill>
                  <a:srgbClr val="F9F8F8"/>
                </a:solidFill>
                <a:latin typeface="Arial"/>
                <a:cs typeface="Arial"/>
              </a:rPr>
              <a:t> </a:t>
            </a:r>
            <a:r>
              <a:rPr sz="2000" b="1" spc="-180" dirty="0">
                <a:solidFill>
                  <a:srgbClr val="F9F8F8"/>
                </a:solidFill>
                <a:latin typeface="Arial"/>
                <a:cs typeface="Arial"/>
              </a:rPr>
              <a:t>E</a:t>
            </a:r>
            <a:r>
              <a:rPr sz="2000" b="1" spc="-160" dirty="0">
                <a:solidFill>
                  <a:srgbClr val="F9F8F8"/>
                </a:solidFill>
                <a:latin typeface="Arial"/>
                <a:cs typeface="Arial"/>
              </a:rPr>
              <a:t> </a:t>
            </a:r>
            <a:r>
              <a:rPr sz="2000" b="1" dirty="0">
                <a:solidFill>
                  <a:srgbClr val="F9F8F8"/>
                </a:solidFill>
                <a:latin typeface="Arial"/>
                <a:cs typeface="Arial"/>
              </a:rPr>
              <a:t>M</a:t>
            </a:r>
            <a:r>
              <a:rPr sz="2000" b="1" spc="-150" dirty="0">
                <a:solidFill>
                  <a:srgbClr val="F9F8F8"/>
                </a:solidFill>
                <a:latin typeface="Arial"/>
                <a:cs typeface="Arial"/>
              </a:rPr>
              <a:t> </a:t>
            </a:r>
            <a:r>
              <a:rPr sz="2000" b="1" spc="-180" dirty="0">
                <a:solidFill>
                  <a:srgbClr val="F9F8F8"/>
                </a:solidFill>
                <a:latin typeface="Arial"/>
                <a:cs typeface="Arial"/>
              </a:rPr>
              <a:t>E</a:t>
            </a:r>
            <a:r>
              <a:rPr sz="2000" b="1" spc="-160" dirty="0">
                <a:solidFill>
                  <a:srgbClr val="F9F8F8"/>
                </a:solidFill>
                <a:latin typeface="Arial"/>
                <a:cs typeface="Arial"/>
              </a:rPr>
              <a:t> </a:t>
            </a:r>
            <a:r>
              <a:rPr sz="2000" b="1" spc="-95" dirty="0">
                <a:solidFill>
                  <a:srgbClr val="F9F8F8"/>
                </a:solidFill>
                <a:latin typeface="Arial"/>
                <a:cs typeface="Arial"/>
              </a:rPr>
              <a:t>N</a:t>
            </a:r>
            <a:r>
              <a:rPr sz="2000" b="1" spc="-150" dirty="0">
                <a:solidFill>
                  <a:srgbClr val="F9F8F8"/>
                </a:solidFill>
                <a:latin typeface="Arial"/>
                <a:cs typeface="Arial"/>
              </a:rPr>
              <a:t> </a:t>
            </a:r>
            <a:r>
              <a:rPr sz="2000" b="1" spc="-345" dirty="0">
                <a:solidFill>
                  <a:srgbClr val="F9F8F8"/>
                </a:solidFill>
                <a:latin typeface="Arial"/>
                <a:cs typeface="Arial"/>
              </a:rPr>
              <a:t>T</a:t>
            </a:r>
            <a:endParaRPr sz="2000">
              <a:latin typeface="Arial"/>
              <a:cs typeface="Arial"/>
            </a:endParaRPr>
          </a:p>
        </p:txBody>
      </p:sp>
      <p:grpSp>
        <p:nvGrpSpPr>
          <p:cNvPr id="20" name="object 20"/>
          <p:cNvGrpSpPr/>
          <p:nvPr/>
        </p:nvGrpSpPr>
        <p:grpSpPr>
          <a:xfrm>
            <a:off x="1955292" y="1648967"/>
            <a:ext cx="9458325" cy="3411220"/>
            <a:chOff x="1955292" y="1648967"/>
            <a:chExt cx="9458325" cy="3411220"/>
          </a:xfrm>
        </p:grpSpPr>
        <p:sp>
          <p:nvSpPr>
            <p:cNvPr id="21" name="object 21"/>
            <p:cNvSpPr/>
            <p:nvPr/>
          </p:nvSpPr>
          <p:spPr>
            <a:xfrm>
              <a:off x="1955292" y="1734311"/>
              <a:ext cx="4948555" cy="1656714"/>
            </a:xfrm>
            <a:custGeom>
              <a:avLst/>
              <a:gdLst/>
              <a:ahLst/>
              <a:cxnLst/>
              <a:rect l="l" t="t" r="r" b="b"/>
              <a:pathLst>
                <a:path w="4948555" h="1656714">
                  <a:moveTo>
                    <a:pt x="4948428" y="0"/>
                  </a:moveTo>
                  <a:lnTo>
                    <a:pt x="0" y="0"/>
                  </a:lnTo>
                  <a:lnTo>
                    <a:pt x="0" y="1656588"/>
                  </a:lnTo>
                  <a:lnTo>
                    <a:pt x="4948428" y="1656588"/>
                  </a:lnTo>
                  <a:lnTo>
                    <a:pt x="4948428" y="0"/>
                  </a:lnTo>
                  <a:close/>
                </a:path>
              </a:pathLst>
            </a:custGeom>
            <a:solidFill>
              <a:srgbClr val="0C3E6E"/>
            </a:solidFill>
          </p:spPr>
          <p:txBody>
            <a:bodyPr wrap="square" lIns="0" tIns="0" rIns="0" bIns="0" rtlCol="0"/>
            <a:lstStyle/>
            <a:p>
              <a:endParaRPr/>
            </a:p>
          </p:txBody>
        </p:sp>
        <p:sp>
          <p:nvSpPr>
            <p:cNvPr id="22" name="object 22"/>
            <p:cNvSpPr/>
            <p:nvPr/>
          </p:nvSpPr>
          <p:spPr>
            <a:xfrm>
              <a:off x="6332220" y="3390900"/>
              <a:ext cx="5081270" cy="1668780"/>
            </a:xfrm>
            <a:custGeom>
              <a:avLst/>
              <a:gdLst/>
              <a:ahLst/>
              <a:cxnLst/>
              <a:rect l="l" t="t" r="r" b="b"/>
              <a:pathLst>
                <a:path w="5081270" h="1668779">
                  <a:moveTo>
                    <a:pt x="5081016" y="0"/>
                  </a:moveTo>
                  <a:lnTo>
                    <a:pt x="0" y="0"/>
                  </a:lnTo>
                  <a:lnTo>
                    <a:pt x="0" y="1668780"/>
                  </a:lnTo>
                  <a:lnTo>
                    <a:pt x="5081016" y="1668780"/>
                  </a:lnTo>
                  <a:lnTo>
                    <a:pt x="5081016" y="0"/>
                  </a:lnTo>
                  <a:close/>
                </a:path>
              </a:pathLst>
            </a:custGeom>
            <a:solidFill>
              <a:srgbClr val="F1F1F1">
                <a:alpha val="50195"/>
              </a:srgbClr>
            </a:solidFill>
          </p:spPr>
          <p:txBody>
            <a:bodyPr wrap="square" lIns="0" tIns="0" rIns="0" bIns="0" rtlCol="0"/>
            <a:lstStyle/>
            <a:p>
              <a:endParaRPr/>
            </a:p>
          </p:txBody>
        </p:sp>
        <p:sp>
          <p:nvSpPr>
            <p:cNvPr id="23" name="object 23"/>
            <p:cNvSpPr/>
            <p:nvPr/>
          </p:nvSpPr>
          <p:spPr>
            <a:xfrm>
              <a:off x="6911339" y="1734311"/>
              <a:ext cx="4502150" cy="1647825"/>
            </a:xfrm>
            <a:custGeom>
              <a:avLst/>
              <a:gdLst/>
              <a:ahLst/>
              <a:cxnLst/>
              <a:rect l="l" t="t" r="r" b="b"/>
              <a:pathLst>
                <a:path w="4502150" h="1647825">
                  <a:moveTo>
                    <a:pt x="4501896" y="0"/>
                  </a:moveTo>
                  <a:lnTo>
                    <a:pt x="0" y="0"/>
                  </a:lnTo>
                  <a:lnTo>
                    <a:pt x="0" y="1647444"/>
                  </a:lnTo>
                  <a:lnTo>
                    <a:pt x="4501896" y="1647444"/>
                  </a:lnTo>
                  <a:lnTo>
                    <a:pt x="4501896" y="0"/>
                  </a:lnTo>
                  <a:close/>
                </a:path>
              </a:pathLst>
            </a:custGeom>
            <a:solidFill>
              <a:srgbClr val="FFFFFF"/>
            </a:solidFill>
          </p:spPr>
          <p:txBody>
            <a:bodyPr wrap="square" lIns="0" tIns="0" rIns="0" bIns="0" rtlCol="0"/>
            <a:lstStyle/>
            <a:p>
              <a:endParaRPr/>
            </a:p>
          </p:txBody>
        </p:sp>
        <p:sp>
          <p:nvSpPr>
            <p:cNvPr id="24" name="object 24"/>
            <p:cNvSpPr/>
            <p:nvPr/>
          </p:nvSpPr>
          <p:spPr>
            <a:xfrm>
              <a:off x="1962912" y="3390900"/>
              <a:ext cx="4369435" cy="1668780"/>
            </a:xfrm>
            <a:custGeom>
              <a:avLst/>
              <a:gdLst/>
              <a:ahLst/>
              <a:cxnLst/>
              <a:rect l="l" t="t" r="r" b="b"/>
              <a:pathLst>
                <a:path w="4369435" h="1668779">
                  <a:moveTo>
                    <a:pt x="4369308" y="0"/>
                  </a:moveTo>
                  <a:lnTo>
                    <a:pt x="0" y="0"/>
                  </a:lnTo>
                  <a:lnTo>
                    <a:pt x="0" y="1668780"/>
                  </a:lnTo>
                  <a:lnTo>
                    <a:pt x="4369308" y="1668780"/>
                  </a:lnTo>
                  <a:lnTo>
                    <a:pt x="4369308" y="0"/>
                  </a:lnTo>
                  <a:close/>
                </a:path>
              </a:pathLst>
            </a:custGeom>
            <a:solidFill>
              <a:srgbClr val="3A85AD"/>
            </a:solidFill>
          </p:spPr>
          <p:txBody>
            <a:bodyPr wrap="square" lIns="0" tIns="0" rIns="0" bIns="0" rtlCol="0"/>
            <a:lstStyle/>
            <a:p>
              <a:endParaRPr/>
            </a:p>
          </p:txBody>
        </p:sp>
        <p:pic>
          <p:nvPicPr>
            <p:cNvPr id="25" name="object 25"/>
            <p:cNvPicPr/>
            <p:nvPr/>
          </p:nvPicPr>
          <p:blipFill>
            <a:blip r:embed="rId9" cstate="print"/>
            <a:stretch>
              <a:fillRect/>
            </a:stretch>
          </p:blipFill>
          <p:spPr>
            <a:xfrm>
              <a:off x="3221736" y="1648967"/>
              <a:ext cx="2402586" cy="904493"/>
            </a:xfrm>
            <a:prstGeom prst="rect">
              <a:avLst/>
            </a:prstGeom>
          </p:spPr>
        </p:pic>
        <p:pic>
          <p:nvPicPr>
            <p:cNvPr id="26" name="object 26"/>
            <p:cNvPicPr/>
            <p:nvPr/>
          </p:nvPicPr>
          <p:blipFill>
            <a:blip r:embed="rId10" cstate="print"/>
            <a:stretch>
              <a:fillRect/>
            </a:stretch>
          </p:blipFill>
          <p:spPr>
            <a:xfrm>
              <a:off x="2912364" y="2151887"/>
              <a:ext cx="3042666" cy="459486"/>
            </a:xfrm>
            <a:prstGeom prst="rect">
              <a:avLst/>
            </a:prstGeom>
          </p:spPr>
        </p:pic>
      </p:grpSp>
      <p:sp>
        <p:nvSpPr>
          <p:cNvPr id="27" name="object 27"/>
          <p:cNvSpPr txBox="1"/>
          <p:nvPr/>
        </p:nvSpPr>
        <p:spPr>
          <a:xfrm>
            <a:off x="3021583" y="1760296"/>
            <a:ext cx="2814320" cy="713105"/>
          </a:xfrm>
          <a:prstGeom prst="rect">
            <a:avLst/>
          </a:prstGeom>
        </p:spPr>
        <p:txBody>
          <a:bodyPr vert="horz" wrap="square" lIns="0" tIns="13335" rIns="0" bIns="0" rtlCol="0">
            <a:spAutoFit/>
          </a:bodyPr>
          <a:lstStyle/>
          <a:p>
            <a:pPr marL="3175" algn="ctr">
              <a:lnSpc>
                <a:spcPts val="3665"/>
              </a:lnSpc>
              <a:spcBef>
                <a:spcPts val="105"/>
              </a:spcBef>
            </a:pPr>
            <a:r>
              <a:rPr sz="3200" b="1" spc="50" dirty="0">
                <a:solidFill>
                  <a:srgbClr val="FFFFFF"/>
                </a:solidFill>
                <a:latin typeface="Arial"/>
                <a:cs typeface="Arial"/>
              </a:rPr>
              <a:t>8,100,000</a:t>
            </a:r>
            <a:endParaRPr sz="3200">
              <a:latin typeface="Arial"/>
              <a:cs typeface="Arial"/>
            </a:endParaRPr>
          </a:p>
          <a:p>
            <a:pPr algn="ctr">
              <a:lnSpc>
                <a:spcPts val="1745"/>
              </a:lnSpc>
            </a:pPr>
            <a:r>
              <a:rPr sz="1600" b="1" spc="-70" dirty="0">
                <a:solidFill>
                  <a:srgbClr val="FFFFFF"/>
                </a:solidFill>
                <a:latin typeface="Arial"/>
                <a:cs typeface="Arial"/>
              </a:rPr>
              <a:t>Minimum</a:t>
            </a:r>
            <a:r>
              <a:rPr sz="1600" b="1" spc="-50" dirty="0">
                <a:solidFill>
                  <a:srgbClr val="FFFFFF"/>
                </a:solidFill>
                <a:latin typeface="Arial"/>
                <a:cs typeface="Arial"/>
              </a:rPr>
              <a:t> </a:t>
            </a:r>
            <a:r>
              <a:rPr sz="1600" b="1" spc="-90" dirty="0">
                <a:solidFill>
                  <a:srgbClr val="FFFFFF"/>
                </a:solidFill>
                <a:latin typeface="Arial"/>
                <a:cs typeface="Arial"/>
              </a:rPr>
              <a:t>Impressions</a:t>
            </a:r>
            <a:r>
              <a:rPr sz="1600" b="1" spc="-40" dirty="0">
                <a:solidFill>
                  <a:srgbClr val="FFFFFF"/>
                </a:solidFill>
                <a:latin typeface="Arial"/>
                <a:cs typeface="Arial"/>
              </a:rPr>
              <a:t> </a:t>
            </a:r>
            <a:r>
              <a:rPr sz="1600" b="1" spc="-60" dirty="0">
                <a:solidFill>
                  <a:srgbClr val="FFFFFF"/>
                </a:solidFill>
                <a:latin typeface="Arial"/>
                <a:cs typeface="Arial"/>
              </a:rPr>
              <a:t>Annually</a:t>
            </a:r>
            <a:endParaRPr sz="1600">
              <a:latin typeface="Arial"/>
              <a:cs typeface="Arial"/>
            </a:endParaRPr>
          </a:p>
        </p:txBody>
      </p:sp>
      <p:grpSp>
        <p:nvGrpSpPr>
          <p:cNvPr id="28" name="object 28"/>
          <p:cNvGrpSpPr/>
          <p:nvPr/>
        </p:nvGrpSpPr>
        <p:grpSpPr>
          <a:xfrm>
            <a:off x="2289048" y="2476512"/>
            <a:ext cx="4307840" cy="836294"/>
            <a:chOff x="2289048" y="2476512"/>
            <a:chExt cx="4307840" cy="836294"/>
          </a:xfrm>
        </p:grpSpPr>
        <p:pic>
          <p:nvPicPr>
            <p:cNvPr id="29" name="object 29"/>
            <p:cNvPicPr/>
            <p:nvPr/>
          </p:nvPicPr>
          <p:blipFill>
            <a:blip r:embed="rId11" cstate="print"/>
            <a:stretch>
              <a:fillRect/>
            </a:stretch>
          </p:blipFill>
          <p:spPr>
            <a:xfrm>
              <a:off x="2532888" y="2476512"/>
              <a:ext cx="3812286" cy="460997"/>
            </a:xfrm>
            <a:prstGeom prst="rect">
              <a:avLst/>
            </a:prstGeom>
          </p:spPr>
        </p:pic>
        <p:pic>
          <p:nvPicPr>
            <p:cNvPr id="30" name="object 30"/>
            <p:cNvPicPr/>
            <p:nvPr/>
          </p:nvPicPr>
          <p:blipFill>
            <a:blip r:embed="rId12" cstate="print"/>
            <a:stretch>
              <a:fillRect/>
            </a:stretch>
          </p:blipFill>
          <p:spPr>
            <a:xfrm>
              <a:off x="2395728" y="2781287"/>
              <a:ext cx="4126229" cy="348246"/>
            </a:xfrm>
            <a:prstGeom prst="rect">
              <a:avLst/>
            </a:prstGeom>
          </p:spPr>
        </p:pic>
        <p:pic>
          <p:nvPicPr>
            <p:cNvPr id="31" name="object 31"/>
            <p:cNvPicPr/>
            <p:nvPr/>
          </p:nvPicPr>
          <p:blipFill>
            <a:blip r:embed="rId13" cstate="print"/>
            <a:stretch>
              <a:fillRect/>
            </a:stretch>
          </p:blipFill>
          <p:spPr>
            <a:xfrm>
              <a:off x="2289048" y="2964167"/>
              <a:ext cx="485406" cy="348246"/>
            </a:xfrm>
            <a:prstGeom prst="rect">
              <a:avLst/>
            </a:prstGeom>
          </p:spPr>
        </p:pic>
        <p:pic>
          <p:nvPicPr>
            <p:cNvPr id="32" name="object 32"/>
            <p:cNvPicPr/>
            <p:nvPr/>
          </p:nvPicPr>
          <p:blipFill>
            <a:blip r:embed="rId14" cstate="print"/>
            <a:stretch>
              <a:fillRect/>
            </a:stretch>
          </p:blipFill>
          <p:spPr>
            <a:xfrm>
              <a:off x="2596896" y="2964167"/>
              <a:ext cx="3999737" cy="348246"/>
            </a:xfrm>
            <a:prstGeom prst="rect">
              <a:avLst/>
            </a:prstGeom>
          </p:spPr>
        </p:pic>
      </p:grpSp>
      <p:sp>
        <p:nvSpPr>
          <p:cNvPr id="33" name="object 33"/>
          <p:cNvSpPr txBox="1"/>
          <p:nvPr/>
        </p:nvSpPr>
        <p:spPr>
          <a:xfrm>
            <a:off x="2350770" y="2467967"/>
            <a:ext cx="4157345" cy="742950"/>
          </a:xfrm>
          <a:prstGeom prst="rect">
            <a:avLst/>
          </a:prstGeom>
        </p:spPr>
        <p:txBody>
          <a:bodyPr vert="horz" wrap="square" lIns="0" tIns="73660" rIns="0" bIns="0" rtlCol="0">
            <a:spAutoFit/>
          </a:bodyPr>
          <a:lstStyle/>
          <a:p>
            <a:pPr algn="ctr">
              <a:lnSpc>
                <a:spcPct val="100000"/>
              </a:lnSpc>
              <a:spcBef>
                <a:spcPts val="580"/>
              </a:spcBef>
            </a:pPr>
            <a:r>
              <a:rPr sz="1600" b="1" dirty="0">
                <a:solidFill>
                  <a:srgbClr val="FFFFFF"/>
                </a:solidFill>
                <a:latin typeface="Arial"/>
                <a:cs typeface="Arial"/>
              </a:rPr>
              <a:t>675,000</a:t>
            </a:r>
            <a:r>
              <a:rPr sz="1600" b="1" spc="25" dirty="0">
                <a:solidFill>
                  <a:srgbClr val="FFFFFF"/>
                </a:solidFill>
                <a:latin typeface="Arial"/>
                <a:cs typeface="Arial"/>
              </a:rPr>
              <a:t> </a:t>
            </a:r>
            <a:r>
              <a:rPr sz="1600" b="1" spc="-75" dirty="0">
                <a:solidFill>
                  <a:srgbClr val="FFFFFF"/>
                </a:solidFill>
                <a:latin typeface="Arial"/>
                <a:cs typeface="Arial"/>
              </a:rPr>
              <a:t>Minimum</a:t>
            </a:r>
            <a:r>
              <a:rPr sz="1600" b="1" spc="50" dirty="0">
                <a:solidFill>
                  <a:srgbClr val="FFFFFF"/>
                </a:solidFill>
                <a:latin typeface="Arial"/>
                <a:cs typeface="Arial"/>
              </a:rPr>
              <a:t> </a:t>
            </a:r>
            <a:r>
              <a:rPr sz="1600" b="1" spc="-90" dirty="0">
                <a:solidFill>
                  <a:srgbClr val="FFFFFF"/>
                </a:solidFill>
                <a:latin typeface="Arial"/>
                <a:cs typeface="Arial"/>
              </a:rPr>
              <a:t>Impressions</a:t>
            </a:r>
            <a:r>
              <a:rPr sz="1600" b="1" spc="45" dirty="0">
                <a:solidFill>
                  <a:srgbClr val="FFFFFF"/>
                </a:solidFill>
                <a:latin typeface="Arial"/>
                <a:cs typeface="Arial"/>
              </a:rPr>
              <a:t> </a:t>
            </a:r>
            <a:r>
              <a:rPr sz="1600" b="1" spc="-10" dirty="0">
                <a:solidFill>
                  <a:srgbClr val="FFFFFF"/>
                </a:solidFill>
                <a:latin typeface="Arial"/>
                <a:cs typeface="Arial"/>
              </a:rPr>
              <a:t>Monthly</a:t>
            </a:r>
            <a:endParaRPr sz="1600">
              <a:latin typeface="Arial"/>
              <a:cs typeface="Arial"/>
            </a:endParaRPr>
          </a:p>
          <a:p>
            <a:pPr marL="12065" marR="5080" indent="-1905" algn="ctr">
              <a:lnSpc>
                <a:spcPct val="100000"/>
              </a:lnSpc>
              <a:spcBef>
                <a:spcPts val="365"/>
              </a:spcBef>
            </a:pPr>
            <a:r>
              <a:rPr sz="1200" dirty="0">
                <a:solidFill>
                  <a:srgbClr val="FFFFFF"/>
                </a:solidFill>
                <a:latin typeface="Franklin Gothic Medium"/>
                <a:cs typeface="Franklin Gothic Medium"/>
              </a:rPr>
              <a:t>*Includes</a:t>
            </a:r>
            <a:r>
              <a:rPr sz="1200" spc="-3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Flow</a:t>
            </a:r>
            <a:r>
              <a:rPr sz="1200" spc="-20" dirty="0">
                <a:solidFill>
                  <a:srgbClr val="FFFFFF"/>
                </a:solidFill>
                <a:latin typeface="Franklin Gothic Medium"/>
                <a:cs typeface="Franklin Gothic Medium"/>
              </a:rPr>
              <a:t> </a:t>
            </a:r>
            <a:r>
              <a:rPr sz="1200" dirty="0">
                <a:solidFill>
                  <a:srgbClr val="FFFFFF"/>
                </a:solidFill>
                <a:latin typeface="Franklin Gothic Medium"/>
                <a:cs typeface="Franklin Gothic Medium"/>
              </a:rPr>
              <a:t>Code</a:t>
            </a:r>
            <a:r>
              <a:rPr sz="1200" spc="-40" dirty="0">
                <a:solidFill>
                  <a:srgbClr val="FFFFFF"/>
                </a:solidFill>
                <a:latin typeface="Franklin Gothic Medium"/>
                <a:cs typeface="Franklin Gothic Medium"/>
              </a:rPr>
              <a:t> </a:t>
            </a:r>
            <a:r>
              <a:rPr sz="1200" dirty="0">
                <a:solidFill>
                  <a:srgbClr val="FFFFFF"/>
                </a:solidFill>
                <a:latin typeface="Franklin Gothic Medium"/>
                <a:cs typeface="Franklin Gothic Medium"/>
              </a:rPr>
              <a:t>&amp;</a:t>
            </a:r>
            <a:r>
              <a:rPr sz="1200" spc="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24/7</a:t>
            </a:r>
            <a:r>
              <a:rPr sz="1200" spc="-40" dirty="0">
                <a:solidFill>
                  <a:srgbClr val="FFFFFF"/>
                </a:solidFill>
                <a:latin typeface="Franklin Gothic Medium"/>
                <a:cs typeface="Franklin Gothic Medium"/>
              </a:rPr>
              <a:t> </a:t>
            </a:r>
            <a:r>
              <a:rPr sz="1200" dirty="0">
                <a:solidFill>
                  <a:srgbClr val="FFFFFF"/>
                </a:solidFill>
                <a:latin typeface="Franklin Gothic Medium"/>
                <a:cs typeface="Franklin Gothic Medium"/>
              </a:rPr>
              <a:t>Access</a:t>
            </a:r>
            <a:r>
              <a:rPr sz="1200" spc="-30" dirty="0">
                <a:solidFill>
                  <a:srgbClr val="FFFFFF"/>
                </a:solidFill>
                <a:latin typeface="Franklin Gothic Medium"/>
                <a:cs typeface="Franklin Gothic Medium"/>
              </a:rPr>
              <a:t> </a:t>
            </a:r>
            <a:r>
              <a:rPr sz="1200" dirty="0">
                <a:solidFill>
                  <a:srgbClr val="FFFFFF"/>
                </a:solidFill>
                <a:latin typeface="Franklin Gothic Medium"/>
                <a:cs typeface="Franklin Gothic Medium"/>
              </a:rPr>
              <a:t>to</a:t>
            </a:r>
            <a:r>
              <a:rPr sz="1200" spc="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Analytics</a:t>
            </a:r>
            <a:r>
              <a:rPr sz="1200" spc="-30" dirty="0">
                <a:solidFill>
                  <a:srgbClr val="FFFFFF"/>
                </a:solidFill>
                <a:latin typeface="Franklin Gothic Medium"/>
                <a:cs typeface="Franklin Gothic Medium"/>
              </a:rPr>
              <a:t> </a:t>
            </a:r>
            <a:r>
              <a:rPr sz="1200" spc="-10" dirty="0">
                <a:solidFill>
                  <a:srgbClr val="FFFFFF"/>
                </a:solidFill>
                <a:latin typeface="Franklin Gothic Medium"/>
                <a:cs typeface="Franklin Gothic Medium"/>
              </a:rPr>
              <a:t>Dashboard </a:t>
            </a:r>
            <a:r>
              <a:rPr sz="1200" dirty="0">
                <a:solidFill>
                  <a:srgbClr val="FFFFFF"/>
                </a:solidFill>
                <a:latin typeface="Franklin Gothic Medium"/>
                <a:cs typeface="Franklin Gothic Medium"/>
              </a:rPr>
              <a:t>plus</a:t>
            </a:r>
            <a:r>
              <a:rPr sz="1200" spc="-20" dirty="0">
                <a:solidFill>
                  <a:srgbClr val="FFFFFF"/>
                </a:solidFill>
                <a:latin typeface="Franklin Gothic Medium"/>
                <a:cs typeface="Franklin Gothic Medium"/>
              </a:rPr>
              <a:t> </a:t>
            </a:r>
            <a:r>
              <a:rPr sz="1200" dirty="0">
                <a:solidFill>
                  <a:srgbClr val="FFFFFF"/>
                </a:solidFill>
                <a:latin typeface="Franklin Gothic Medium"/>
                <a:cs typeface="Franklin Gothic Medium"/>
              </a:rPr>
              <a:t>continuation</a:t>
            </a:r>
            <a:r>
              <a:rPr sz="1200" spc="-4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of</a:t>
            </a:r>
            <a:r>
              <a:rPr sz="1200" spc="-2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the</a:t>
            </a:r>
            <a:r>
              <a:rPr sz="1200" spc="-2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BVGWCD</a:t>
            </a:r>
            <a:r>
              <a:rPr sz="1200" spc="-4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page</a:t>
            </a:r>
            <a:r>
              <a:rPr sz="1200" spc="-40" dirty="0">
                <a:solidFill>
                  <a:srgbClr val="FFFFFF"/>
                </a:solidFill>
                <a:latin typeface="Franklin Gothic Medium"/>
                <a:cs typeface="Franklin Gothic Medium"/>
              </a:rPr>
              <a:t> </a:t>
            </a:r>
            <a:r>
              <a:rPr sz="1200" dirty="0">
                <a:solidFill>
                  <a:srgbClr val="FFFFFF"/>
                </a:solidFill>
                <a:latin typeface="Franklin Gothic Medium"/>
                <a:cs typeface="Franklin Gothic Medium"/>
              </a:rPr>
              <a:t>featured</a:t>
            </a:r>
            <a:r>
              <a:rPr sz="1200" spc="-35" dirty="0">
                <a:solidFill>
                  <a:srgbClr val="FFFFFF"/>
                </a:solidFill>
                <a:latin typeface="Franklin Gothic Medium"/>
                <a:cs typeface="Franklin Gothic Medium"/>
              </a:rPr>
              <a:t> </a:t>
            </a:r>
            <a:r>
              <a:rPr sz="1200" dirty="0">
                <a:solidFill>
                  <a:srgbClr val="FFFFFF"/>
                </a:solidFill>
                <a:latin typeface="Franklin Gothic Medium"/>
                <a:cs typeface="Franklin Gothic Medium"/>
              </a:rPr>
              <a:t>on</a:t>
            </a:r>
            <a:r>
              <a:rPr sz="1200" spc="-10" dirty="0">
                <a:solidFill>
                  <a:srgbClr val="FFFFFF"/>
                </a:solidFill>
                <a:latin typeface="Franklin Gothic Medium"/>
                <a:cs typeface="Franklin Gothic Medium"/>
              </a:rPr>
              <a:t> KBTX.com*</a:t>
            </a:r>
            <a:endParaRPr sz="1200">
              <a:latin typeface="Franklin Gothic Medium"/>
              <a:cs typeface="Franklin Gothic Medium"/>
            </a:endParaRPr>
          </a:p>
        </p:txBody>
      </p:sp>
      <p:grpSp>
        <p:nvGrpSpPr>
          <p:cNvPr id="34" name="object 34"/>
          <p:cNvGrpSpPr/>
          <p:nvPr/>
        </p:nvGrpSpPr>
        <p:grpSpPr>
          <a:xfrm>
            <a:off x="3119627" y="1761756"/>
            <a:ext cx="6089650" cy="3393440"/>
            <a:chOff x="3119627" y="1761756"/>
            <a:chExt cx="6089650" cy="3393440"/>
          </a:xfrm>
        </p:grpSpPr>
        <p:pic>
          <p:nvPicPr>
            <p:cNvPr id="35" name="object 35"/>
            <p:cNvPicPr/>
            <p:nvPr/>
          </p:nvPicPr>
          <p:blipFill>
            <a:blip r:embed="rId15" cstate="print"/>
            <a:stretch>
              <a:fillRect/>
            </a:stretch>
          </p:blipFill>
          <p:spPr>
            <a:xfrm>
              <a:off x="7796783" y="1761756"/>
              <a:ext cx="1411985" cy="460997"/>
            </a:xfrm>
            <a:prstGeom prst="rect">
              <a:avLst/>
            </a:prstGeom>
          </p:spPr>
        </p:pic>
        <p:pic>
          <p:nvPicPr>
            <p:cNvPr id="36" name="object 36"/>
            <p:cNvPicPr/>
            <p:nvPr/>
          </p:nvPicPr>
          <p:blipFill>
            <a:blip r:embed="rId16" cstate="print"/>
            <a:stretch>
              <a:fillRect/>
            </a:stretch>
          </p:blipFill>
          <p:spPr>
            <a:xfrm>
              <a:off x="8033004" y="2005596"/>
              <a:ext cx="1175766" cy="460997"/>
            </a:xfrm>
            <a:prstGeom prst="rect">
              <a:avLst/>
            </a:prstGeom>
          </p:spPr>
        </p:pic>
        <p:pic>
          <p:nvPicPr>
            <p:cNvPr id="37" name="object 37"/>
            <p:cNvPicPr/>
            <p:nvPr/>
          </p:nvPicPr>
          <p:blipFill>
            <a:blip r:embed="rId17" cstate="print"/>
            <a:stretch>
              <a:fillRect/>
            </a:stretch>
          </p:blipFill>
          <p:spPr>
            <a:xfrm>
              <a:off x="8208263" y="2249436"/>
              <a:ext cx="1000505" cy="460997"/>
            </a:xfrm>
            <a:prstGeom prst="rect">
              <a:avLst/>
            </a:prstGeom>
          </p:spPr>
        </p:pic>
        <p:pic>
          <p:nvPicPr>
            <p:cNvPr id="38" name="object 38"/>
            <p:cNvPicPr/>
            <p:nvPr/>
          </p:nvPicPr>
          <p:blipFill>
            <a:blip r:embed="rId18" cstate="print"/>
            <a:stretch>
              <a:fillRect/>
            </a:stretch>
          </p:blipFill>
          <p:spPr>
            <a:xfrm>
              <a:off x="7824216" y="2493276"/>
              <a:ext cx="1384553" cy="460997"/>
            </a:xfrm>
            <a:prstGeom prst="rect">
              <a:avLst/>
            </a:prstGeom>
          </p:spPr>
        </p:pic>
        <p:pic>
          <p:nvPicPr>
            <p:cNvPr id="39" name="object 39"/>
            <p:cNvPicPr/>
            <p:nvPr/>
          </p:nvPicPr>
          <p:blipFill>
            <a:blip r:embed="rId19" cstate="print"/>
            <a:stretch>
              <a:fillRect/>
            </a:stretch>
          </p:blipFill>
          <p:spPr>
            <a:xfrm>
              <a:off x="7658099" y="2737116"/>
              <a:ext cx="1550670" cy="460997"/>
            </a:xfrm>
            <a:prstGeom prst="rect">
              <a:avLst/>
            </a:prstGeom>
          </p:spPr>
        </p:pic>
        <p:pic>
          <p:nvPicPr>
            <p:cNvPr id="40" name="object 40"/>
            <p:cNvPicPr/>
            <p:nvPr/>
          </p:nvPicPr>
          <p:blipFill>
            <a:blip r:embed="rId20" cstate="print"/>
            <a:stretch>
              <a:fillRect/>
            </a:stretch>
          </p:blipFill>
          <p:spPr>
            <a:xfrm>
              <a:off x="8051292" y="2980956"/>
              <a:ext cx="1157477" cy="460997"/>
            </a:xfrm>
            <a:prstGeom prst="rect">
              <a:avLst/>
            </a:prstGeom>
          </p:spPr>
        </p:pic>
        <p:pic>
          <p:nvPicPr>
            <p:cNvPr id="41" name="object 41"/>
            <p:cNvPicPr/>
            <p:nvPr/>
          </p:nvPicPr>
          <p:blipFill>
            <a:blip r:embed="rId21" cstate="print"/>
            <a:stretch>
              <a:fillRect/>
            </a:stretch>
          </p:blipFill>
          <p:spPr>
            <a:xfrm>
              <a:off x="3119627" y="4223016"/>
              <a:ext cx="2125218" cy="515861"/>
            </a:xfrm>
            <a:prstGeom prst="rect">
              <a:avLst/>
            </a:prstGeom>
          </p:spPr>
        </p:pic>
        <p:pic>
          <p:nvPicPr>
            <p:cNvPr id="42" name="object 42"/>
            <p:cNvPicPr/>
            <p:nvPr/>
          </p:nvPicPr>
          <p:blipFill>
            <a:blip r:embed="rId22" cstate="print"/>
            <a:stretch>
              <a:fillRect/>
            </a:stretch>
          </p:blipFill>
          <p:spPr>
            <a:xfrm>
              <a:off x="3250691" y="4471415"/>
              <a:ext cx="1853945" cy="683513"/>
            </a:xfrm>
            <a:prstGeom prst="rect">
              <a:avLst/>
            </a:prstGeom>
          </p:spPr>
        </p:pic>
      </p:grpSp>
      <p:sp>
        <p:nvSpPr>
          <p:cNvPr id="43" name="object 43"/>
          <p:cNvSpPr txBox="1"/>
          <p:nvPr/>
        </p:nvSpPr>
        <p:spPr>
          <a:xfrm>
            <a:off x="3256534" y="4282820"/>
            <a:ext cx="1855470" cy="662940"/>
          </a:xfrm>
          <a:prstGeom prst="rect">
            <a:avLst/>
          </a:prstGeom>
        </p:spPr>
        <p:txBody>
          <a:bodyPr vert="horz" wrap="square" lIns="0" tIns="12700" rIns="0" bIns="0" rtlCol="0">
            <a:spAutoFit/>
          </a:bodyPr>
          <a:lstStyle/>
          <a:p>
            <a:pPr algn="ctr">
              <a:lnSpc>
                <a:spcPts val="2150"/>
              </a:lnSpc>
              <a:spcBef>
                <a:spcPts val="100"/>
              </a:spcBef>
            </a:pPr>
            <a:r>
              <a:rPr sz="1800" b="1" spc="-95" dirty="0">
                <a:solidFill>
                  <a:srgbClr val="FFFFFF"/>
                </a:solidFill>
                <a:latin typeface="Arial"/>
                <a:cs typeface="Arial"/>
              </a:rPr>
              <a:t>Campaign</a:t>
            </a:r>
            <a:r>
              <a:rPr sz="1800" b="1" spc="-85" dirty="0">
                <a:solidFill>
                  <a:srgbClr val="FFFFFF"/>
                </a:solidFill>
                <a:latin typeface="Arial"/>
                <a:cs typeface="Arial"/>
              </a:rPr>
              <a:t> </a:t>
            </a:r>
            <a:r>
              <a:rPr sz="1800" b="1" spc="-65" dirty="0">
                <a:solidFill>
                  <a:srgbClr val="FFFFFF"/>
                </a:solidFill>
                <a:latin typeface="Arial"/>
                <a:cs typeface="Arial"/>
              </a:rPr>
              <a:t>Length:</a:t>
            </a:r>
            <a:endParaRPr sz="1800">
              <a:latin typeface="Arial"/>
              <a:cs typeface="Arial"/>
            </a:endParaRPr>
          </a:p>
          <a:p>
            <a:pPr algn="ctr">
              <a:lnSpc>
                <a:spcPts val="2870"/>
              </a:lnSpc>
            </a:pPr>
            <a:r>
              <a:rPr sz="2400" b="1" spc="85" dirty="0">
                <a:solidFill>
                  <a:srgbClr val="FFFFFF"/>
                </a:solidFill>
                <a:latin typeface="Arial"/>
                <a:cs typeface="Arial"/>
              </a:rPr>
              <a:t>12</a:t>
            </a:r>
            <a:r>
              <a:rPr sz="2400" b="1" spc="-65" dirty="0">
                <a:solidFill>
                  <a:srgbClr val="FFFFFF"/>
                </a:solidFill>
                <a:latin typeface="Arial"/>
                <a:cs typeface="Arial"/>
              </a:rPr>
              <a:t> </a:t>
            </a:r>
            <a:r>
              <a:rPr sz="2400" b="1" spc="-10" dirty="0">
                <a:solidFill>
                  <a:srgbClr val="FFFFFF"/>
                </a:solidFill>
                <a:latin typeface="Arial"/>
                <a:cs typeface="Arial"/>
              </a:rPr>
              <a:t>Months</a:t>
            </a:r>
            <a:endParaRPr sz="2400">
              <a:latin typeface="Arial"/>
              <a:cs typeface="Arial"/>
            </a:endParaRPr>
          </a:p>
        </p:txBody>
      </p:sp>
      <p:pic>
        <p:nvPicPr>
          <p:cNvPr id="44" name="object 44"/>
          <p:cNvPicPr/>
          <p:nvPr/>
        </p:nvPicPr>
        <p:blipFill>
          <a:blip r:embed="rId23" cstate="print"/>
          <a:stretch>
            <a:fillRect/>
          </a:stretch>
        </p:blipFill>
        <p:spPr>
          <a:xfrm>
            <a:off x="6768083" y="3957815"/>
            <a:ext cx="784098" cy="348246"/>
          </a:xfrm>
          <a:prstGeom prst="rect">
            <a:avLst/>
          </a:prstGeom>
        </p:spPr>
      </p:pic>
      <p:sp>
        <p:nvSpPr>
          <p:cNvPr id="45" name="object 45"/>
          <p:cNvSpPr txBox="1"/>
          <p:nvPr/>
        </p:nvSpPr>
        <p:spPr>
          <a:xfrm>
            <a:off x="6864857" y="3995673"/>
            <a:ext cx="6032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E7E7E"/>
                </a:solidFill>
                <a:latin typeface="Franklin Gothic Medium"/>
                <a:cs typeface="Franklin Gothic Medium"/>
              </a:rPr>
              <a:t>Alan</a:t>
            </a:r>
            <a:r>
              <a:rPr sz="1200" spc="-20" dirty="0">
                <a:solidFill>
                  <a:srgbClr val="7E7E7E"/>
                </a:solidFill>
                <a:latin typeface="Franklin Gothic Medium"/>
                <a:cs typeface="Franklin Gothic Medium"/>
              </a:rPr>
              <a:t> </a:t>
            </a:r>
            <a:r>
              <a:rPr sz="1200" spc="-25" dirty="0">
                <a:solidFill>
                  <a:srgbClr val="7E7E7E"/>
                </a:solidFill>
                <a:latin typeface="Franklin Gothic Medium"/>
                <a:cs typeface="Franklin Gothic Medium"/>
              </a:rPr>
              <a:t>Day</a:t>
            </a:r>
            <a:endParaRPr sz="1200">
              <a:latin typeface="Franklin Gothic Medium"/>
              <a:cs typeface="Franklin Gothic Medium"/>
            </a:endParaRPr>
          </a:p>
        </p:txBody>
      </p:sp>
      <p:grpSp>
        <p:nvGrpSpPr>
          <p:cNvPr id="46" name="object 46"/>
          <p:cNvGrpSpPr/>
          <p:nvPr/>
        </p:nvGrpSpPr>
        <p:grpSpPr>
          <a:xfrm>
            <a:off x="6836664" y="3953128"/>
            <a:ext cx="3422015" cy="929005"/>
            <a:chOff x="6836664" y="3953128"/>
            <a:chExt cx="3422015" cy="929005"/>
          </a:xfrm>
        </p:grpSpPr>
        <p:sp>
          <p:nvSpPr>
            <p:cNvPr id="47" name="object 47"/>
            <p:cNvSpPr/>
            <p:nvPr/>
          </p:nvSpPr>
          <p:spPr>
            <a:xfrm>
              <a:off x="6867144" y="3956303"/>
              <a:ext cx="3388360" cy="0"/>
            </a:xfrm>
            <a:custGeom>
              <a:avLst/>
              <a:gdLst/>
              <a:ahLst/>
              <a:cxnLst/>
              <a:rect l="l" t="t" r="r" b="b"/>
              <a:pathLst>
                <a:path w="3388359">
                  <a:moveTo>
                    <a:pt x="0" y="0"/>
                  </a:moveTo>
                  <a:lnTo>
                    <a:pt x="3388359" y="0"/>
                  </a:lnTo>
                </a:path>
              </a:pathLst>
            </a:custGeom>
            <a:ln w="6350">
              <a:solidFill>
                <a:srgbClr val="000000"/>
              </a:solidFill>
            </a:ln>
          </p:spPr>
          <p:txBody>
            <a:bodyPr wrap="square" lIns="0" tIns="0" rIns="0" bIns="0" rtlCol="0"/>
            <a:lstStyle/>
            <a:p>
              <a:endParaRPr/>
            </a:p>
          </p:txBody>
        </p:sp>
        <p:pic>
          <p:nvPicPr>
            <p:cNvPr id="48" name="object 48"/>
            <p:cNvPicPr/>
            <p:nvPr/>
          </p:nvPicPr>
          <p:blipFill>
            <a:blip r:embed="rId24" cstate="print"/>
            <a:stretch>
              <a:fillRect/>
            </a:stretch>
          </p:blipFill>
          <p:spPr>
            <a:xfrm>
              <a:off x="6836664" y="4533887"/>
              <a:ext cx="517410" cy="348246"/>
            </a:xfrm>
            <a:prstGeom prst="rect">
              <a:avLst/>
            </a:prstGeom>
          </p:spPr>
        </p:pic>
      </p:grpSp>
      <p:sp>
        <p:nvSpPr>
          <p:cNvPr id="49" name="object 49"/>
          <p:cNvSpPr txBox="1"/>
          <p:nvPr/>
        </p:nvSpPr>
        <p:spPr>
          <a:xfrm>
            <a:off x="6937375" y="4571745"/>
            <a:ext cx="3340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7E7E7E"/>
                </a:solidFill>
                <a:latin typeface="Franklin Gothic Medium"/>
                <a:cs typeface="Franklin Gothic Medium"/>
              </a:rPr>
              <a:t>Date</a:t>
            </a:r>
            <a:endParaRPr sz="1200">
              <a:latin typeface="Franklin Gothic Medium"/>
              <a:cs typeface="Franklin Gothic Medium"/>
            </a:endParaRPr>
          </a:p>
        </p:txBody>
      </p:sp>
      <p:grpSp>
        <p:nvGrpSpPr>
          <p:cNvPr id="50" name="object 50"/>
          <p:cNvGrpSpPr/>
          <p:nvPr/>
        </p:nvGrpSpPr>
        <p:grpSpPr>
          <a:xfrm>
            <a:off x="6854825" y="1793735"/>
            <a:ext cx="4065904" cy="2741930"/>
            <a:chOff x="6854825" y="1793735"/>
            <a:chExt cx="4065904" cy="2741930"/>
          </a:xfrm>
        </p:grpSpPr>
        <p:sp>
          <p:nvSpPr>
            <p:cNvPr id="51" name="object 51"/>
            <p:cNvSpPr/>
            <p:nvPr/>
          </p:nvSpPr>
          <p:spPr>
            <a:xfrm>
              <a:off x="6858000" y="4532376"/>
              <a:ext cx="3398520" cy="0"/>
            </a:xfrm>
            <a:custGeom>
              <a:avLst/>
              <a:gdLst/>
              <a:ahLst/>
              <a:cxnLst/>
              <a:rect l="l" t="t" r="r" b="b"/>
              <a:pathLst>
                <a:path w="3398520">
                  <a:moveTo>
                    <a:pt x="0" y="0"/>
                  </a:moveTo>
                  <a:lnTo>
                    <a:pt x="3398520" y="0"/>
                  </a:lnTo>
                </a:path>
              </a:pathLst>
            </a:custGeom>
            <a:ln w="6350">
              <a:solidFill>
                <a:srgbClr val="000000"/>
              </a:solidFill>
            </a:ln>
          </p:spPr>
          <p:txBody>
            <a:bodyPr wrap="square" lIns="0" tIns="0" rIns="0" bIns="0" rtlCol="0"/>
            <a:lstStyle/>
            <a:p>
              <a:endParaRPr/>
            </a:p>
          </p:txBody>
        </p:sp>
        <p:pic>
          <p:nvPicPr>
            <p:cNvPr id="52" name="object 52"/>
            <p:cNvPicPr/>
            <p:nvPr/>
          </p:nvPicPr>
          <p:blipFill>
            <a:blip r:embed="rId25" cstate="print"/>
            <a:stretch>
              <a:fillRect/>
            </a:stretch>
          </p:blipFill>
          <p:spPr>
            <a:xfrm>
              <a:off x="9031223" y="1793735"/>
              <a:ext cx="1655826" cy="403110"/>
            </a:xfrm>
            <a:prstGeom prst="rect">
              <a:avLst/>
            </a:prstGeom>
          </p:spPr>
        </p:pic>
        <p:pic>
          <p:nvPicPr>
            <p:cNvPr id="53" name="object 53"/>
            <p:cNvPicPr/>
            <p:nvPr/>
          </p:nvPicPr>
          <p:blipFill>
            <a:blip r:embed="rId26" cstate="print"/>
            <a:stretch>
              <a:fillRect/>
            </a:stretch>
          </p:blipFill>
          <p:spPr>
            <a:xfrm>
              <a:off x="9031223" y="2036051"/>
              <a:ext cx="1552194" cy="403110"/>
            </a:xfrm>
            <a:prstGeom prst="rect">
              <a:avLst/>
            </a:prstGeom>
          </p:spPr>
        </p:pic>
        <p:pic>
          <p:nvPicPr>
            <p:cNvPr id="54" name="object 54"/>
            <p:cNvPicPr/>
            <p:nvPr/>
          </p:nvPicPr>
          <p:blipFill>
            <a:blip r:embed="rId27" cstate="print"/>
            <a:stretch>
              <a:fillRect/>
            </a:stretch>
          </p:blipFill>
          <p:spPr>
            <a:xfrm>
              <a:off x="9034272" y="2279891"/>
              <a:ext cx="1885950" cy="403110"/>
            </a:xfrm>
            <a:prstGeom prst="rect">
              <a:avLst/>
            </a:prstGeom>
          </p:spPr>
        </p:pic>
        <p:pic>
          <p:nvPicPr>
            <p:cNvPr id="55" name="object 55"/>
            <p:cNvPicPr/>
            <p:nvPr/>
          </p:nvPicPr>
          <p:blipFill>
            <a:blip r:embed="rId28" cstate="print"/>
            <a:stretch>
              <a:fillRect/>
            </a:stretch>
          </p:blipFill>
          <p:spPr>
            <a:xfrm>
              <a:off x="9031223" y="2522207"/>
              <a:ext cx="1616202" cy="403110"/>
            </a:xfrm>
            <a:prstGeom prst="rect">
              <a:avLst/>
            </a:prstGeom>
          </p:spPr>
        </p:pic>
        <p:pic>
          <p:nvPicPr>
            <p:cNvPr id="56" name="object 56"/>
            <p:cNvPicPr/>
            <p:nvPr/>
          </p:nvPicPr>
          <p:blipFill>
            <a:blip r:embed="rId29" cstate="print"/>
            <a:stretch>
              <a:fillRect/>
            </a:stretch>
          </p:blipFill>
          <p:spPr>
            <a:xfrm>
              <a:off x="9031223" y="2766047"/>
              <a:ext cx="1509522" cy="403110"/>
            </a:xfrm>
            <a:prstGeom prst="rect">
              <a:avLst/>
            </a:prstGeom>
          </p:spPr>
        </p:pic>
        <p:pic>
          <p:nvPicPr>
            <p:cNvPr id="57" name="object 57"/>
            <p:cNvPicPr/>
            <p:nvPr/>
          </p:nvPicPr>
          <p:blipFill>
            <a:blip r:embed="rId30" cstate="print"/>
            <a:stretch>
              <a:fillRect/>
            </a:stretch>
          </p:blipFill>
          <p:spPr>
            <a:xfrm>
              <a:off x="9031223" y="3009887"/>
              <a:ext cx="1509522" cy="403110"/>
            </a:xfrm>
            <a:prstGeom prst="rect">
              <a:avLst/>
            </a:prstGeom>
          </p:spPr>
        </p:pic>
      </p:grpSp>
      <p:sp>
        <p:nvSpPr>
          <p:cNvPr id="58" name="object 58"/>
          <p:cNvSpPr txBox="1"/>
          <p:nvPr/>
        </p:nvSpPr>
        <p:spPr>
          <a:xfrm>
            <a:off x="7783448" y="1814829"/>
            <a:ext cx="3041015" cy="1488440"/>
          </a:xfrm>
          <a:prstGeom prst="rect">
            <a:avLst/>
          </a:prstGeom>
        </p:spPr>
        <p:txBody>
          <a:bodyPr vert="horz" wrap="square" lIns="0" tIns="12065" rIns="0" bIns="0" rtlCol="0">
            <a:spAutoFit/>
          </a:bodyPr>
          <a:lstStyle/>
          <a:p>
            <a:pPr marL="152400">
              <a:lnSpc>
                <a:spcPct val="100000"/>
              </a:lnSpc>
              <a:spcBef>
                <a:spcPts val="95"/>
              </a:spcBef>
            </a:pPr>
            <a:r>
              <a:rPr sz="1600" dirty="0">
                <a:solidFill>
                  <a:srgbClr val="7E7E7E"/>
                </a:solidFill>
                <a:latin typeface="Franklin Gothic Medium"/>
                <a:cs typeface="Franklin Gothic Medium"/>
              </a:rPr>
              <a:t>Broadcast</a:t>
            </a:r>
            <a:r>
              <a:rPr sz="1600" spc="-15" dirty="0">
                <a:solidFill>
                  <a:srgbClr val="7E7E7E"/>
                </a:solidFill>
                <a:latin typeface="Franklin Gothic Medium"/>
                <a:cs typeface="Franklin Gothic Medium"/>
              </a:rPr>
              <a:t> </a:t>
            </a:r>
            <a:r>
              <a:rPr sz="1600" dirty="0">
                <a:solidFill>
                  <a:srgbClr val="7E7E7E"/>
                </a:solidFill>
                <a:latin typeface="Franklin Gothic Medium"/>
                <a:cs typeface="Franklin Gothic Medium"/>
              </a:rPr>
              <a:t>TV</a:t>
            </a:r>
            <a:r>
              <a:rPr sz="1600" spc="130" dirty="0">
                <a:solidFill>
                  <a:srgbClr val="7E7E7E"/>
                </a:solidFill>
                <a:latin typeface="Franklin Gothic Medium"/>
                <a:cs typeface="Franklin Gothic Medium"/>
              </a:rPr>
              <a:t> </a:t>
            </a:r>
            <a:r>
              <a:rPr sz="1400" dirty="0">
                <a:solidFill>
                  <a:srgbClr val="A6A6A6"/>
                </a:solidFill>
                <a:latin typeface="Franklin Gothic Medium"/>
                <a:cs typeface="Franklin Gothic Medium"/>
              </a:rPr>
              <a:t>440k</a:t>
            </a:r>
            <a:r>
              <a:rPr sz="1400" spc="-20" dirty="0">
                <a:solidFill>
                  <a:srgbClr val="A6A6A6"/>
                </a:solidFill>
                <a:latin typeface="Franklin Gothic Medium"/>
                <a:cs typeface="Franklin Gothic Medium"/>
              </a:rPr>
              <a:t> </a:t>
            </a:r>
            <a:r>
              <a:rPr sz="1400" spc="-10" dirty="0">
                <a:solidFill>
                  <a:srgbClr val="A6A6A6"/>
                </a:solidFill>
                <a:latin typeface="Franklin Gothic Medium"/>
                <a:cs typeface="Franklin Gothic Medium"/>
              </a:rPr>
              <a:t>Impressions</a:t>
            </a:r>
            <a:endParaRPr sz="1400">
              <a:latin typeface="Franklin Gothic Medium"/>
              <a:cs typeface="Franklin Gothic Medium"/>
            </a:endParaRPr>
          </a:p>
          <a:p>
            <a:pPr marL="391795">
              <a:lnSpc>
                <a:spcPct val="100000"/>
              </a:lnSpc>
            </a:pPr>
            <a:r>
              <a:rPr sz="1600" dirty="0">
                <a:solidFill>
                  <a:srgbClr val="7E7E7E"/>
                </a:solidFill>
                <a:latin typeface="Franklin Gothic Medium"/>
                <a:cs typeface="Franklin Gothic Medium"/>
              </a:rPr>
              <a:t>Streaming</a:t>
            </a:r>
            <a:r>
              <a:rPr sz="1600" spc="120" dirty="0">
                <a:solidFill>
                  <a:srgbClr val="7E7E7E"/>
                </a:solidFill>
                <a:latin typeface="Franklin Gothic Medium"/>
                <a:cs typeface="Franklin Gothic Medium"/>
              </a:rPr>
              <a:t> </a:t>
            </a:r>
            <a:r>
              <a:rPr sz="2100" baseline="1984" dirty="0">
                <a:solidFill>
                  <a:srgbClr val="A6A6A6"/>
                </a:solidFill>
                <a:latin typeface="Franklin Gothic Medium"/>
                <a:cs typeface="Franklin Gothic Medium"/>
              </a:rPr>
              <a:t>25k</a:t>
            </a:r>
            <a:r>
              <a:rPr sz="2100" spc="-30" baseline="1984" dirty="0">
                <a:solidFill>
                  <a:srgbClr val="A6A6A6"/>
                </a:solidFill>
                <a:latin typeface="Franklin Gothic Medium"/>
                <a:cs typeface="Franklin Gothic Medium"/>
              </a:rPr>
              <a:t> </a:t>
            </a:r>
            <a:r>
              <a:rPr sz="2100" spc="-15" baseline="1984" dirty="0">
                <a:solidFill>
                  <a:srgbClr val="A6A6A6"/>
                </a:solidFill>
                <a:latin typeface="Franklin Gothic Medium"/>
                <a:cs typeface="Franklin Gothic Medium"/>
              </a:rPr>
              <a:t>Impressions</a:t>
            </a:r>
            <a:endParaRPr sz="2100" baseline="1984">
              <a:latin typeface="Franklin Gothic Medium"/>
              <a:cs typeface="Franklin Gothic Medium"/>
            </a:endParaRPr>
          </a:p>
          <a:p>
            <a:pPr marL="568325">
              <a:lnSpc>
                <a:spcPct val="100000"/>
              </a:lnSpc>
            </a:pPr>
            <a:r>
              <a:rPr sz="1600" spc="-10" dirty="0">
                <a:solidFill>
                  <a:srgbClr val="7E7E7E"/>
                </a:solidFill>
                <a:latin typeface="Franklin Gothic Medium"/>
                <a:cs typeface="Franklin Gothic Medium"/>
              </a:rPr>
              <a:t>YouTube</a:t>
            </a:r>
            <a:r>
              <a:rPr sz="1600" spc="60" dirty="0">
                <a:solidFill>
                  <a:srgbClr val="7E7E7E"/>
                </a:solidFill>
                <a:latin typeface="Franklin Gothic Medium"/>
                <a:cs typeface="Franklin Gothic Medium"/>
              </a:rPr>
              <a:t> </a:t>
            </a:r>
            <a:r>
              <a:rPr sz="2100" baseline="1984" dirty="0">
                <a:solidFill>
                  <a:srgbClr val="A6A6A6"/>
                </a:solidFill>
                <a:latin typeface="Franklin Gothic Medium"/>
                <a:cs typeface="Franklin Gothic Medium"/>
              </a:rPr>
              <a:t>15k</a:t>
            </a:r>
            <a:r>
              <a:rPr sz="2100" spc="-97" baseline="1984" dirty="0">
                <a:solidFill>
                  <a:srgbClr val="A6A6A6"/>
                </a:solidFill>
                <a:latin typeface="Franklin Gothic Medium"/>
                <a:cs typeface="Franklin Gothic Medium"/>
              </a:rPr>
              <a:t> </a:t>
            </a:r>
            <a:r>
              <a:rPr sz="2100" baseline="1984" dirty="0">
                <a:solidFill>
                  <a:srgbClr val="A6A6A6"/>
                </a:solidFill>
                <a:latin typeface="Franklin Gothic Medium"/>
                <a:cs typeface="Franklin Gothic Medium"/>
              </a:rPr>
              <a:t>Completed</a:t>
            </a:r>
            <a:r>
              <a:rPr sz="2100" spc="-127" baseline="1984" dirty="0">
                <a:solidFill>
                  <a:srgbClr val="A6A6A6"/>
                </a:solidFill>
                <a:latin typeface="Franklin Gothic Medium"/>
                <a:cs typeface="Franklin Gothic Medium"/>
              </a:rPr>
              <a:t> </a:t>
            </a:r>
            <a:r>
              <a:rPr sz="2100" spc="-30" baseline="1984" dirty="0">
                <a:solidFill>
                  <a:srgbClr val="A6A6A6"/>
                </a:solidFill>
                <a:latin typeface="Franklin Gothic Medium"/>
                <a:cs typeface="Franklin Gothic Medium"/>
              </a:rPr>
              <a:t>Views</a:t>
            </a:r>
            <a:endParaRPr sz="2100" baseline="1984">
              <a:latin typeface="Franklin Gothic Medium"/>
              <a:cs typeface="Franklin Gothic Medium"/>
            </a:endParaRPr>
          </a:p>
          <a:p>
            <a:pPr marL="180340">
              <a:lnSpc>
                <a:spcPct val="100000"/>
              </a:lnSpc>
            </a:pPr>
            <a:r>
              <a:rPr sz="1600" dirty="0">
                <a:solidFill>
                  <a:srgbClr val="7E7E7E"/>
                </a:solidFill>
                <a:latin typeface="Franklin Gothic Medium"/>
                <a:cs typeface="Franklin Gothic Medium"/>
              </a:rPr>
              <a:t>Social</a:t>
            </a:r>
            <a:r>
              <a:rPr sz="1600" spc="-25" dirty="0">
                <a:solidFill>
                  <a:srgbClr val="7E7E7E"/>
                </a:solidFill>
                <a:latin typeface="Franklin Gothic Medium"/>
                <a:cs typeface="Franklin Gothic Medium"/>
              </a:rPr>
              <a:t> </a:t>
            </a:r>
            <a:r>
              <a:rPr sz="1600" dirty="0">
                <a:solidFill>
                  <a:srgbClr val="7E7E7E"/>
                </a:solidFill>
                <a:latin typeface="Franklin Gothic Medium"/>
                <a:cs typeface="Franklin Gothic Medium"/>
              </a:rPr>
              <a:t>Media</a:t>
            </a:r>
            <a:r>
              <a:rPr sz="1600" spc="125" dirty="0">
                <a:solidFill>
                  <a:srgbClr val="7E7E7E"/>
                </a:solidFill>
                <a:latin typeface="Franklin Gothic Medium"/>
                <a:cs typeface="Franklin Gothic Medium"/>
              </a:rPr>
              <a:t> </a:t>
            </a:r>
            <a:r>
              <a:rPr sz="2100" baseline="1984" dirty="0">
                <a:solidFill>
                  <a:srgbClr val="A6A6A6"/>
                </a:solidFill>
                <a:latin typeface="Franklin Gothic Medium"/>
                <a:cs typeface="Franklin Gothic Medium"/>
              </a:rPr>
              <a:t>120k</a:t>
            </a:r>
            <a:r>
              <a:rPr sz="2100" spc="-30" baseline="1984" dirty="0">
                <a:solidFill>
                  <a:srgbClr val="A6A6A6"/>
                </a:solidFill>
                <a:latin typeface="Franklin Gothic Medium"/>
                <a:cs typeface="Franklin Gothic Medium"/>
              </a:rPr>
              <a:t> </a:t>
            </a:r>
            <a:r>
              <a:rPr sz="2100" spc="-15" baseline="1984" dirty="0">
                <a:solidFill>
                  <a:srgbClr val="A6A6A6"/>
                </a:solidFill>
                <a:latin typeface="Franklin Gothic Medium"/>
                <a:cs typeface="Franklin Gothic Medium"/>
              </a:rPr>
              <a:t>Impressions</a:t>
            </a:r>
            <a:endParaRPr sz="2100" baseline="1984">
              <a:latin typeface="Franklin Gothic Medium"/>
              <a:cs typeface="Franklin Gothic Medium"/>
            </a:endParaRPr>
          </a:p>
          <a:p>
            <a:pPr marR="384810" algn="r">
              <a:lnSpc>
                <a:spcPct val="100000"/>
              </a:lnSpc>
            </a:pPr>
            <a:r>
              <a:rPr sz="1600" spc="-10" dirty="0">
                <a:solidFill>
                  <a:srgbClr val="7E7E7E"/>
                </a:solidFill>
                <a:latin typeface="Franklin Gothic Medium"/>
                <a:cs typeface="Franklin Gothic Medium"/>
              </a:rPr>
              <a:t>Targeted</a:t>
            </a:r>
            <a:r>
              <a:rPr sz="1600" spc="-40" dirty="0">
                <a:solidFill>
                  <a:srgbClr val="7E7E7E"/>
                </a:solidFill>
                <a:latin typeface="Franklin Gothic Medium"/>
                <a:cs typeface="Franklin Gothic Medium"/>
              </a:rPr>
              <a:t> </a:t>
            </a:r>
            <a:r>
              <a:rPr sz="1600" dirty="0">
                <a:solidFill>
                  <a:srgbClr val="7E7E7E"/>
                </a:solidFill>
                <a:latin typeface="Franklin Gothic Medium"/>
                <a:cs typeface="Franklin Gothic Medium"/>
              </a:rPr>
              <a:t>Video</a:t>
            </a:r>
            <a:r>
              <a:rPr sz="1600" spc="105" dirty="0">
                <a:solidFill>
                  <a:srgbClr val="7E7E7E"/>
                </a:solidFill>
                <a:latin typeface="Franklin Gothic Medium"/>
                <a:cs typeface="Franklin Gothic Medium"/>
              </a:rPr>
              <a:t> </a:t>
            </a:r>
            <a:r>
              <a:rPr sz="2100" baseline="1984" dirty="0">
                <a:solidFill>
                  <a:srgbClr val="A6A6A6"/>
                </a:solidFill>
                <a:latin typeface="Franklin Gothic Medium"/>
                <a:cs typeface="Franklin Gothic Medium"/>
              </a:rPr>
              <a:t>25k</a:t>
            </a:r>
            <a:r>
              <a:rPr sz="2100" spc="-60" baseline="1984" dirty="0">
                <a:solidFill>
                  <a:srgbClr val="A6A6A6"/>
                </a:solidFill>
                <a:latin typeface="Franklin Gothic Medium"/>
                <a:cs typeface="Franklin Gothic Medium"/>
              </a:rPr>
              <a:t> </a:t>
            </a:r>
            <a:r>
              <a:rPr sz="2100" spc="-15" baseline="1984" dirty="0">
                <a:solidFill>
                  <a:srgbClr val="A6A6A6"/>
                </a:solidFill>
                <a:latin typeface="Franklin Gothic Medium"/>
                <a:cs typeface="Franklin Gothic Medium"/>
              </a:rPr>
              <a:t>Impressions</a:t>
            </a:r>
            <a:endParaRPr sz="2100" baseline="1984">
              <a:latin typeface="Franklin Gothic Medium"/>
              <a:cs typeface="Franklin Gothic Medium"/>
            </a:endParaRPr>
          </a:p>
          <a:p>
            <a:pPr marR="384810" algn="r">
              <a:lnSpc>
                <a:spcPct val="100000"/>
              </a:lnSpc>
            </a:pPr>
            <a:r>
              <a:rPr sz="1600" dirty="0">
                <a:solidFill>
                  <a:srgbClr val="7E7E7E"/>
                </a:solidFill>
                <a:latin typeface="Franklin Gothic Medium"/>
                <a:cs typeface="Franklin Gothic Medium"/>
              </a:rPr>
              <a:t>KBTX.com</a:t>
            </a:r>
            <a:r>
              <a:rPr sz="1600" spc="95" dirty="0">
                <a:solidFill>
                  <a:srgbClr val="7E7E7E"/>
                </a:solidFill>
                <a:latin typeface="Franklin Gothic Medium"/>
                <a:cs typeface="Franklin Gothic Medium"/>
              </a:rPr>
              <a:t> </a:t>
            </a:r>
            <a:r>
              <a:rPr sz="2100" baseline="1984" dirty="0">
                <a:solidFill>
                  <a:srgbClr val="A6A6A6"/>
                </a:solidFill>
                <a:latin typeface="Franklin Gothic Medium"/>
                <a:cs typeface="Franklin Gothic Medium"/>
              </a:rPr>
              <a:t>50k</a:t>
            </a:r>
            <a:r>
              <a:rPr sz="2100" spc="-52" baseline="1984" dirty="0">
                <a:solidFill>
                  <a:srgbClr val="A6A6A6"/>
                </a:solidFill>
                <a:latin typeface="Franklin Gothic Medium"/>
                <a:cs typeface="Franklin Gothic Medium"/>
              </a:rPr>
              <a:t> </a:t>
            </a:r>
            <a:r>
              <a:rPr sz="2100" spc="-15" baseline="1984" dirty="0">
                <a:solidFill>
                  <a:srgbClr val="A6A6A6"/>
                </a:solidFill>
                <a:latin typeface="Franklin Gothic Medium"/>
                <a:cs typeface="Franklin Gothic Medium"/>
              </a:rPr>
              <a:t>Impressions</a:t>
            </a:r>
            <a:endParaRPr sz="2100" baseline="1984">
              <a:latin typeface="Franklin Gothic Medium"/>
              <a:cs typeface="Franklin Gothic Medium"/>
            </a:endParaRPr>
          </a:p>
        </p:txBody>
      </p:sp>
      <p:grpSp>
        <p:nvGrpSpPr>
          <p:cNvPr id="59" name="object 59"/>
          <p:cNvGrpSpPr/>
          <p:nvPr/>
        </p:nvGrpSpPr>
        <p:grpSpPr>
          <a:xfrm>
            <a:off x="2086355" y="2506852"/>
            <a:ext cx="4064000" cy="2230120"/>
            <a:chOff x="2086355" y="2506852"/>
            <a:chExt cx="4064000" cy="2230120"/>
          </a:xfrm>
        </p:grpSpPr>
        <p:sp>
          <p:nvSpPr>
            <p:cNvPr id="60" name="object 60"/>
            <p:cNvSpPr/>
            <p:nvPr/>
          </p:nvSpPr>
          <p:spPr>
            <a:xfrm>
              <a:off x="2758439" y="2510027"/>
              <a:ext cx="3388360" cy="0"/>
            </a:xfrm>
            <a:custGeom>
              <a:avLst/>
              <a:gdLst/>
              <a:ahLst/>
              <a:cxnLst/>
              <a:rect l="l" t="t" r="r" b="b"/>
              <a:pathLst>
                <a:path w="3388360">
                  <a:moveTo>
                    <a:pt x="0" y="0"/>
                  </a:moveTo>
                  <a:lnTo>
                    <a:pt x="3388360" y="0"/>
                  </a:lnTo>
                </a:path>
              </a:pathLst>
            </a:custGeom>
            <a:ln w="6350">
              <a:solidFill>
                <a:srgbClr val="FFFFFF"/>
              </a:solidFill>
            </a:ln>
          </p:spPr>
          <p:txBody>
            <a:bodyPr wrap="square" lIns="0" tIns="0" rIns="0" bIns="0" rtlCol="0"/>
            <a:lstStyle/>
            <a:p>
              <a:endParaRPr/>
            </a:p>
          </p:txBody>
        </p:sp>
        <p:pic>
          <p:nvPicPr>
            <p:cNvPr id="61" name="object 61"/>
            <p:cNvPicPr/>
            <p:nvPr/>
          </p:nvPicPr>
          <p:blipFill>
            <a:blip r:embed="rId31" cstate="print"/>
            <a:stretch>
              <a:fillRect/>
            </a:stretch>
          </p:blipFill>
          <p:spPr>
            <a:xfrm>
              <a:off x="2086355" y="3186683"/>
              <a:ext cx="3166872" cy="1549908"/>
            </a:xfrm>
            <a:prstGeom prst="rect">
              <a:avLst/>
            </a:prstGeom>
          </p:spPr>
        </p:pic>
      </p:grpSp>
      <p:sp>
        <p:nvSpPr>
          <p:cNvPr id="62" name="object 62"/>
          <p:cNvSpPr txBox="1"/>
          <p:nvPr/>
        </p:nvSpPr>
        <p:spPr>
          <a:xfrm>
            <a:off x="2514726" y="3384880"/>
            <a:ext cx="2266315" cy="863600"/>
          </a:xfrm>
          <a:prstGeom prst="rect">
            <a:avLst/>
          </a:prstGeom>
        </p:spPr>
        <p:txBody>
          <a:bodyPr vert="horz" wrap="square" lIns="0" tIns="12065" rIns="0" bIns="0" rtlCol="0">
            <a:spAutoFit/>
          </a:bodyPr>
          <a:lstStyle/>
          <a:p>
            <a:pPr marL="12700">
              <a:lnSpc>
                <a:spcPct val="100000"/>
              </a:lnSpc>
              <a:spcBef>
                <a:spcPts val="95"/>
              </a:spcBef>
            </a:pPr>
            <a:r>
              <a:rPr sz="5500" b="1" spc="110" dirty="0">
                <a:solidFill>
                  <a:srgbClr val="FFFFFF"/>
                </a:solidFill>
                <a:latin typeface="Arial"/>
                <a:cs typeface="Arial"/>
              </a:rPr>
              <a:t>$8,965</a:t>
            </a:r>
            <a:endParaRPr sz="5500">
              <a:latin typeface="Arial"/>
              <a:cs typeface="Arial"/>
            </a:endParaRPr>
          </a:p>
        </p:txBody>
      </p:sp>
      <p:grpSp>
        <p:nvGrpSpPr>
          <p:cNvPr id="63" name="object 63"/>
          <p:cNvGrpSpPr/>
          <p:nvPr/>
        </p:nvGrpSpPr>
        <p:grpSpPr>
          <a:xfrm>
            <a:off x="4757928" y="3451859"/>
            <a:ext cx="1172845" cy="895350"/>
            <a:chOff x="4757928" y="3451859"/>
            <a:chExt cx="1172845" cy="895350"/>
          </a:xfrm>
        </p:grpSpPr>
        <p:pic>
          <p:nvPicPr>
            <p:cNvPr id="64" name="object 64"/>
            <p:cNvPicPr/>
            <p:nvPr/>
          </p:nvPicPr>
          <p:blipFill>
            <a:blip r:embed="rId32" cstate="print"/>
            <a:stretch>
              <a:fillRect/>
            </a:stretch>
          </p:blipFill>
          <p:spPr>
            <a:xfrm>
              <a:off x="4757928" y="3451859"/>
              <a:ext cx="854201" cy="627126"/>
            </a:xfrm>
            <a:prstGeom prst="rect">
              <a:avLst/>
            </a:prstGeom>
          </p:spPr>
        </p:pic>
        <p:pic>
          <p:nvPicPr>
            <p:cNvPr id="65" name="object 65"/>
            <p:cNvPicPr/>
            <p:nvPr/>
          </p:nvPicPr>
          <p:blipFill>
            <a:blip r:embed="rId33" cstate="print"/>
            <a:stretch>
              <a:fillRect/>
            </a:stretch>
          </p:blipFill>
          <p:spPr>
            <a:xfrm>
              <a:off x="4762500" y="3720083"/>
              <a:ext cx="1168146" cy="627126"/>
            </a:xfrm>
            <a:prstGeom prst="rect">
              <a:avLst/>
            </a:prstGeom>
          </p:spPr>
        </p:pic>
      </p:grpSp>
      <p:sp>
        <p:nvSpPr>
          <p:cNvPr id="66" name="object 66"/>
          <p:cNvSpPr txBox="1"/>
          <p:nvPr/>
        </p:nvSpPr>
        <p:spPr>
          <a:xfrm>
            <a:off x="4944236" y="3527297"/>
            <a:ext cx="821055" cy="628650"/>
          </a:xfrm>
          <a:prstGeom prst="rect">
            <a:avLst/>
          </a:prstGeom>
        </p:spPr>
        <p:txBody>
          <a:bodyPr vert="horz" wrap="square" lIns="0" tIns="76835" rIns="0" bIns="0" rtlCol="0">
            <a:spAutoFit/>
          </a:bodyPr>
          <a:lstStyle/>
          <a:p>
            <a:pPr marL="12700" marR="5080">
              <a:lnSpc>
                <a:spcPts val="2110"/>
              </a:lnSpc>
              <a:spcBef>
                <a:spcPts val="605"/>
              </a:spcBef>
            </a:pPr>
            <a:r>
              <a:rPr sz="2200" b="1" spc="-25" dirty="0">
                <a:solidFill>
                  <a:srgbClr val="FFFFFF"/>
                </a:solidFill>
                <a:latin typeface="Arial"/>
                <a:cs typeface="Arial"/>
              </a:rPr>
              <a:t>Per </a:t>
            </a:r>
            <a:r>
              <a:rPr sz="2200" b="1" spc="-80" dirty="0">
                <a:solidFill>
                  <a:srgbClr val="FFFFFF"/>
                </a:solidFill>
                <a:latin typeface="Arial"/>
                <a:cs typeface="Arial"/>
              </a:rPr>
              <a:t>Month</a:t>
            </a:r>
            <a:endParaRPr sz="2200">
              <a:latin typeface="Arial"/>
              <a:cs typeface="Arial"/>
            </a:endParaRPr>
          </a:p>
        </p:txBody>
      </p:sp>
      <p:sp>
        <p:nvSpPr>
          <p:cNvPr id="68" name="object 68"/>
          <p:cNvSpPr txBox="1"/>
          <p:nvPr/>
        </p:nvSpPr>
        <p:spPr>
          <a:xfrm>
            <a:off x="11860148" y="6478320"/>
            <a:ext cx="180975" cy="177800"/>
          </a:xfrm>
          <a:prstGeom prst="rect">
            <a:avLst/>
          </a:prstGeom>
        </p:spPr>
        <p:txBody>
          <a:bodyPr vert="horz" wrap="square" lIns="0" tIns="0" rIns="0" bIns="0" rtlCol="0">
            <a:spAutoFit/>
          </a:bodyPr>
          <a:lstStyle/>
          <a:p>
            <a:pPr marL="12700">
              <a:lnSpc>
                <a:spcPts val="1240"/>
              </a:lnSpc>
            </a:pPr>
            <a:r>
              <a:rPr sz="1200" spc="-25" dirty="0">
                <a:solidFill>
                  <a:srgbClr val="585858"/>
                </a:solidFill>
                <a:latin typeface="Calibri"/>
                <a:cs typeface="Calibri"/>
                <a:hlinkClick r:id="rId34" action="ppaction://hlinksldjump"/>
              </a:rPr>
              <a:t>22</a:t>
            </a:r>
            <a:endParaRPr sz="1200">
              <a:latin typeface="Calibri"/>
              <a:cs typeface="Calibri"/>
            </a:endParaRPr>
          </a:p>
        </p:txBody>
      </p:sp>
      <p:sp>
        <p:nvSpPr>
          <p:cNvPr id="67" name="object 67"/>
          <p:cNvSpPr txBox="1"/>
          <p:nvPr/>
        </p:nvSpPr>
        <p:spPr>
          <a:xfrm>
            <a:off x="2053589" y="5298185"/>
            <a:ext cx="9195435" cy="391160"/>
          </a:xfrm>
          <a:prstGeom prst="rect">
            <a:avLst/>
          </a:prstGeom>
        </p:spPr>
        <p:txBody>
          <a:bodyPr vert="horz" wrap="square" lIns="0" tIns="12700" rIns="0" bIns="0" rtlCol="0">
            <a:spAutoFit/>
          </a:bodyPr>
          <a:lstStyle/>
          <a:p>
            <a:pPr marL="12700">
              <a:lnSpc>
                <a:spcPct val="100000"/>
              </a:lnSpc>
              <a:spcBef>
                <a:spcPts val="100"/>
              </a:spcBef>
            </a:pPr>
            <a:r>
              <a:rPr sz="1200" i="1" dirty="0">
                <a:latin typeface="Calibri"/>
                <a:cs typeface="Calibri"/>
              </a:rPr>
              <a:t>All</a:t>
            </a:r>
            <a:r>
              <a:rPr sz="1200" i="1" spc="-20" dirty="0">
                <a:latin typeface="Calibri"/>
                <a:cs typeface="Calibri"/>
              </a:rPr>
              <a:t> </a:t>
            </a:r>
            <a:r>
              <a:rPr sz="1200" i="1" dirty="0">
                <a:latin typeface="Calibri"/>
                <a:cs typeface="Calibri"/>
              </a:rPr>
              <a:t>advertising,</a:t>
            </a:r>
            <a:r>
              <a:rPr sz="1200" i="1" spc="-30" dirty="0">
                <a:latin typeface="Calibri"/>
                <a:cs typeface="Calibri"/>
              </a:rPr>
              <a:t> </a:t>
            </a:r>
            <a:r>
              <a:rPr sz="1200" i="1" dirty="0">
                <a:latin typeface="Calibri"/>
                <a:cs typeface="Calibri"/>
              </a:rPr>
              <a:t>production</a:t>
            </a:r>
            <a:r>
              <a:rPr sz="1200" i="1" spc="-40" dirty="0">
                <a:latin typeface="Calibri"/>
                <a:cs typeface="Calibri"/>
              </a:rPr>
              <a:t> </a:t>
            </a:r>
            <a:r>
              <a:rPr sz="1200" i="1" dirty="0">
                <a:latin typeface="Calibri"/>
                <a:cs typeface="Calibri"/>
              </a:rPr>
              <a:t>services,</a:t>
            </a:r>
            <a:r>
              <a:rPr sz="1200" i="1" spc="-30" dirty="0">
                <a:latin typeface="Calibri"/>
                <a:cs typeface="Calibri"/>
              </a:rPr>
              <a:t> </a:t>
            </a:r>
            <a:r>
              <a:rPr sz="1200" i="1" dirty="0">
                <a:latin typeface="Calibri"/>
                <a:cs typeface="Calibri"/>
              </a:rPr>
              <a:t>consulting</a:t>
            </a:r>
            <a:r>
              <a:rPr sz="1200" i="1" spc="-35" dirty="0">
                <a:latin typeface="Calibri"/>
                <a:cs typeface="Calibri"/>
              </a:rPr>
              <a:t> </a:t>
            </a:r>
            <a:r>
              <a:rPr sz="1200" i="1" dirty="0">
                <a:latin typeface="Calibri"/>
                <a:cs typeface="Calibri"/>
              </a:rPr>
              <a:t>services,</a:t>
            </a:r>
            <a:r>
              <a:rPr sz="1200" i="1" spc="-35" dirty="0">
                <a:latin typeface="Calibri"/>
                <a:cs typeface="Calibri"/>
              </a:rPr>
              <a:t> </a:t>
            </a:r>
            <a:r>
              <a:rPr sz="1200" i="1" dirty="0">
                <a:latin typeface="Calibri"/>
                <a:cs typeface="Calibri"/>
              </a:rPr>
              <a:t>and</a:t>
            </a:r>
            <a:r>
              <a:rPr sz="1200" i="1" spc="-25" dirty="0">
                <a:latin typeface="Calibri"/>
                <a:cs typeface="Calibri"/>
              </a:rPr>
              <a:t> </a:t>
            </a:r>
            <a:r>
              <a:rPr sz="1200" i="1" dirty="0">
                <a:latin typeface="Calibri"/>
                <a:cs typeface="Calibri"/>
              </a:rPr>
              <a:t>digital</a:t>
            </a:r>
            <a:r>
              <a:rPr sz="1200" i="1" spc="-35" dirty="0">
                <a:latin typeface="Calibri"/>
                <a:cs typeface="Calibri"/>
              </a:rPr>
              <a:t> </a:t>
            </a:r>
            <a:r>
              <a:rPr sz="1200" i="1" spc="-10" dirty="0">
                <a:latin typeface="Calibri"/>
                <a:cs typeface="Calibri"/>
              </a:rPr>
              <a:t>management</a:t>
            </a:r>
            <a:r>
              <a:rPr sz="1200" i="1" spc="-25" dirty="0">
                <a:latin typeface="Calibri"/>
                <a:cs typeface="Calibri"/>
              </a:rPr>
              <a:t> </a:t>
            </a:r>
            <a:r>
              <a:rPr sz="1200" i="1" dirty="0">
                <a:latin typeface="Calibri"/>
                <a:cs typeface="Calibri"/>
              </a:rPr>
              <a:t>services</a:t>
            </a:r>
            <a:r>
              <a:rPr sz="1200" i="1" spc="-30" dirty="0">
                <a:latin typeface="Calibri"/>
                <a:cs typeface="Calibri"/>
              </a:rPr>
              <a:t> </a:t>
            </a:r>
            <a:r>
              <a:rPr sz="1200" i="1" dirty="0">
                <a:latin typeface="Calibri"/>
                <a:cs typeface="Calibri"/>
              </a:rPr>
              <a:t>sold</a:t>
            </a:r>
            <a:r>
              <a:rPr sz="1200" i="1" spc="-30" dirty="0">
                <a:latin typeface="Calibri"/>
                <a:cs typeface="Calibri"/>
              </a:rPr>
              <a:t> </a:t>
            </a:r>
            <a:r>
              <a:rPr sz="1200" i="1" dirty="0">
                <a:latin typeface="Calibri"/>
                <a:cs typeface="Calibri"/>
              </a:rPr>
              <a:t>or</a:t>
            </a:r>
            <a:r>
              <a:rPr sz="1200" i="1" spc="-20" dirty="0">
                <a:latin typeface="Calibri"/>
                <a:cs typeface="Calibri"/>
              </a:rPr>
              <a:t> </a:t>
            </a:r>
            <a:r>
              <a:rPr sz="1200" i="1" spc="-10" dirty="0">
                <a:latin typeface="Calibri"/>
                <a:cs typeface="Calibri"/>
              </a:rPr>
              <a:t>offered</a:t>
            </a:r>
            <a:r>
              <a:rPr sz="1200" i="1" spc="-40" dirty="0">
                <a:latin typeface="Calibri"/>
                <a:cs typeface="Calibri"/>
              </a:rPr>
              <a:t> </a:t>
            </a:r>
            <a:r>
              <a:rPr sz="1200" i="1" dirty="0">
                <a:latin typeface="Calibri"/>
                <a:cs typeface="Calibri"/>
              </a:rPr>
              <a:t>by</a:t>
            </a:r>
            <a:r>
              <a:rPr sz="1200" i="1" spc="-15" dirty="0">
                <a:latin typeface="Calibri"/>
                <a:cs typeface="Calibri"/>
              </a:rPr>
              <a:t> </a:t>
            </a:r>
            <a:r>
              <a:rPr sz="1200" i="1" dirty="0">
                <a:latin typeface="Calibri"/>
                <a:cs typeface="Calibri"/>
              </a:rPr>
              <a:t>Gray</a:t>
            </a:r>
            <a:r>
              <a:rPr sz="1200" i="1" spc="-20" dirty="0">
                <a:latin typeface="Calibri"/>
                <a:cs typeface="Calibri"/>
              </a:rPr>
              <a:t> </a:t>
            </a:r>
            <a:r>
              <a:rPr sz="1200" i="1" spc="-10" dirty="0">
                <a:latin typeface="Calibri"/>
                <a:cs typeface="Calibri"/>
              </a:rPr>
              <a:t>Television</a:t>
            </a:r>
            <a:r>
              <a:rPr sz="1200" i="1" spc="10" dirty="0">
                <a:latin typeface="Calibri"/>
                <a:cs typeface="Calibri"/>
              </a:rPr>
              <a:t> </a:t>
            </a:r>
            <a:r>
              <a:rPr sz="1200" i="1" dirty="0">
                <a:latin typeface="Calibri"/>
                <a:cs typeface="Calibri"/>
              </a:rPr>
              <a:t>Group,</a:t>
            </a:r>
            <a:r>
              <a:rPr sz="1200" i="1" spc="-10" dirty="0">
                <a:latin typeface="Calibri"/>
                <a:cs typeface="Calibri"/>
              </a:rPr>
              <a:t> </a:t>
            </a:r>
            <a:r>
              <a:rPr sz="1200" i="1" dirty="0">
                <a:latin typeface="Calibri"/>
                <a:cs typeface="Calibri"/>
              </a:rPr>
              <a:t>Inc.</a:t>
            </a:r>
            <a:r>
              <a:rPr sz="1200" i="1" spc="-25" dirty="0">
                <a:latin typeface="Calibri"/>
                <a:cs typeface="Calibri"/>
              </a:rPr>
              <a:t> </a:t>
            </a:r>
            <a:r>
              <a:rPr sz="1200" i="1" dirty="0">
                <a:latin typeface="Calibri"/>
                <a:cs typeface="Calibri"/>
              </a:rPr>
              <a:t>or</a:t>
            </a:r>
            <a:r>
              <a:rPr sz="1200" i="1" spc="-25" dirty="0">
                <a:latin typeface="Calibri"/>
                <a:cs typeface="Calibri"/>
              </a:rPr>
              <a:t> </a:t>
            </a:r>
            <a:r>
              <a:rPr sz="1200" i="1" dirty="0">
                <a:latin typeface="Calibri"/>
                <a:cs typeface="Calibri"/>
              </a:rPr>
              <a:t>Gray</a:t>
            </a:r>
            <a:r>
              <a:rPr sz="1200" i="1" spc="-10" dirty="0">
                <a:latin typeface="Calibri"/>
                <a:cs typeface="Calibri"/>
              </a:rPr>
              <a:t> Media</a:t>
            </a:r>
            <a:endParaRPr sz="1200">
              <a:latin typeface="Calibri"/>
              <a:cs typeface="Calibri"/>
            </a:endParaRPr>
          </a:p>
          <a:p>
            <a:pPr marL="12700">
              <a:lnSpc>
                <a:spcPct val="100000"/>
              </a:lnSpc>
            </a:pPr>
            <a:r>
              <a:rPr sz="1200" i="1" dirty="0">
                <a:latin typeface="Calibri"/>
                <a:cs typeface="Calibri"/>
              </a:rPr>
              <a:t>Group,</a:t>
            </a:r>
            <a:r>
              <a:rPr sz="1200" i="1" spc="-5" dirty="0">
                <a:latin typeface="Calibri"/>
                <a:cs typeface="Calibri"/>
              </a:rPr>
              <a:t> </a:t>
            </a:r>
            <a:r>
              <a:rPr sz="1200" i="1" dirty="0">
                <a:latin typeface="Calibri"/>
                <a:cs typeface="Calibri"/>
              </a:rPr>
              <a:t>Inc.</a:t>
            </a:r>
            <a:r>
              <a:rPr sz="1200" i="1" spc="-20" dirty="0">
                <a:latin typeface="Calibri"/>
                <a:cs typeface="Calibri"/>
              </a:rPr>
              <a:t> </a:t>
            </a:r>
            <a:r>
              <a:rPr sz="1200" i="1" spc="-10" dirty="0">
                <a:latin typeface="Calibri"/>
                <a:cs typeface="Calibri"/>
              </a:rPr>
              <a:t>(collectively</a:t>
            </a:r>
            <a:r>
              <a:rPr sz="1200" i="1" spc="-30" dirty="0">
                <a:latin typeface="Calibri"/>
                <a:cs typeface="Calibri"/>
              </a:rPr>
              <a:t> </a:t>
            </a:r>
            <a:r>
              <a:rPr sz="1200" i="1" dirty="0">
                <a:latin typeface="Calibri"/>
                <a:cs typeface="Calibri"/>
              </a:rPr>
              <a:t>“Gray”)</a:t>
            </a:r>
            <a:r>
              <a:rPr sz="1200" i="1" spc="-15" dirty="0">
                <a:latin typeface="Calibri"/>
                <a:cs typeface="Calibri"/>
              </a:rPr>
              <a:t> </a:t>
            </a:r>
            <a:r>
              <a:rPr sz="1200" i="1" dirty="0">
                <a:latin typeface="Calibri"/>
                <a:cs typeface="Calibri"/>
              </a:rPr>
              <a:t>are</a:t>
            </a:r>
            <a:r>
              <a:rPr sz="1200" i="1" spc="-15" dirty="0">
                <a:latin typeface="Calibri"/>
                <a:cs typeface="Calibri"/>
              </a:rPr>
              <a:t> </a:t>
            </a:r>
            <a:r>
              <a:rPr sz="1200" i="1" dirty="0">
                <a:latin typeface="Calibri"/>
                <a:cs typeface="Calibri"/>
              </a:rPr>
              <a:t>subject</a:t>
            </a:r>
            <a:r>
              <a:rPr sz="1200" i="1" spc="-20" dirty="0">
                <a:latin typeface="Calibri"/>
                <a:cs typeface="Calibri"/>
              </a:rPr>
              <a:t> </a:t>
            </a:r>
            <a:r>
              <a:rPr sz="1200" i="1" dirty="0">
                <a:latin typeface="Calibri"/>
                <a:cs typeface="Calibri"/>
              </a:rPr>
              <a:t>to</a:t>
            </a:r>
            <a:r>
              <a:rPr sz="1200" i="1" spc="-30" dirty="0">
                <a:latin typeface="Calibri"/>
                <a:cs typeface="Calibri"/>
              </a:rPr>
              <a:t> </a:t>
            </a:r>
            <a:r>
              <a:rPr sz="1200" i="1" spc="-10" dirty="0">
                <a:latin typeface="Calibri"/>
                <a:cs typeface="Calibri"/>
              </a:rPr>
              <a:t>Gray’s</a:t>
            </a:r>
            <a:r>
              <a:rPr sz="1200" i="1" spc="-15" dirty="0">
                <a:latin typeface="Calibri"/>
                <a:cs typeface="Calibri"/>
              </a:rPr>
              <a:t> </a:t>
            </a:r>
            <a:r>
              <a:rPr sz="1200" i="1" dirty="0">
                <a:latin typeface="Calibri"/>
                <a:cs typeface="Calibri"/>
              </a:rPr>
              <a:t>Standard</a:t>
            </a:r>
            <a:r>
              <a:rPr sz="1200" i="1" spc="-25" dirty="0">
                <a:latin typeface="Calibri"/>
                <a:cs typeface="Calibri"/>
              </a:rPr>
              <a:t> </a:t>
            </a:r>
            <a:r>
              <a:rPr sz="1200" i="1" spc="-20" dirty="0">
                <a:latin typeface="Calibri"/>
                <a:cs typeface="Calibri"/>
              </a:rPr>
              <a:t>Terms</a:t>
            </a:r>
            <a:r>
              <a:rPr sz="1200" i="1" spc="-25" dirty="0">
                <a:latin typeface="Calibri"/>
                <a:cs typeface="Calibri"/>
              </a:rPr>
              <a:t> </a:t>
            </a:r>
            <a:r>
              <a:rPr sz="1200" i="1" dirty="0">
                <a:latin typeface="Calibri"/>
                <a:cs typeface="Calibri"/>
              </a:rPr>
              <a:t>and</a:t>
            </a:r>
            <a:r>
              <a:rPr sz="1200" i="1" spc="-20" dirty="0">
                <a:latin typeface="Calibri"/>
                <a:cs typeface="Calibri"/>
              </a:rPr>
              <a:t> </a:t>
            </a:r>
            <a:r>
              <a:rPr sz="1200" i="1" dirty="0">
                <a:latin typeface="Calibri"/>
                <a:cs typeface="Calibri"/>
              </a:rPr>
              <a:t>Conditions</a:t>
            </a:r>
            <a:r>
              <a:rPr sz="1200" i="1" spc="-25" dirty="0">
                <a:latin typeface="Calibri"/>
                <a:cs typeface="Calibri"/>
              </a:rPr>
              <a:t> </a:t>
            </a:r>
            <a:r>
              <a:rPr sz="1200" i="1" dirty="0">
                <a:latin typeface="Calibri"/>
                <a:cs typeface="Calibri"/>
              </a:rPr>
              <a:t>available</a:t>
            </a:r>
            <a:r>
              <a:rPr sz="1200" i="1" spc="-10" dirty="0">
                <a:latin typeface="Calibri"/>
                <a:cs typeface="Calibri"/>
              </a:rPr>
              <a:t> </a:t>
            </a:r>
            <a:r>
              <a:rPr sz="1200" i="1" dirty="0">
                <a:latin typeface="Calibri"/>
                <a:cs typeface="Calibri"/>
              </a:rPr>
              <a:t>at</a:t>
            </a:r>
            <a:r>
              <a:rPr sz="1200" i="1" spc="20" dirty="0">
                <a:latin typeface="Calibri"/>
                <a:cs typeface="Calibri"/>
              </a:rPr>
              <a:t> </a:t>
            </a:r>
            <a:r>
              <a:rPr sz="1200" i="1" u="sng" spc="-10" dirty="0">
                <a:solidFill>
                  <a:srgbClr val="EB856C"/>
                </a:solidFill>
                <a:uFill>
                  <a:solidFill>
                    <a:srgbClr val="EB856C"/>
                  </a:solidFill>
                </a:uFill>
                <a:latin typeface="Calibri"/>
                <a:cs typeface="Calibri"/>
                <a:hlinkClick r:id="rId35"/>
              </a:rPr>
              <a:t>www.gray.tv/advertising</a:t>
            </a:r>
            <a:r>
              <a:rPr sz="1200" i="1" spc="-10" dirty="0">
                <a:latin typeface="Calibri"/>
                <a:cs typeface="Calibri"/>
              </a:rPr>
              <a:t>.</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0333" y="1794763"/>
            <a:ext cx="4636770" cy="3135630"/>
          </a:xfrm>
          <a:prstGeom prst="rect">
            <a:avLst/>
          </a:prstGeom>
        </p:spPr>
        <p:txBody>
          <a:bodyPr vert="horz" wrap="square" lIns="0" tIns="12700" rIns="0" bIns="0" rtlCol="0">
            <a:spAutoFit/>
          </a:bodyPr>
          <a:lstStyle/>
          <a:p>
            <a:pPr marR="5080" algn="r">
              <a:lnSpc>
                <a:spcPts val="12240"/>
              </a:lnSpc>
              <a:spcBef>
                <a:spcPts val="100"/>
              </a:spcBef>
            </a:pPr>
            <a:r>
              <a:rPr sz="12000" b="1" spc="-1185" dirty="0">
                <a:solidFill>
                  <a:srgbClr val="FFFFFF"/>
                </a:solidFill>
                <a:latin typeface="Arial"/>
                <a:cs typeface="Arial"/>
              </a:rPr>
              <a:t>THANK</a:t>
            </a:r>
            <a:endParaRPr sz="12000">
              <a:latin typeface="Arial"/>
              <a:cs typeface="Arial"/>
            </a:endParaRPr>
          </a:p>
          <a:p>
            <a:pPr marR="6985" algn="r">
              <a:lnSpc>
                <a:spcPts val="12240"/>
              </a:lnSpc>
            </a:pPr>
            <a:r>
              <a:rPr sz="12000" b="1" spc="-1300" dirty="0">
                <a:solidFill>
                  <a:srgbClr val="FFFFFF"/>
                </a:solidFill>
                <a:latin typeface="Arial"/>
                <a:cs typeface="Arial"/>
              </a:rPr>
              <a:t>YOU!</a:t>
            </a:r>
            <a:endParaRPr sz="12000">
              <a:latin typeface="Arial"/>
              <a:cs typeface="Arial"/>
            </a:endParaRPr>
          </a:p>
        </p:txBody>
      </p:sp>
      <p:grpSp>
        <p:nvGrpSpPr>
          <p:cNvPr id="3" name="object 3"/>
          <p:cNvGrpSpPr/>
          <p:nvPr/>
        </p:nvGrpSpPr>
        <p:grpSpPr>
          <a:xfrm>
            <a:off x="0" y="0"/>
            <a:ext cx="6908800" cy="6858000"/>
            <a:chOff x="0" y="0"/>
            <a:chExt cx="6908800" cy="6858000"/>
          </a:xfrm>
        </p:grpSpPr>
        <p:sp>
          <p:nvSpPr>
            <p:cNvPr id="4" name="object 4"/>
            <p:cNvSpPr/>
            <p:nvPr/>
          </p:nvSpPr>
          <p:spPr>
            <a:xfrm>
              <a:off x="6841235" y="1895855"/>
              <a:ext cx="67310" cy="3138170"/>
            </a:xfrm>
            <a:custGeom>
              <a:avLst/>
              <a:gdLst/>
              <a:ahLst/>
              <a:cxnLst/>
              <a:rect l="l" t="t" r="r" b="b"/>
              <a:pathLst>
                <a:path w="67309" h="3138170">
                  <a:moveTo>
                    <a:pt x="67055" y="0"/>
                  </a:moveTo>
                  <a:lnTo>
                    <a:pt x="0" y="0"/>
                  </a:lnTo>
                  <a:lnTo>
                    <a:pt x="0" y="3137916"/>
                  </a:lnTo>
                  <a:lnTo>
                    <a:pt x="67055" y="3137916"/>
                  </a:lnTo>
                  <a:lnTo>
                    <a:pt x="67055" y="0"/>
                  </a:lnTo>
                  <a:close/>
                </a:path>
              </a:pathLst>
            </a:custGeom>
            <a:solidFill>
              <a:srgbClr val="7E7E7E"/>
            </a:solidFill>
          </p:spPr>
          <p:txBody>
            <a:bodyPr wrap="square" lIns="0" tIns="0" rIns="0" bIns="0" rtlCol="0"/>
            <a:lstStyle/>
            <a:p>
              <a:endParaRPr/>
            </a:p>
          </p:txBody>
        </p:sp>
        <p:sp>
          <p:nvSpPr>
            <p:cNvPr id="5" name="object 5"/>
            <p:cNvSpPr/>
            <p:nvPr/>
          </p:nvSpPr>
          <p:spPr>
            <a:xfrm>
              <a:off x="0" y="0"/>
              <a:ext cx="1161415" cy="6858000"/>
            </a:xfrm>
            <a:custGeom>
              <a:avLst/>
              <a:gdLst/>
              <a:ahLst/>
              <a:cxnLst/>
              <a:rect l="l" t="t" r="r" b="b"/>
              <a:pathLst>
                <a:path w="1161415" h="6858000">
                  <a:moveTo>
                    <a:pt x="1161287" y="0"/>
                  </a:moveTo>
                  <a:lnTo>
                    <a:pt x="1161287" y="6857999"/>
                  </a:lnTo>
                  <a:lnTo>
                    <a:pt x="0" y="6857999"/>
                  </a:lnTo>
                  <a:lnTo>
                    <a:pt x="0" y="0"/>
                  </a:lnTo>
                  <a:lnTo>
                    <a:pt x="1161287" y="0"/>
                  </a:lnTo>
                  <a:close/>
                </a:path>
              </a:pathLst>
            </a:custGeom>
            <a:solidFill>
              <a:srgbClr val="FFFFFF"/>
            </a:solidFill>
          </p:spPr>
          <p:txBody>
            <a:bodyPr wrap="square" lIns="0" tIns="0" rIns="0" bIns="0" rtlCol="0"/>
            <a:lstStyle/>
            <a:p>
              <a:endParaRPr/>
            </a:p>
          </p:txBody>
        </p:sp>
        <p:sp>
          <p:nvSpPr>
            <p:cNvPr id="6" name="object 6"/>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7" name="object 7"/>
            <p:cNvPicPr/>
            <p:nvPr/>
          </p:nvPicPr>
          <p:blipFill>
            <a:blip r:embed="rId2" cstate="print"/>
            <a:stretch>
              <a:fillRect/>
            </a:stretch>
          </p:blipFill>
          <p:spPr>
            <a:xfrm>
              <a:off x="333145" y="1943561"/>
              <a:ext cx="507600" cy="316820"/>
            </a:xfrm>
            <a:prstGeom prst="rect">
              <a:avLst/>
            </a:prstGeom>
          </p:spPr>
        </p:pic>
        <p:sp>
          <p:nvSpPr>
            <p:cNvPr id="8" name="object 8"/>
            <p:cNvSpPr/>
            <p:nvPr/>
          </p:nvSpPr>
          <p:spPr>
            <a:xfrm>
              <a:off x="396849" y="3102000"/>
              <a:ext cx="419100" cy="1644014"/>
            </a:xfrm>
            <a:custGeom>
              <a:avLst/>
              <a:gdLst/>
              <a:ahLst/>
              <a:cxnLst/>
              <a:rect l="l" t="t" r="r" b="b"/>
              <a:pathLst>
                <a:path w="419100" h="1644014">
                  <a:moveTo>
                    <a:pt x="229374" y="1607273"/>
                  </a:moveTo>
                  <a:lnTo>
                    <a:pt x="150812" y="1607273"/>
                  </a:lnTo>
                  <a:lnTo>
                    <a:pt x="154825" y="1621612"/>
                  </a:lnTo>
                  <a:lnTo>
                    <a:pt x="163423" y="1633118"/>
                  </a:lnTo>
                  <a:lnTo>
                    <a:pt x="175539" y="1640776"/>
                  </a:lnTo>
                  <a:lnTo>
                    <a:pt x="190093" y="1643545"/>
                  </a:lnTo>
                  <a:lnTo>
                    <a:pt x="204635" y="1640776"/>
                  </a:lnTo>
                  <a:lnTo>
                    <a:pt x="216750" y="1633118"/>
                  </a:lnTo>
                  <a:lnTo>
                    <a:pt x="225361" y="1621612"/>
                  </a:lnTo>
                  <a:lnTo>
                    <a:pt x="229374" y="1607273"/>
                  </a:lnTo>
                  <a:close/>
                </a:path>
                <a:path w="419100" h="1644014">
                  <a:moveTo>
                    <a:pt x="268643" y="1564944"/>
                  </a:moveTo>
                  <a:lnTo>
                    <a:pt x="267258" y="1557782"/>
                  </a:lnTo>
                  <a:lnTo>
                    <a:pt x="263436" y="1552028"/>
                  </a:lnTo>
                  <a:lnTo>
                    <a:pt x="257683" y="1548193"/>
                  </a:lnTo>
                  <a:lnTo>
                    <a:pt x="250520" y="1546809"/>
                  </a:lnTo>
                  <a:lnTo>
                    <a:pt x="129667" y="1546809"/>
                  </a:lnTo>
                  <a:lnTo>
                    <a:pt x="122491" y="1548193"/>
                  </a:lnTo>
                  <a:lnTo>
                    <a:pt x="116738" y="1552028"/>
                  </a:lnTo>
                  <a:lnTo>
                    <a:pt x="112915" y="1557782"/>
                  </a:lnTo>
                  <a:lnTo>
                    <a:pt x="111531" y="1564944"/>
                  </a:lnTo>
                  <a:lnTo>
                    <a:pt x="112915" y="1572120"/>
                  </a:lnTo>
                  <a:lnTo>
                    <a:pt x="116738" y="1577873"/>
                  </a:lnTo>
                  <a:lnTo>
                    <a:pt x="122491" y="1581696"/>
                  </a:lnTo>
                  <a:lnTo>
                    <a:pt x="129667" y="1583093"/>
                  </a:lnTo>
                  <a:lnTo>
                    <a:pt x="250520" y="1583093"/>
                  </a:lnTo>
                  <a:lnTo>
                    <a:pt x="257683" y="1581696"/>
                  </a:lnTo>
                  <a:lnTo>
                    <a:pt x="263436" y="1577873"/>
                  </a:lnTo>
                  <a:lnTo>
                    <a:pt x="267258" y="1572120"/>
                  </a:lnTo>
                  <a:lnTo>
                    <a:pt x="268643" y="1564944"/>
                  </a:lnTo>
                  <a:close/>
                </a:path>
                <a:path w="419100" h="1644014">
                  <a:moveTo>
                    <a:pt x="268643" y="1504492"/>
                  </a:moveTo>
                  <a:lnTo>
                    <a:pt x="267258" y="1497317"/>
                  </a:lnTo>
                  <a:lnTo>
                    <a:pt x="263436" y="1491564"/>
                  </a:lnTo>
                  <a:lnTo>
                    <a:pt x="257683" y="1487741"/>
                  </a:lnTo>
                  <a:lnTo>
                    <a:pt x="250520" y="1486344"/>
                  </a:lnTo>
                  <a:lnTo>
                    <a:pt x="129667" y="1486344"/>
                  </a:lnTo>
                  <a:lnTo>
                    <a:pt x="122491" y="1487741"/>
                  </a:lnTo>
                  <a:lnTo>
                    <a:pt x="116738" y="1491564"/>
                  </a:lnTo>
                  <a:lnTo>
                    <a:pt x="112915" y="1497317"/>
                  </a:lnTo>
                  <a:lnTo>
                    <a:pt x="111531" y="1504492"/>
                  </a:lnTo>
                  <a:lnTo>
                    <a:pt x="112915" y="1511655"/>
                  </a:lnTo>
                  <a:lnTo>
                    <a:pt x="116738" y="1517408"/>
                  </a:lnTo>
                  <a:lnTo>
                    <a:pt x="122491" y="1521231"/>
                  </a:lnTo>
                  <a:lnTo>
                    <a:pt x="129667" y="1522628"/>
                  </a:lnTo>
                  <a:lnTo>
                    <a:pt x="250520" y="1522628"/>
                  </a:lnTo>
                  <a:lnTo>
                    <a:pt x="257683" y="1521231"/>
                  </a:lnTo>
                  <a:lnTo>
                    <a:pt x="263436" y="1517408"/>
                  </a:lnTo>
                  <a:lnTo>
                    <a:pt x="267258" y="1511655"/>
                  </a:lnTo>
                  <a:lnTo>
                    <a:pt x="268643" y="1504492"/>
                  </a:lnTo>
                  <a:close/>
                </a:path>
                <a:path w="419100" h="1644014">
                  <a:moveTo>
                    <a:pt x="347205" y="1291056"/>
                  </a:moveTo>
                  <a:lnTo>
                    <a:pt x="338404" y="1241983"/>
                  </a:lnTo>
                  <a:lnTo>
                    <a:pt x="315836" y="1199438"/>
                  </a:lnTo>
                  <a:lnTo>
                    <a:pt x="311556" y="1195209"/>
                  </a:lnTo>
                  <a:lnTo>
                    <a:pt x="311556" y="1291056"/>
                  </a:lnTo>
                  <a:lnTo>
                    <a:pt x="311556" y="1295895"/>
                  </a:lnTo>
                  <a:lnTo>
                    <a:pt x="310946" y="1295895"/>
                  </a:lnTo>
                  <a:lnTo>
                    <a:pt x="310045" y="1306753"/>
                  </a:lnTo>
                  <a:lnTo>
                    <a:pt x="308305" y="1317510"/>
                  </a:lnTo>
                  <a:lnTo>
                    <a:pt x="293801" y="1355750"/>
                  </a:lnTo>
                  <a:lnTo>
                    <a:pt x="281940" y="1371473"/>
                  </a:lnTo>
                  <a:lnTo>
                    <a:pt x="271881" y="1384388"/>
                  </a:lnTo>
                  <a:lnTo>
                    <a:pt x="262610" y="1397774"/>
                  </a:lnTo>
                  <a:lnTo>
                    <a:pt x="254241" y="1411605"/>
                  </a:lnTo>
                  <a:lnTo>
                    <a:pt x="246888" y="1425892"/>
                  </a:lnTo>
                  <a:lnTo>
                    <a:pt x="133896" y="1425892"/>
                  </a:lnTo>
                  <a:lnTo>
                    <a:pt x="108572" y="1384388"/>
                  </a:lnTo>
                  <a:lnTo>
                    <a:pt x="92748" y="1363891"/>
                  </a:lnTo>
                  <a:lnTo>
                    <a:pt x="87210" y="1355750"/>
                  </a:lnTo>
                  <a:lnTo>
                    <a:pt x="72250" y="1317510"/>
                  </a:lnTo>
                  <a:lnTo>
                    <a:pt x="69837" y="1291056"/>
                  </a:lnTo>
                  <a:lnTo>
                    <a:pt x="79971" y="1244638"/>
                  </a:lnTo>
                  <a:lnTo>
                    <a:pt x="106019" y="1206715"/>
                  </a:lnTo>
                  <a:lnTo>
                    <a:pt x="144195" y="1181036"/>
                  </a:lnTo>
                  <a:lnTo>
                    <a:pt x="190690" y="1171346"/>
                  </a:lnTo>
                  <a:lnTo>
                    <a:pt x="237197" y="1180947"/>
                  </a:lnTo>
                  <a:lnTo>
                    <a:pt x="275374" y="1206487"/>
                  </a:lnTo>
                  <a:lnTo>
                    <a:pt x="301421" y="1244384"/>
                  </a:lnTo>
                  <a:lnTo>
                    <a:pt x="311556" y="1291056"/>
                  </a:lnTo>
                  <a:lnTo>
                    <a:pt x="311556" y="1195209"/>
                  </a:lnTo>
                  <a:lnTo>
                    <a:pt x="287439" y="1171346"/>
                  </a:lnTo>
                  <a:lnTo>
                    <a:pt x="281940" y="1165898"/>
                  </a:lnTo>
                  <a:lnTo>
                    <a:pt x="239204" y="1143825"/>
                  </a:lnTo>
                  <a:lnTo>
                    <a:pt x="190093" y="1135672"/>
                  </a:lnTo>
                  <a:lnTo>
                    <a:pt x="140970" y="1143825"/>
                  </a:lnTo>
                  <a:lnTo>
                    <a:pt x="98234" y="1165898"/>
                  </a:lnTo>
                  <a:lnTo>
                    <a:pt x="64350" y="1199438"/>
                  </a:lnTo>
                  <a:lnTo>
                    <a:pt x="41770" y="1241983"/>
                  </a:lnTo>
                  <a:lnTo>
                    <a:pt x="32969" y="1291056"/>
                  </a:lnTo>
                  <a:lnTo>
                    <a:pt x="32969" y="1296492"/>
                  </a:lnTo>
                  <a:lnTo>
                    <a:pt x="39433" y="1337652"/>
                  </a:lnTo>
                  <a:lnTo>
                    <a:pt x="55638" y="1374419"/>
                  </a:lnTo>
                  <a:lnTo>
                    <a:pt x="71043" y="1395653"/>
                  </a:lnTo>
                  <a:lnTo>
                    <a:pt x="81991" y="1409763"/>
                  </a:lnTo>
                  <a:lnTo>
                    <a:pt x="92417" y="1426489"/>
                  </a:lnTo>
                  <a:lnTo>
                    <a:pt x="101384" y="1442758"/>
                  </a:lnTo>
                  <a:lnTo>
                    <a:pt x="107911" y="1455508"/>
                  </a:lnTo>
                  <a:lnTo>
                    <a:pt x="109715" y="1459750"/>
                  </a:lnTo>
                  <a:lnTo>
                    <a:pt x="113944" y="1462163"/>
                  </a:lnTo>
                  <a:lnTo>
                    <a:pt x="266230" y="1462163"/>
                  </a:lnTo>
                  <a:lnTo>
                    <a:pt x="270459" y="1459750"/>
                  </a:lnTo>
                  <a:lnTo>
                    <a:pt x="272275" y="1455508"/>
                  </a:lnTo>
                  <a:lnTo>
                    <a:pt x="278803" y="1442758"/>
                  </a:lnTo>
                  <a:lnTo>
                    <a:pt x="287756" y="1426489"/>
                  </a:lnTo>
                  <a:lnTo>
                    <a:pt x="288137" y="1425892"/>
                  </a:lnTo>
                  <a:lnTo>
                    <a:pt x="298196" y="1409763"/>
                  </a:lnTo>
                  <a:lnTo>
                    <a:pt x="309130" y="1395653"/>
                  </a:lnTo>
                  <a:lnTo>
                    <a:pt x="317373" y="1385354"/>
                  </a:lnTo>
                  <a:lnTo>
                    <a:pt x="324764" y="1374419"/>
                  </a:lnTo>
                  <a:lnTo>
                    <a:pt x="340741" y="1337652"/>
                  </a:lnTo>
                  <a:lnTo>
                    <a:pt x="347205" y="1296492"/>
                  </a:lnTo>
                  <a:lnTo>
                    <a:pt x="347205" y="1291056"/>
                  </a:lnTo>
                  <a:close/>
                </a:path>
                <a:path w="419100" h="1644014">
                  <a:moveTo>
                    <a:pt x="418769" y="381711"/>
                  </a:moveTo>
                  <a:lnTo>
                    <a:pt x="416026" y="367804"/>
                  </a:lnTo>
                  <a:lnTo>
                    <a:pt x="407962" y="355638"/>
                  </a:lnTo>
                  <a:lnTo>
                    <a:pt x="341642" y="289280"/>
                  </a:lnTo>
                  <a:lnTo>
                    <a:pt x="336867" y="285572"/>
                  </a:lnTo>
                  <a:lnTo>
                    <a:pt x="334340" y="283603"/>
                  </a:lnTo>
                  <a:lnTo>
                    <a:pt x="326199" y="280060"/>
                  </a:lnTo>
                  <a:lnTo>
                    <a:pt x="321056" y="279196"/>
                  </a:lnTo>
                  <a:lnTo>
                    <a:pt x="317550" y="278612"/>
                  </a:lnTo>
                  <a:lnTo>
                    <a:pt x="308749" y="279196"/>
                  </a:lnTo>
                  <a:lnTo>
                    <a:pt x="285407" y="255841"/>
                  </a:lnTo>
                  <a:lnTo>
                    <a:pt x="299275" y="234632"/>
                  </a:lnTo>
                  <a:lnTo>
                    <a:pt x="309613" y="211124"/>
                  </a:lnTo>
                  <a:lnTo>
                    <a:pt x="316077" y="185826"/>
                  </a:lnTo>
                  <a:lnTo>
                    <a:pt x="318300" y="159245"/>
                  </a:lnTo>
                  <a:lnTo>
                    <a:pt x="310159" y="109042"/>
                  </a:lnTo>
                  <a:lnTo>
                    <a:pt x="287489" y="65354"/>
                  </a:lnTo>
                  <a:lnTo>
                    <a:pt x="285940" y="63804"/>
                  </a:lnTo>
                  <a:lnTo>
                    <a:pt x="285940" y="158711"/>
                  </a:lnTo>
                  <a:lnTo>
                    <a:pt x="275894" y="208178"/>
                  </a:lnTo>
                  <a:lnTo>
                    <a:pt x="248539" y="248678"/>
                  </a:lnTo>
                  <a:lnTo>
                    <a:pt x="208051" y="276047"/>
                  </a:lnTo>
                  <a:lnTo>
                    <a:pt x="158623" y="286105"/>
                  </a:lnTo>
                  <a:lnTo>
                    <a:pt x="109181" y="276047"/>
                  </a:lnTo>
                  <a:lnTo>
                    <a:pt x="68694" y="248678"/>
                  </a:lnTo>
                  <a:lnTo>
                    <a:pt x="41338" y="208178"/>
                  </a:lnTo>
                  <a:lnTo>
                    <a:pt x="31292" y="158711"/>
                  </a:lnTo>
                  <a:lnTo>
                    <a:pt x="41338" y="109245"/>
                  </a:lnTo>
                  <a:lnTo>
                    <a:pt x="68694" y="68732"/>
                  </a:lnTo>
                  <a:lnTo>
                    <a:pt x="109181" y="41363"/>
                  </a:lnTo>
                  <a:lnTo>
                    <a:pt x="158623" y="31318"/>
                  </a:lnTo>
                  <a:lnTo>
                    <a:pt x="208051" y="41363"/>
                  </a:lnTo>
                  <a:lnTo>
                    <a:pt x="248539" y="68732"/>
                  </a:lnTo>
                  <a:lnTo>
                    <a:pt x="275894" y="109245"/>
                  </a:lnTo>
                  <a:lnTo>
                    <a:pt x="285940" y="158711"/>
                  </a:lnTo>
                  <a:lnTo>
                    <a:pt x="285940" y="63804"/>
                  </a:lnTo>
                  <a:lnTo>
                    <a:pt x="253479" y="31318"/>
                  </a:lnTo>
                  <a:lnTo>
                    <a:pt x="252984" y="30822"/>
                  </a:lnTo>
                  <a:lnTo>
                    <a:pt x="209321" y="8153"/>
                  </a:lnTo>
                  <a:lnTo>
                    <a:pt x="159156" y="0"/>
                  </a:lnTo>
                  <a:lnTo>
                    <a:pt x="108991" y="8153"/>
                  </a:lnTo>
                  <a:lnTo>
                    <a:pt x="65316" y="30822"/>
                  </a:lnTo>
                  <a:lnTo>
                    <a:pt x="30810" y="65354"/>
                  </a:lnTo>
                  <a:lnTo>
                    <a:pt x="8140" y="109042"/>
                  </a:lnTo>
                  <a:lnTo>
                    <a:pt x="0" y="159245"/>
                  </a:lnTo>
                  <a:lnTo>
                    <a:pt x="8140" y="209435"/>
                  </a:lnTo>
                  <a:lnTo>
                    <a:pt x="30810" y="253123"/>
                  </a:lnTo>
                  <a:lnTo>
                    <a:pt x="65316" y="287655"/>
                  </a:lnTo>
                  <a:lnTo>
                    <a:pt x="108991" y="310324"/>
                  </a:lnTo>
                  <a:lnTo>
                    <a:pt x="159156" y="318477"/>
                  </a:lnTo>
                  <a:lnTo>
                    <a:pt x="185648" y="316255"/>
                  </a:lnTo>
                  <a:lnTo>
                    <a:pt x="210807" y="309791"/>
                  </a:lnTo>
                  <a:lnTo>
                    <a:pt x="234276" y="299440"/>
                  </a:lnTo>
                  <a:lnTo>
                    <a:pt x="254889" y="286105"/>
                  </a:lnTo>
                  <a:lnTo>
                    <a:pt x="255701" y="285572"/>
                  </a:lnTo>
                  <a:lnTo>
                    <a:pt x="279044" y="308927"/>
                  </a:lnTo>
                  <a:lnTo>
                    <a:pt x="278561" y="316255"/>
                  </a:lnTo>
                  <a:lnTo>
                    <a:pt x="278587" y="318477"/>
                  </a:lnTo>
                  <a:lnTo>
                    <a:pt x="279908" y="326377"/>
                  </a:lnTo>
                  <a:lnTo>
                    <a:pt x="355434" y="408190"/>
                  </a:lnTo>
                  <a:lnTo>
                    <a:pt x="381965" y="419328"/>
                  </a:lnTo>
                  <a:lnTo>
                    <a:pt x="389089" y="418642"/>
                  </a:lnTo>
                  <a:lnTo>
                    <a:pt x="396024" y="416547"/>
                  </a:lnTo>
                  <a:lnTo>
                    <a:pt x="402551" y="413067"/>
                  </a:lnTo>
                  <a:lnTo>
                    <a:pt x="408495" y="408190"/>
                  </a:lnTo>
                  <a:lnTo>
                    <a:pt x="416242" y="395719"/>
                  </a:lnTo>
                  <a:lnTo>
                    <a:pt x="418769" y="381711"/>
                  </a:lnTo>
                  <a:close/>
                </a:path>
              </a:pathLst>
            </a:custGeom>
            <a:solidFill>
              <a:srgbClr val="D9D9D9"/>
            </a:solidFill>
          </p:spPr>
          <p:txBody>
            <a:bodyPr wrap="square" lIns="0" tIns="0" rIns="0" bIns="0" rtlCol="0"/>
            <a:lstStyle/>
            <a:p>
              <a:endParaRPr/>
            </a:p>
          </p:txBody>
        </p:sp>
        <p:pic>
          <p:nvPicPr>
            <p:cNvPr id="9" name="object 9"/>
            <p:cNvPicPr/>
            <p:nvPr/>
          </p:nvPicPr>
          <p:blipFill>
            <a:blip r:embed="rId3" cstate="print"/>
            <a:stretch>
              <a:fillRect/>
            </a:stretch>
          </p:blipFill>
          <p:spPr>
            <a:xfrm>
              <a:off x="546223" y="983754"/>
              <a:ext cx="96685" cy="96739"/>
            </a:xfrm>
            <a:prstGeom prst="rect">
              <a:avLst/>
            </a:prstGeom>
          </p:spPr>
        </p:pic>
        <p:sp>
          <p:nvSpPr>
            <p:cNvPr id="10" name="object 10"/>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11" name="object 11"/>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2" name="object 12"/>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3" name="object 13"/>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4" name="object 14"/>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15" name="object 15"/>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16" name="object 16"/>
          <p:cNvGrpSpPr/>
          <p:nvPr/>
        </p:nvGrpSpPr>
        <p:grpSpPr>
          <a:xfrm>
            <a:off x="166115" y="3218688"/>
            <a:ext cx="7508875" cy="3505200"/>
            <a:chOff x="166115" y="3218688"/>
            <a:chExt cx="7508875" cy="3505200"/>
          </a:xfrm>
        </p:grpSpPr>
        <p:pic>
          <p:nvPicPr>
            <p:cNvPr id="17" name="object 17"/>
            <p:cNvPicPr/>
            <p:nvPr/>
          </p:nvPicPr>
          <p:blipFill>
            <a:blip r:embed="rId4" cstate="print"/>
            <a:stretch>
              <a:fillRect/>
            </a:stretch>
          </p:blipFill>
          <p:spPr>
            <a:xfrm>
              <a:off x="166115" y="6301739"/>
              <a:ext cx="848868" cy="422148"/>
            </a:xfrm>
            <a:prstGeom prst="rect">
              <a:avLst/>
            </a:prstGeom>
          </p:spPr>
        </p:pic>
        <p:sp>
          <p:nvSpPr>
            <p:cNvPr id="18" name="object 18"/>
            <p:cNvSpPr/>
            <p:nvPr/>
          </p:nvSpPr>
          <p:spPr>
            <a:xfrm>
              <a:off x="7336535" y="3218688"/>
              <a:ext cx="338455" cy="338455"/>
            </a:xfrm>
            <a:custGeom>
              <a:avLst/>
              <a:gdLst/>
              <a:ahLst/>
              <a:cxnLst/>
              <a:rect l="l" t="t" r="r" b="b"/>
              <a:pathLst>
                <a:path w="338454" h="338454">
                  <a:moveTo>
                    <a:pt x="338327" y="0"/>
                  </a:moveTo>
                  <a:lnTo>
                    <a:pt x="0" y="0"/>
                  </a:lnTo>
                  <a:lnTo>
                    <a:pt x="0" y="338327"/>
                  </a:lnTo>
                  <a:lnTo>
                    <a:pt x="338327" y="338327"/>
                  </a:lnTo>
                  <a:lnTo>
                    <a:pt x="338327" y="0"/>
                  </a:lnTo>
                  <a:close/>
                </a:path>
              </a:pathLst>
            </a:custGeom>
            <a:solidFill>
              <a:srgbClr val="22789F"/>
            </a:solidFill>
          </p:spPr>
          <p:txBody>
            <a:bodyPr wrap="square" lIns="0" tIns="0" rIns="0" bIns="0" rtlCol="0"/>
            <a:lstStyle/>
            <a:p>
              <a:endParaRPr/>
            </a:p>
          </p:txBody>
        </p:sp>
        <p:pic>
          <p:nvPicPr>
            <p:cNvPr id="19" name="object 19"/>
            <p:cNvPicPr/>
            <p:nvPr/>
          </p:nvPicPr>
          <p:blipFill>
            <a:blip r:embed="rId5" cstate="print"/>
            <a:stretch>
              <a:fillRect/>
            </a:stretch>
          </p:blipFill>
          <p:spPr>
            <a:xfrm>
              <a:off x="7391547" y="3270314"/>
              <a:ext cx="235406" cy="236190"/>
            </a:xfrm>
            <a:prstGeom prst="rect">
              <a:avLst/>
            </a:prstGeom>
          </p:spPr>
        </p:pic>
        <p:sp>
          <p:nvSpPr>
            <p:cNvPr id="20" name="object 20"/>
            <p:cNvSpPr/>
            <p:nvPr/>
          </p:nvSpPr>
          <p:spPr>
            <a:xfrm>
              <a:off x="7336535" y="3607308"/>
              <a:ext cx="338455" cy="338455"/>
            </a:xfrm>
            <a:custGeom>
              <a:avLst/>
              <a:gdLst/>
              <a:ahLst/>
              <a:cxnLst/>
              <a:rect l="l" t="t" r="r" b="b"/>
              <a:pathLst>
                <a:path w="338454" h="338454">
                  <a:moveTo>
                    <a:pt x="338327" y="0"/>
                  </a:moveTo>
                  <a:lnTo>
                    <a:pt x="0" y="0"/>
                  </a:lnTo>
                  <a:lnTo>
                    <a:pt x="0" y="338327"/>
                  </a:lnTo>
                  <a:lnTo>
                    <a:pt x="338327" y="338327"/>
                  </a:lnTo>
                  <a:lnTo>
                    <a:pt x="338327" y="0"/>
                  </a:lnTo>
                  <a:close/>
                </a:path>
              </a:pathLst>
            </a:custGeom>
            <a:solidFill>
              <a:srgbClr val="22789F"/>
            </a:solidFill>
          </p:spPr>
          <p:txBody>
            <a:bodyPr wrap="square" lIns="0" tIns="0" rIns="0" bIns="0" rtlCol="0"/>
            <a:lstStyle/>
            <a:p>
              <a:endParaRPr/>
            </a:p>
          </p:txBody>
        </p:sp>
        <p:pic>
          <p:nvPicPr>
            <p:cNvPr id="21" name="object 21"/>
            <p:cNvPicPr/>
            <p:nvPr/>
          </p:nvPicPr>
          <p:blipFill>
            <a:blip r:embed="rId6" cstate="print"/>
            <a:stretch>
              <a:fillRect/>
            </a:stretch>
          </p:blipFill>
          <p:spPr>
            <a:xfrm>
              <a:off x="7396737" y="3696105"/>
              <a:ext cx="231043" cy="161819"/>
            </a:xfrm>
            <a:prstGeom prst="rect">
              <a:avLst/>
            </a:prstGeom>
          </p:spPr>
        </p:pic>
      </p:grpSp>
      <p:sp>
        <p:nvSpPr>
          <p:cNvPr id="22" name="object 22"/>
          <p:cNvSpPr txBox="1"/>
          <p:nvPr/>
        </p:nvSpPr>
        <p:spPr>
          <a:xfrm>
            <a:off x="7222363" y="2652141"/>
            <a:ext cx="2563495" cy="452120"/>
          </a:xfrm>
          <a:prstGeom prst="rect">
            <a:avLst/>
          </a:prstGeom>
        </p:spPr>
        <p:txBody>
          <a:bodyPr vert="horz" wrap="square" lIns="0" tIns="12065" rIns="0" bIns="0" rtlCol="0">
            <a:spAutoFit/>
          </a:bodyPr>
          <a:lstStyle/>
          <a:p>
            <a:pPr marL="12700">
              <a:lnSpc>
                <a:spcPct val="100000"/>
              </a:lnSpc>
              <a:spcBef>
                <a:spcPts val="95"/>
              </a:spcBef>
              <a:tabLst>
                <a:tab pos="1383030" algn="l"/>
              </a:tabLst>
            </a:pPr>
            <a:r>
              <a:rPr sz="2800" b="1" spc="-10" dirty="0">
                <a:solidFill>
                  <a:srgbClr val="585858"/>
                </a:solidFill>
                <a:latin typeface="Arial"/>
                <a:cs typeface="Arial"/>
              </a:rPr>
              <a:t>Ashley</a:t>
            </a:r>
            <a:r>
              <a:rPr sz="2800" b="1" dirty="0">
                <a:solidFill>
                  <a:srgbClr val="585858"/>
                </a:solidFill>
                <a:latin typeface="Arial"/>
                <a:cs typeface="Arial"/>
              </a:rPr>
              <a:t>	</a:t>
            </a:r>
            <a:r>
              <a:rPr sz="2800" b="1" spc="135" dirty="0">
                <a:solidFill>
                  <a:srgbClr val="585858"/>
                </a:solidFill>
                <a:latin typeface="Arial"/>
                <a:cs typeface="Arial"/>
              </a:rPr>
              <a:t>Seelig</a:t>
            </a:r>
            <a:endParaRPr sz="2800">
              <a:latin typeface="Arial"/>
              <a:cs typeface="Arial"/>
            </a:endParaRPr>
          </a:p>
        </p:txBody>
      </p:sp>
      <p:sp>
        <p:nvSpPr>
          <p:cNvPr id="23" name="object 23"/>
          <p:cNvSpPr txBox="1"/>
          <p:nvPr/>
        </p:nvSpPr>
        <p:spPr>
          <a:xfrm>
            <a:off x="7817866" y="3104768"/>
            <a:ext cx="3221355" cy="803910"/>
          </a:xfrm>
          <a:prstGeom prst="rect">
            <a:avLst/>
          </a:prstGeom>
        </p:spPr>
        <p:txBody>
          <a:bodyPr vert="horz" wrap="square" lIns="0" tIns="127635" rIns="0" bIns="0" rtlCol="0">
            <a:spAutoFit/>
          </a:bodyPr>
          <a:lstStyle/>
          <a:p>
            <a:pPr marL="12700">
              <a:lnSpc>
                <a:spcPct val="100000"/>
              </a:lnSpc>
              <a:spcBef>
                <a:spcPts val="1005"/>
              </a:spcBef>
            </a:pPr>
            <a:r>
              <a:rPr sz="1800" b="1" spc="50" dirty="0">
                <a:solidFill>
                  <a:srgbClr val="585858"/>
                </a:solidFill>
                <a:latin typeface="Arial"/>
                <a:cs typeface="Arial"/>
              </a:rPr>
              <a:t>9</a:t>
            </a:r>
            <a:r>
              <a:rPr sz="1800" b="1" spc="-240" dirty="0">
                <a:solidFill>
                  <a:srgbClr val="585858"/>
                </a:solidFill>
                <a:latin typeface="Arial"/>
                <a:cs typeface="Arial"/>
              </a:rPr>
              <a:t> </a:t>
            </a:r>
            <a:r>
              <a:rPr sz="1800" b="1" spc="50" dirty="0">
                <a:solidFill>
                  <a:srgbClr val="585858"/>
                </a:solidFill>
                <a:latin typeface="Arial"/>
                <a:cs typeface="Arial"/>
              </a:rPr>
              <a:t>7</a:t>
            </a:r>
            <a:r>
              <a:rPr sz="1800" b="1" spc="-190" dirty="0">
                <a:solidFill>
                  <a:srgbClr val="585858"/>
                </a:solidFill>
                <a:latin typeface="Arial"/>
                <a:cs typeface="Arial"/>
              </a:rPr>
              <a:t> </a:t>
            </a:r>
            <a:r>
              <a:rPr sz="1800" b="1" spc="50" dirty="0">
                <a:solidFill>
                  <a:srgbClr val="585858"/>
                </a:solidFill>
                <a:latin typeface="Arial"/>
                <a:cs typeface="Arial"/>
              </a:rPr>
              <a:t>9</a:t>
            </a:r>
            <a:r>
              <a:rPr sz="1800" b="1" spc="-190" dirty="0">
                <a:solidFill>
                  <a:srgbClr val="585858"/>
                </a:solidFill>
                <a:latin typeface="Arial"/>
                <a:cs typeface="Arial"/>
              </a:rPr>
              <a:t> </a:t>
            </a:r>
            <a:r>
              <a:rPr sz="1800" b="1" spc="-40" dirty="0">
                <a:solidFill>
                  <a:srgbClr val="585858"/>
                </a:solidFill>
                <a:latin typeface="Arial"/>
                <a:cs typeface="Arial"/>
              </a:rPr>
              <a:t>.</a:t>
            </a:r>
            <a:r>
              <a:rPr sz="1800" b="1" spc="-190" dirty="0">
                <a:solidFill>
                  <a:srgbClr val="585858"/>
                </a:solidFill>
                <a:latin typeface="Arial"/>
                <a:cs typeface="Arial"/>
              </a:rPr>
              <a:t> </a:t>
            </a:r>
            <a:r>
              <a:rPr sz="1800" b="1" spc="50" dirty="0">
                <a:solidFill>
                  <a:srgbClr val="585858"/>
                </a:solidFill>
                <a:latin typeface="Arial"/>
                <a:cs typeface="Arial"/>
              </a:rPr>
              <a:t>2</a:t>
            </a:r>
            <a:r>
              <a:rPr sz="1800" b="1" spc="-204" dirty="0">
                <a:solidFill>
                  <a:srgbClr val="585858"/>
                </a:solidFill>
                <a:latin typeface="Arial"/>
                <a:cs typeface="Arial"/>
              </a:rPr>
              <a:t> </a:t>
            </a:r>
            <a:r>
              <a:rPr sz="1800" b="1" spc="50" dirty="0">
                <a:solidFill>
                  <a:srgbClr val="585858"/>
                </a:solidFill>
                <a:latin typeface="Arial"/>
                <a:cs typeface="Arial"/>
              </a:rPr>
              <a:t>2</a:t>
            </a:r>
            <a:r>
              <a:rPr sz="1800" b="1" spc="-190" dirty="0">
                <a:solidFill>
                  <a:srgbClr val="585858"/>
                </a:solidFill>
                <a:latin typeface="Arial"/>
                <a:cs typeface="Arial"/>
              </a:rPr>
              <a:t> </a:t>
            </a:r>
            <a:r>
              <a:rPr sz="1800" b="1" spc="50" dirty="0">
                <a:solidFill>
                  <a:srgbClr val="585858"/>
                </a:solidFill>
                <a:latin typeface="Arial"/>
                <a:cs typeface="Arial"/>
              </a:rPr>
              <a:t>0</a:t>
            </a:r>
            <a:r>
              <a:rPr sz="1800" b="1" spc="-204" dirty="0">
                <a:solidFill>
                  <a:srgbClr val="585858"/>
                </a:solidFill>
                <a:latin typeface="Arial"/>
                <a:cs typeface="Arial"/>
              </a:rPr>
              <a:t> </a:t>
            </a:r>
            <a:r>
              <a:rPr sz="1800" b="1" spc="-40" dirty="0">
                <a:solidFill>
                  <a:srgbClr val="585858"/>
                </a:solidFill>
                <a:latin typeface="Arial"/>
                <a:cs typeface="Arial"/>
              </a:rPr>
              <a:t>.</a:t>
            </a:r>
            <a:r>
              <a:rPr sz="1800" b="1" spc="-200" dirty="0">
                <a:solidFill>
                  <a:srgbClr val="585858"/>
                </a:solidFill>
                <a:latin typeface="Arial"/>
                <a:cs typeface="Arial"/>
              </a:rPr>
              <a:t> </a:t>
            </a:r>
            <a:r>
              <a:rPr sz="1800" b="1" spc="50" dirty="0">
                <a:solidFill>
                  <a:srgbClr val="585858"/>
                </a:solidFill>
                <a:latin typeface="Arial"/>
                <a:cs typeface="Arial"/>
              </a:rPr>
              <a:t>5</a:t>
            </a:r>
            <a:r>
              <a:rPr sz="1800" b="1" spc="-204" dirty="0">
                <a:solidFill>
                  <a:srgbClr val="585858"/>
                </a:solidFill>
                <a:latin typeface="Arial"/>
                <a:cs typeface="Arial"/>
              </a:rPr>
              <a:t> </a:t>
            </a:r>
            <a:r>
              <a:rPr sz="1800" b="1" spc="50" dirty="0">
                <a:solidFill>
                  <a:srgbClr val="585858"/>
                </a:solidFill>
                <a:latin typeface="Arial"/>
                <a:cs typeface="Arial"/>
              </a:rPr>
              <a:t>2</a:t>
            </a:r>
            <a:r>
              <a:rPr sz="1800" b="1" spc="-204" dirty="0">
                <a:solidFill>
                  <a:srgbClr val="585858"/>
                </a:solidFill>
                <a:latin typeface="Arial"/>
                <a:cs typeface="Arial"/>
              </a:rPr>
              <a:t> </a:t>
            </a:r>
            <a:r>
              <a:rPr sz="1800" b="1" spc="50" dirty="0">
                <a:solidFill>
                  <a:srgbClr val="585858"/>
                </a:solidFill>
                <a:latin typeface="Arial"/>
                <a:cs typeface="Arial"/>
              </a:rPr>
              <a:t>1</a:t>
            </a:r>
            <a:r>
              <a:rPr sz="1800" b="1" spc="-190" dirty="0">
                <a:solidFill>
                  <a:srgbClr val="585858"/>
                </a:solidFill>
                <a:latin typeface="Arial"/>
                <a:cs typeface="Arial"/>
              </a:rPr>
              <a:t> </a:t>
            </a:r>
            <a:r>
              <a:rPr sz="1800" b="1" dirty="0">
                <a:solidFill>
                  <a:srgbClr val="585858"/>
                </a:solidFill>
                <a:latin typeface="Arial"/>
                <a:cs typeface="Arial"/>
              </a:rPr>
              <a:t>5</a:t>
            </a:r>
            <a:endParaRPr sz="1800">
              <a:latin typeface="Arial"/>
              <a:cs typeface="Arial"/>
            </a:endParaRPr>
          </a:p>
          <a:p>
            <a:pPr marL="12700">
              <a:lnSpc>
                <a:spcPct val="100000"/>
              </a:lnSpc>
              <a:spcBef>
                <a:spcPts val="905"/>
              </a:spcBef>
            </a:pPr>
            <a:r>
              <a:rPr sz="1800" b="1" spc="-30" dirty="0">
                <a:solidFill>
                  <a:srgbClr val="585858"/>
                </a:solidFill>
                <a:latin typeface="Arial"/>
                <a:cs typeface="Arial"/>
              </a:rPr>
              <a:t>a</a:t>
            </a:r>
            <a:r>
              <a:rPr sz="1800" b="1" spc="-195" dirty="0">
                <a:solidFill>
                  <a:srgbClr val="585858"/>
                </a:solidFill>
                <a:latin typeface="Arial"/>
                <a:cs typeface="Arial"/>
              </a:rPr>
              <a:t> </a:t>
            </a:r>
            <a:r>
              <a:rPr sz="1800" b="1" spc="-150" dirty="0">
                <a:solidFill>
                  <a:srgbClr val="585858"/>
                </a:solidFill>
                <a:latin typeface="Arial"/>
                <a:cs typeface="Arial"/>
              </a:rPr>
              <a:t>s</a:t>
            </a:r>
            <a:r>
              <a:rPr sz="1800" b="1" spc="-185" dirty="0">
                <a:solidFill>
                  <a:srgbClr val="585858"/>
                </a:solidFill>
                <a:latin typeface="Arial"/>
                <a:cs typeface="Arial"/>
              </a:rPr>
              <a:t> </a:t>
            </a:r>
            <a:r>
              <a:rPr sz="1800" b="1" spc="-130" dirty="0">
                <a:solidFill>
                  <a:srgbClr val="585858"/>
                </a:solidFill>
                <a:latin typeface="Arial"/>
                <a:cs typeface="Arial"/>
              </a:rPr>
              <a:t>h</a:t>
            </a:r>
            <a:r>
              <a:rPr sz="1800" b="1" spc="-200" dirty="0">
                <a:solidFill>
                  <a:srgbClr val="585858"/>
                </a:solidFill>
                <a:latin typeface="Arial"/>
                <a:cs typeface="Arial"/>
              </a:rPr>
              <a:t> </a:t>
            </a:r>
            <a:r>
              <a:rPr sz="1800" b="1" spc="-25" dirty="0">
                <a:solidFill>
                  <a:srgbClr val="585858"/>
                </a:solidFill>
                <a:latin typeface="Arial"/>
                <a:cs typeface="Arial"/>
              </a:rPr>
              <a:t>l</a:t>
            </a:r>
            <a:r>
              <a:rPr sz="1800" b="1" spc="-195" dirty="0">
                <a:solidFill>
                  <a:srgbClr val="585858"/>
                </a:solidFill>
                <a:latin typeface="Arial"/>
                <a:cs typeface="Arial"/>
              </a:rPr>
              <a:t> </a:t>
            </a:r>
            <a:r>
              <a:rPr sz="1800" b="1" spc="-40" dirty="0">
                <a:solidFill>
                  <a:srgbClr val="585858"/>
                </a:solidFill>
                <a:latin typeface="Arial"/>
                <a:cs typeface="Arial"/>
              </a:rPr>
              <a:t>e</a:t>
            </a:r>
            <a:r>
              <a:rPr sz="1800" b="1" spc="-229" dirty="0">
                <a:solidFill>
                  <a:srgbClr val="585858"/>
                </a:solidFill>
                <a:latin typeface="Arial"/>
                <a:cs typeface="Arial"/>
              </a:rPr>
              <a:t> </a:t>
            </a:r>
            <a:r>
              <a:rPr sz="1800" b="1" spc="-200" dirty="0">
                <a:solidFill>
                  <a:srgbClr val="585858"/>
                </a:solidFill>
                <a:latin typeface="Arial"/>
                <a:cs typeface="Arial"/>
              </a:rPr>
              <a:t>y</a:t>
            </a:r>
            <a:r>
              <a:rPr sz="1800" b="1" spc="-245" dirty="0">
                <a:solidFill>
                  <a:srgbClr val="585858"/>
                </a:solidFill>
                <a:latin typeface="Arial"/>
                <a:cs typeface="Arial"/>
              </a:rPr>
              <a:t> </a:t>
            </a:r>
            <a:r>
              <a:rPr sz="1800" b="1" spc="-40" dirty="0">
                <a:solidFill>
                  <a:srgbClr val="585858"/>
                </a:solidFill>
                <a:latin typeface="Arial"/>
                <a:cs typeface="Arial"/>
              </a:rPr>
              <a:t>.</a:t>
            </a:r>
            <a:r>
              <a:rPr sz="1800" b="1" spc="-210" dirty="0">
                <a:solidFill>
                  <a:srgbClr val="585858"/>
                </a:solidFill>
                <a:latin typeface="Arial"/>
                <a:cs typeface="Arial"/>
              </a:rPr>
              <a:t> </a:t>
            </a:r>
            <a:r>
              <a:rPr sz="1800" b="1" spc="-150" dirty="0">
                <a:solidFill>
                  <a:srgbClr val="585858"/>
                </a:solidFill>
                <a:latin typeface="Arial"/>
                <a:cs typeface="Arial"/>
              </a:rPr>
              <a:t>s</a:t>
            </a:r>
            <a:r>
              <a:rPr sz="1800" b="1" spc="-200" dirty="0">
                <a:solidFill>
                  <a:srgbClr val="585858"/>
                </a:solidFill>
                <a:latin typeface="Arial"/>
                <a:cs typeface="Arial"/>
              </a:rPr>
              <a:t> </a:t>
            </a:r>
            <a:r>
              <a:rPr sz="1800" b="1" spc="-40" dirty="0">
                <a:solidFill>
                  <a:srgbClr val="585858"/>
                </a:solidFill>
                <a:latin typeface="Arial"/>
                <a:cs typeface="Arial"/>
              </a:rPr>
              <a:t>e</a:t>
            </a:r>
            <a:r>
              <a:rPr sz="1800" b="1" spc="-204" dirty="0">
                <a:solidFill>
                  <a:srgbClr val="585858"/>
                </a:solidFill>
                <a:latin typeface="Arial"/>
                <a:cs typeface="Arial"/>
              </a:rPr>
              <a:t> </a:t>
            </a:r>
            <a:r>
              <a:rPr sz="1800" b="1" spc="-40" dirty="0">
                <a:solidFill>
                  <a:srgbClr val="585858"/>
                </a:solidFill>
                <a:latin typeface="Arial"/>
                <a:cs typeface="Arial"/>
              </a:rPr>
              <a:t>e</a:t>
            </a:r>
            <a:r>
              <a:rPr sz="1800" b="1" spc="-200" dirty="0">
                <a:solidFill>
                  <a:srgbClr val="585858"/>
                </a:solidFill>
                <a:latin typeface="Arial"/>
                <a:cs typeface="Arial"/>
              </a:rPr>
              <a:t> </a:t>
            </a:r>
            <a:r>
              <a:rPr sz="1800" b="1" spc="-25" dirty="0">
                <a:solidFill>
                  <a:srgbClr val="585858"/>
                </a:solidFill>
                <a:latin typeface="Arial"/>
                <a:cs typeface="Arial"/>
              </a:rPr>
              <a:t>l</a:t>
            </a:r>
            <a:r>
              <a:rPr sz="1800" b="1" spc="-200" dirty="0">
                <a:solidFill>
                  <a:srgbClr val="585858"/>
                </a:solidFill>
                <a:latin typeface="Arial"/>
                <a:cs typeface="Arial"/>
              </a:rPr>
              <a:t> </a:t>
            </a:r>
            <a:r>
              <a:rPr sz="1800" b="1" spc="-25" dirty="0">
                <a:solidFill>
                  <a:srgbClr val="585858"/>
                </a:solidFill>
                <a:latin typeface="Arial"/>
                <a:cs typeface="Arial"/>
              </a:rPr>
              <a:t>i</a:t>
            </a:r>
            <a:r>
              <a:rPr sz="1800" b="1" spc="-195" dirty="0">
                <a:solidFill>
                  <a:srgbClr val="585858"/>
                </a:solidFill>
                <a:latin typeface="Arial"/>
                <a:cs typeface="Arial"/>
              </a:rPr>
              <a:t> </a:t>
            </a:r>
            <a:r>
              <a:rPr sz="1800" b="1" spc="-110" dirty="0">
                <a:solidFill>
                  <a:srgbClr val="585858"/>
                </a:solidFill>
                <a:latin typeface="Arial"/>
                <a:cs typeface="Arial"/>
              </a:rPr>
              <a:t>g</a:t>
            </a:r>
            <a:r>
              <a:rPr sz="1800" b="1" spc="-200" dirty="0">
                <a:solidFill>
                  <a:srgbClr val="585858"/>
                </a:solidFill>
                <a:latin typeface="Arial"/>
                <a:cs typeface="Arial"/>
              </a:rPr>
              <a:t> </a:t>
            </a:r>
            <a:r>
              <a:rPr sz="1800" b="1" spc="-370" dirty="0">
                <a:solidFill>
                  <a:srgbClr val="585858"/>
                </a:solidFill>
                <a:latin typeface="Arial"/>
                <a:cs typeface="Arial"/>
              </a:rPr>
              <a:t>@</a:t>
            </a:r>
            <a:r>
              <a:rPr sz="1800" b="1" spc="-200" dirty="0">
                <a:solidFill>
                  <a:srgbClr val="585858"/>
                </a:solidFill>
                <a:latin typeface="Arial"/>
                <a:cs typeface="Arial"/>
              </a:rPr>
              <a:t> </a:t>
            </a:r>
            <a:r>
              <a:rPr sz="1800" b="1" spc="-30" dirty="0">
                <a:solidFill>
                  <a:srgbClr val="585858"/>
                </a:solidFill>
                <a:latin typeface="Arial"/>
                <a:cs typeface="Arial"/>
              </a:rPr>
              <a:t>k</a:t>
            </a:r>
            <a:r>
              <a:rPr sz="1800" b="1" spc="-204" dirty="0">
                <a:solidFill>
                  <a:srgbClr val="585858"/>
                </a:solidFill>
                <a:latin typeface="Arial"/>
                <a:cs typeface="Arial"/>
              </a:rPr>
              <a:t> </a:t>
            </a:r>
            <a:r>
              <a:rPr sz="1800" b="1" spc="-130" dirty="0">
                <a:solidFill>
                  <a:srgbClr val="585858"/>
                </a:solidFill>
                <a:latin typeface="Arial"/>
                <a:cs typeface="Arial"/>
              </a:rPr>
              <a:t>b</a:t>
            </a:r>
            <a:r>
              <a:rPr sz="1800" b="1" spc="-210" dirty="0">
                <a:solidFill>
                  <a:srgbClr val="585858"/>
                </a:solidFill>
                <a:latin typeface="Arial"/>
                <a:cs typeface="Arial"/>
              </a:rPr>
              <a:t> </a:t>
            </a:r>
            <a:r>
              <a:rPr sz="1800" b="1" dirty="0">
                <a:solidFill>
                  <a:srgbClr val="585858"/>
                </a:solidFill>
                <a:latin typeface="Arial"/>
                <a:cs typeface="Arial"/>
              </a:rPr>
              <a:t>t</a:t>
            </a:r>
            <a:r>
              <a:rPr sz="1800" b="1" spc="-195" dirty="0">
                <a:solidFill>
                  <a:srgbClr val="585858"/>
                </a:solidFill>
                <a:latin typeface="Arial"/>
                <a:cs typeface="Arial"/>
              </a:rPr>
              <a:t> </a:t>
            </a:r>
            <a:r>
              <a:rPr sz="1800" b="1" spc="-120" dirty="0">
                <a:solidFill>
                  <a:srgbClr val="585858"/>
                </a:solidFill>
                <a:latin typeface="Arial"/>
                <a:cs typeface="Arial"/>
              </a:rPr>
              <a:t>x</a:t>
            </a:r>
            <a:r>
              <a:rPr sz="1800" b="1" spc="-204" dirty="0">
                <a:solidFill>
                  <a:srgbClr val="585858"/>
                </a:solidFill>
                <a:latin typeface="Arial"/>
                <a:cs typeface="Arial"/>
              </a:rPr>
              <a:t> </a:t>
            </a:r>
            <a:r>
              <a:rPr sz="1800" b="1" spc="-40" dirty="0">
                <a:solidFill>
                  <a:srgbClr val="585858"/>
                </a:solidFill>
                <a:latin typeface="Arial"/>
                <a:cs typeface="Arial"/>
              </a:rPr>
              <a:t>.</a:t>
            </a:r>
            <a:r>
              <a:rPr sz="1800" b="1" spc="-195" dirty="0">
                <a:solidFill>
                  <a:srgbClr val="585858"/>
                </a:solidFill>
                <a:latin typeface="Arial"/>
                <a:cs typeface="Arial"/>
              </a:rPr>
              <a:t> </a:t>
            </a:r>
            <a:r>
              <a:rPr sz="1800" b="1" spc="-80" dirty="0">
                <a:solidFill>
                  <a:srgbClr val="585858"/>
                </a:solidFill>
                <a:latin typeface="Arial"/>
                <a:cs typeface="Arial"/>
              </a:rPr>
              <a:t>c</a:t>
            </a:r>
            <a:r>
              <a:rPr sz="1800" b="1" spc="-200" dirty="0">
                <a:solidFill>
                  <a:srgbClr val="585858"/>
                </a:solidFill>
                <a:latin typeface="Arial"/>
                <a:cs typeface="Arial"/>
              </a:rPr>
              <a:t> </a:t>
            </a:r>
            <a:r>
              <a:rPr sz="1800" b="1" spc="-150" dirty="0">
                <a:solidFill>
                  <a:srgbClr val="585858"/>
                </a:solidFill>
                <a:latin typeface="Arial"/>
                <a:cs typeface="Arial"/>
              </a:rPr>
              <a:t>o</a:t>
            </a:r>
            <a:r>
              <a:rPr sz="1800" b="1" spc="-204" dirty="0">
                <a:solidFill>
                  <a:srgbClr val="585858"/>
                </a:solidFill>
                <a:latin typeface="Arial"/>
                <a:cs typeface="Arial"/>
              </a:rPr>
              <a:t> </a:t>
            </a:r>
            <a:r>
              <a:rPr sz="1800" b="1" spc="-50" dirty="0">
                <a:solidFill>
                  <a:srgbClr val="585858"/>
                </a:solidFill>
                <a:latin typeface="Arial"/>
                <a:cs typeface="Arial"/>
              </a:rPr>
              <a:t>m</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11370564" y="6211823"/>
              <a:ext cx="45720" cy="539750"/>
            </a:xfrm>
            <a:custGeom>
              <a:avLst/>
              <a:gdLst/>
              <a:ahLst/>
              <a:cxnLst/>
              <a:rect l="l" t="t" r="r" b="b"/>
              <a:pathLst>
                <a:path w="45720" h="539750">
                  <a:moveTo>
                    <a:pt x="45720" y="0"/>
                  </a:moveTo>
                  <a:lnTo>
                    <a:pt x="0" y="0"/>
                  </a:lnTo>
                  <a:lnTo>
                    <a:pt x="0" y="539496"/>
                  </a:lnTo>
                  <a:lnTo>
                    <a:pt x="45720" y="539496"/>
                  </a:lnTo>
                  <a:lnTo>
                    <a:pt x="45720" y="0"/>
                  </a:lnTo>
                  <a:close/>
                </a:path>
              </a:pathLst>
            </a:custGeom>
            <a:solidFill>
              <a:srgbClr val="F1F1F1"/>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612391" cy="6858000"/>
            </a:xfrm>
            <a:prstGeom prst="rect">
              <a:avLst/>
            </a:prstGeom>
          </p:spPr>
        </p:pic>
      </p:grpSp>
      <p:sp>
        <p:nvSpPr>
          <p:cNvPr id="6" name="object 6"/>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7" name="object 7"/>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8" name="object 8"/>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9" name="object 9"/>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10" name="object 10"/>
          <p:cNvGrpSpPr/>
          <p:nvPr/>
        </p:nvGrpSpPr>
        <p:grpSpPr>
          <a:xfrm>
            <a:off x="166115" y="242315"/>
            <a:ext cx="11854180" cy="6497320"/>
            <a:chOff x="166115" y="242315"/>
            <a:chExt cx="11854180" cy="6497320"/>
          </a:xfrm>
        </p:grpSpPr>
        <p:sp>
          <p:nvSpPr>
            <p:cNvPr id="11" name="object 11"/>
            <p:cNvSpPr/>
            <p:nvPr/>
          </p:nvSpPr>
          <p:spPr>
            <a:xfrm>
              <a:off x="11526011" y="6239256"/>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12" name="object 12"/>
            <p:cNvPicPr/>
            <p:nvPr/>
          </p:nvPicPr>
          <p:blipFill>
            <a:blip r:embed="rId4" cstate="print"/>
            <a:stretch>
              <a:fillRect/>
            </a:stretch>
          </p:blipFill>
          <p:spPr>
            <a:xfrm>
              <a:off x="166115" y="6301739"/>
              <a:ext cx="848868" cy="422148"/>
            </a:xfrm>
            <a:prstGeom prst="rect">
              <a:avLst/>
            </a:prstGeom>
          </p:spPr>
        </p:pic>
        <p:pic>
          <p:nvPicPr>
            <p:cNvPr id="13" name="object 13"/>
            <p:cNvPicPr/>
            <p:nvPr/>
          </p:nvPicPr>
          <p:blipFill>
            <a:blip r:embed="rId5" cstate="print"/>
            <a:stretch>
              <a:fillRect/>
            </a:stretch>
          </p:blipFill>
          <p:spPr>
            <a:xfrm>
              <a:off x="3110483" y="242315"/>
              <a:ext cx="7136892" cy="6414516"/>
            </a:xfrm>
            <a:prstGeom prst="rect">
              <a:avLst/>
            </a:prstGeom>
          </p:spPr>
        </p:pic>
        <p:sp>
          <p:nvSpPr>
            <p:cNvPr id="14" name="object 14"/>
            <p:cNvSpPr/>
            <p:nvPr/>
          </p:nvSpPr>
          <p:spPr>
            <a:xfrm>
              <a:off x="11370563" y="6198107"/>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sp>
          <p:nvSpPr>
            <p:cNvPr id="15" name="object 15"/>
            <p:cNvSpPr/>
            <p:nvPr/>
          </p:nvSpPr>
          <p:spPr>
            <a:xfrm>
              <a:off x="2148840" y="2993135"/>
              <a:ext cx="5674360" cy="3005455"/>
            </a:xfrm>
            <a:custGeom>
              <a:avLst/>
              <a:gdLst/>
              <a:ahLst/>
              <a:cxnLst/>
              <a:rect l="l" t="t" r="r" b="b"/>
              <a:pathLst>
                <a:path w="5674359" h="3005454">
                  <a:moveTo>
                    <a:pt x="5673852" y="1356360"/>
                  </a:moveTo>
                  <a:lnTo>
                    <a:pt x="5193792" y="1356360"/>
                  </a:lnTo>
                  <a:lnTo>
                    <a:pt x="5193792" y="0"/>
                  </a:lnTo>
                  <a:lnTo>
                    <a:pt x="3598164" y="0"/>
                  </a:lnTo>
                  <a:lnTo>
                    <a:pt x="3598164" y="1356360"/>
                  </a:lnTo>
                  <a:lnTo>
                    <a:pt x="0" y="1356360"/>
                  </a:lnTo>
                  <a:lnTo>
                    <a:pt x="0" y="3005328"/>
                  </a:lnTo>
                  <a:lnTo>
                    <a:pt x="5673852" y="3005328"/>
                  </a:lnTo>
                  <a:lnTo>
                    <a:pt x="5673852" y="1356360"/>
                  </a:lnTo>
                  <a:close/>
                </a:path>
              </a:pathLst>
            </a:custGeom>
            <a:solidFill>
              <a:srgbClr val="3A85AD"/>
            </a:solidFill>
          </p:spPr>
          <p:txBody>
            <a:bodyPr wrap="square" lIns="0" tIns="0" rIns="0" bIns="0" rtlCol="0"/>
            <a:lstStyle/>
            <a:p>
              <a:endParaRPr/>
            </a:p>
          </p:txBody>
        </p:sp>
        <p:sp>
          <p:nvSpPr>
            <p:cNvPr id="16" name="object 16"/>
            <p:cNvSpPr/>
            <p:nvPr/>
          </p:nvSpPr>
          <p:spPr>
            <a:xfrm>
              <a:off x="5898514" y="3069589"/>
              <a:ext cx="1151890" cy="1139825"/>
            </a:xfrm>
            <a:custGeom>
              <a:avLst/>
              <a:gdLst/>
              <a:ahLst/>
              <a:cxnLst/>
              <a:rect l="l" t="t" r="r" b="b"/>
              <a:pathLst>
                <a:path w="1151890" h="1139825">
                  <a:moveTo>
                    <a:pt x="172465" y="0"/>
                  </a:moveTo>
                  <a:lnTo>
                    <a:pt x="0" y="175260"/>
                  </a:lnTo>
                  <a:lnTo>
                    <a:pt x="979424" y="1139317"/>
                  </a:lnTo>
                  <a:lnTo>
                    <a:pt x="1151889" y="964057"/>
                  </a:lnTo>
                  <a:lnTo>
                    <a:pt x="172465" y="0"/>
                  </a:lnTo>
                  <a:close/>
                </a:path>
              </a:pathLst>
            </a:custGeom>
            <a:solidFill>
              <a:srgbClr val="FFFFFF"/>
            </a:solidFill>
          </p:spPr>
          <p:txBody>
            <a:bodyPr wrap="square" lIns="0" tIns="0" rIns="0" bIns="0" rtlCol="0"/>
            <a:lstStyle/>
            <a:p>
              <a:endParaRPr/>
            </a:p>
          </p:txBody>
        </p:sp>
        <p:pic>
          <p:nvPicPr>
            <p:cNvPr id="17" name="object 17"/>
            <p:cNvPicPr/>
            <p:nvPr/>
          </p:nvPicPr>
          <p:blipFill>
            <a:blip r:embed="rId6" cstate="print"/>
            <a:stretch>
              <a:fillRect/>
            </a:stretch>
          </p:blipFill>
          <p:spPr>
            <a:xfrm>
              <a:off x="6033007" y="3192919"/>
              <a:ext cx="1649221" cy="1649209"/>
            </a:xfrm>
            <a:prstGeom prst="rect">
              <a:avLst/>
            </a:prstGeom>
          </p:spPr>
        </p:pic>
        <p:sp>
          <p:nvSpPr>
            <p:cNvPr id="18" name="object 18"/>
            <p:cNvSpPr/>
            <p:nvPr/>
          </p:nvSpPr>
          <p:spPr>
            <a:xfrm>
              <a:off x="2148839" y="4405883"/>
              <a:ext cx="5674360" cy="1569720"/>
            </a:xfrm>
            <a:custGeom>
              <a:avLst/>
              <a:gdLst/>
              <a:ahLst/>
              <a:cxnLst/>
              <a:rect l="l" t="t" r="r" b="b"/>
              <a:pathLst>
                <a:path w="5674359" h="1569720">
                  <a:moveTo>
                    <a:pt x="5673852" y="0"/>
                  </a:moveTo>
                  <a:lnTo>
                    <a:pt x="0" y="0"/>
                  </a:lnTo>
                  <a:lnTo>
                    <a:pt x="0" y="1569719"/>
                  </a:lnTo>
                  <a:lnTo>
                    <a:pt x="5673852" y="1569719"/>
                  </a:lnTo>
                  <a:lnTo>
                    <a:pt x="5673852" y="0"/>
                  </a:lnTo>
                  <a:close/>
                </a:path>
              </a:pathLst>
            </a:custGeom>
            <a:solidFill>
              <a:srgbClr val="3A85AD"/>
            </a:solidFill>
          </p:spPr>
          <p:txBody>
            <a:bodyPr wrap="square" lIns="0" tIns="0" rIns="0" bIns="0" rtlCol="0"/>
            <a:lstStyle/>
            <a:p>
              <a:endParaRPr/>
            </a:p>
          </p:txBody>
        </p:sp>
      </p:grpSp>
      <p:sp>
        <p:nvSpPr>
          <p:cNvPr id="19" name="object 19"/>
          <p:cNvSpPr txBox="1"/>
          <p:nvPr/>
        </p:nvSpPr>
        <p:spPr>
          <a:xfrm>
            <a:off x="2148839" y="4233798"/>
            <a:ext cx="5674360" cy="1671955"/>
          </a:xfrm>
          <a:prstGeom prst="rect">
            <a:avLst/>
          </a:prstGeom>
        </p:spPr>
        <p:txBody>
          <a:bodyPr vert="horz" wrap="square" lIns="0" tIns="195580" rIns="0" bIns="0" rtlCol="0">
            <a:spAutoFit/>
          </a:bodyPr>
          <a:lstStyle/>
          <a:p>
            <a:pPr marL="90805" marR="2451735">
              <a:lnSpc>
                <a:spcPct val="80000"/>
              </a:lnSpc>
              <a:spcBef>
                <a:spcPts val="1540"/>
              </a:spcBef>
            </a:pPr>
            <a:r>
              <a:rPr sz="6000" b="1" spc="-430" dirty="0">
                <a:solidFill>
                  <a:srgbClr val="FFFFFF"/>
                </a:solidFill>
                <a:latin typeface="Arial"/>
                <a:cs typeface="Arial"/>
              </a:rPr>
              <a:t>The</a:t>
            </a:r>
            <a:r>
              <a:rPr sz="6000" b="1" spc="-185" dirty="0">
                <a:solidFill>
                  <a:srgbClr val="FFFFFF"/>
                </a:solidFill>
                <a:latin typeface="Arial"/>
                <a:cs typeface="Arial"/>
              </a:rPr>
              <a:t> </a:t>
            </a:r>
            <a:r>
              <a:rPr sz="6000" b="1" spc="-555" dirty="0">
                <a:solidFill>
                  <a:srgbClr val="FFFFFF"/>
                </a:solidFill>
                <a:latin typeface="Arial"/>
                <a:cs typeface="Arial"/>
              </a:rPr>
              <a:t>Key </a:t>
            </a:r>
            <a:r>
              <a:rPr sz="6000" b="1" spc="-295" dirty="0">
                <a:solidFill>
                  <a:srgbClr val="FFFFFF"/>
                </a:solidFill>
                <a:latin typeface="Arial"/>
                <a:cs typeface="Arial"/>
              </a:rPr>
              <a:t>Objective</a:t>
            </a:r>
            <a:endParaRPr sz="6000">
              <a:latin typeface="Arial"/>
              <a:cs typeface="Arial"/>
            </a:endParaRPr>
          </a:p>
        </p:txBody>
      </p:sp>
      <p:sp>
        <p:nvSpPr>
          <p:cNvPr id="20" name="object 20"/>
          <p:cNvSpPr txBox="1"/>
          <p:nvPr/>
        </p:nvSpPr>
        <p:spPr>
          <a:xfrm>
            <a:off x="2148839" y="2993135"/>
            <a:ext cx="3598545" cy="1356360"/>
          </a:xfrm>
          <a:prstGeom prst="rect">
            <a:avLst/>
          </a:prstGeom>
          <a:solidFill>
            <a:srgbClr val="FFFFFF"/>
          </a:solidFill>
        </p:spPr>
        <p:txBody>
          <a:bodyPr vert="horz" wrap="square" lIns="0" tIns="156210" rIns="0" bIns="0" rtlCol="0">
            <a:spAutoFit/>
          </a:bodyPr>
          <a:lstStyle/>
          <a:p>
            <a:pPr marL="831215" marR="241935" indent="109220" algn="r">
              <a:lnSpc>
                <a:spcPct val="100000"/>
              </a:lnSpc>
              <a:spcBef>
                <a:spcPts val="1230"/>
              </a:spcBef>
            </a:pPr>
            <a:r>
              <a:rPr sz="1800" b="1" spc="-165" dirty="0">
                <a:solidFill>
                  <a:srgbClr val="252525"/>
                </a:solidFill>
                <a:latin typeface="Tahoma"/>
                <a:cs typeface="Tahoma"/>
              </a:rPr>
              <a:t>To</a:t>
            </a:r>
            <a:r>
              <a:rPr sz="1800" b="1" spc="-30" dirty="0">
                <a:solidFill>
                  <a:srgbClr val="252525"/>
                </a:solidFill>
                <a:latin typeface="Tahoma"/>
                <a:cs typeface="Tahoma"/>
              </a:rPr>
              <a:t> </a:t>
            </a:r>
            <a:r>
              <a:rPr sz="1800" b="1" dirty="0">
                <a:solidFill>
                  <a:srgbClr val="252525"/>
                </a:solidFill>
                <a:latin typeface="Tahoma"/>
                <a:cs typeface="Tahoma"/>
              </a:rPr>
              <a:t>reach</a:t>
            </a:r>
            <a:r>
              <a:rPr sz="1800" b="1" spc="-30" dirty="0">
                <a:solidFill>
                  <a:srgbClr val="252525"/>
                </a:solidFill>
                <a:latin typeface="Tahoma"/>
                <a:cs typeface="Tahoma"/>
              </a:rPr>
              <a:t> </a:t>
            </a:r>
            <a:r>
              <a:rPr sz="1800" b="1" spc="-65" dirty="0">
                <a:solidFill>
                  <a:srgbClr val="252525"/>
                </a:solidFill>
                <a:latin typeface="Tahoma"/>
                <a:cs typeface="Tahoma"/>
              </a:rPr>
              <a:t>the</a:t>
            </a:r>
            <a:r>
              <a:rPr sz="1800" b="1" spc="-30" dirty="0">
                <a:solidFill>
                  <a:srgbClr val="252525"/>
                </a:solidFill>
                <a:latin typeface="Tahoma"/>
                <a:cs typeface="Tahoma"/>
              </a:rPr>
              <a:t> </a:t>
            </a:r>
            <a:r>
              <a:rPr sz="1800" b="1" spc="-35" dirty="0">
                <a:solidFill>
                  <a:srgbClr val="252525"/>
                </a:solidFill>
                <a:latin typeface="Tahoma"/>
                <a:cs typeface="Tahoma"/>
              </a:rPr>
              <a:t>masses </a:t>
            </a:r>
            <a:r>
              <a:rPr sz="1800" b="1" spc="-50" dirty="0">
                <a:solidFill>
                  <a:srgbClr val="252525"/>
                </a:solidFill>
                <a:latin typeface="Tahoma"/>
                <a:cs typeface="Tahoma"/>
              </a:rPr>
              <a:t>- </a:t>
            </a:r>
            <a:r>
              <a:rPr sz="1800" b="1" spc="-30" dirty="0">
                <a:solidFill>
                  <a:srgbClr val="252525"/>
                </a:solidFill>
                <a:latin typeface="Tahoma"/>
                <a:cs typeface="Tahoma"/>
              </a:rPr>
              <a:t>increasing</a:t>
            </a:r>
            <a:r>
              <a:rPr sz="1800" b="1" spc="-65" dirty="0">
                <a:solidFill>
                  <a:srgbClr val="252525"/>
                </a:solidFill>
                <a:latin typeface="Tahoma"/>
                <a:cs typeface="Tahoma"/>
              </a:rPr>
              <a:t> </a:t>
            </a:r>
            <a:r>
              <a:rPr sz="1800" b="1" spc="-10" dirty="0">
                <a:solidFill>
                  <a:srgbClr val="252525"/>
                </a:solidFill>
                <a:latin typeface="Tahoma"/>
                <a:cs typeface="Tahoma"/>
              </a:rPr>
              <a:t>awareness, </a:t>
            </a:r>
            <a:r>
              <a:rPr sz="1800" b="1" dirty="0">
                <a:solidFill>
                  <a:srgbClr val="252525"/>
                </a:solidFill>
                <a:latin typeface="Tahoma"/>
                <a:cs typeface="Tahoma"/>
              </a:rPr>
              <a:t>engagement,</a:t>
            </a:r>
            <a:r>
              <a:rPr sz="1800" b="1" spc="-60" dirty="0">
                <a:solidFill>
                  <a:srgbClr val="252525"/>
                </a:solidFill>
                <a:latin typeface="Tahoma"/>
                <a:cs typeface="Tahoma"/>
              </a:rPr>
              <a:t> </a:t>
            </a:r>
            <a:r>
              <a:rPr sz="1800" b="1" spc="-25" dirty="0">
                <a:solidFill>
                  <a:srgbClr val="252525"/>
                </a:solidFill>
                <a:latin typeface="Tahoma"/>
                <a:cs typeface="Tahoma"/>
              </a:rPr>
              <a:t>and </a:t>
            </a:r>
            <a:r>
              <a:rPr sz="1800" b="1" spc="-35" dirty="0">
                <a:solidFill>
                  <a:srgbClr val="252525"/>
                </a:solidFill>
                <a:latin typeface="Tahoma"/>
                <a:cs typeface="Tahoma"/>
              </a:rPr>
              <a:t>community</a:t>
            </a:r>
            <a:r>
              <a:rPr sz="1800" b="1" spc="-80" dirty="0">
                <a:solidFill>
                  <a:srgbClr val="252525"/>
                </a:solidFill>
                <a:latin typeface="Tahoma"/>
                <a:cs typeface="Tahoma"/>
              </a:rPr>
              <a:t> </a:t>
            </a:r>
            <a:r>
              <a:rPr sz="1800" b="1" spc="-10" dirty="0">
                <a:solidFill>
                  <a:srgbClr val="252525"/>
                </a:solidFill>
                <a:latin typeface="Tahoma"/>
                <a:cs typeface="Tahoma"/>
              </a:rPr>
              <a:t>education.</a:t>
            </a:r>
            <a:endParaRPr sz="1800">
              <a:latin typeface="Tahoma"/>
              <a:cs typeface="Tahoma"/>
            </a:endParaRPr>
          </a:p>
        </p:txBody>
      </p:sp>
      <p:grpSp>
        <p:nvGrpSpPr>
          <p:cNvPr id="21" name="object 21"/>
          <p:cNvGrpSpPr/>
          <p:nvPr/>
        </p:nvGrpSpPr>
        <p:grpSpPr>
          <a:xfrm>
            <a:off x="10384535" y="2865120"/>
            <a:ext cx="1635760" cy="3868420"/>
            <a:chOff x="10384535" y="2865120"/>
            <a:chExt cx="1635760" cy="3868420"/>
          </a:xfrm>
        </p:grpSpPr>
        <p:pic>
          <p:nvPicPr>
            <p:cNvPr id="22" name="object 22"/>
            <p:cNvPicPr/>
            <p:nvPr/>
          </p:nvPicPr>
          <p:blipFill>
            <a:blip r:embed="rId7" cstate="print"/>
            <a:stretch>
              <a:fillRect/>
            </a:stretch>
          </p:blipFill>
          <p:spPr>
            <a:xfrm>
              <a:off x="10590275" y="2865120"/>
              <a:ext cx="1144524" cy="1138427"/>
            </a:xfrm>
            <a:prstGeom prst="rect">
              <a:avLst/>
            </a:prstGeom>
          </p:spPr>
        </p:pic>
        <p:sp>
          <p:nvSpPr>
            <p:cNvPr id="23" name="object 23"/>
            <p:cNvSpPr/>
            <p:nvPr/>
          </p:nvSpPr>
          <p:spPr>
            <a:xfrm>
              <a:off x="11526011" y="6239255"/>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24" name="object 24"/>
            <p:cNvPicPr/>
            <p:nvPr/>
          </p:nvPicPr>
          <p:blipFill>
            <a:blip r:embed="rId8" cstate="print"/>
            <a:stretch>
              <a:fillRect/>
            </a:stretch>
          </p:blipFill>
          <p:spPr>
            <a:xfrm>
              <a:off x="10384535" y="6356604"/>
              <a:ext cx="876300" cy="222504"/>
            </a:xfrm>
            <a:prstGeom prst="rect">
              <a:avLst/>
            </a:prstGeom>
          </p:spPr>
        </p:pic>
      </p:gr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81915">
              <a:lnSpc>
                <a:spcPts val="1240"/>
              </a:lnSpc>
            </a:pPr>
            <a:fld id="{81D60167-4931-47E6-BA6A-407CBD079E47}" type="slidenum">
              <a:rPr spc="-50" dirty="0"/>
              <a:t>3</a:t>
            </a:fld>
            <a:endParaRPr spc="-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sp>
          <p:nvSpPr>
            <p:cNvPr id="4" name="object 4"/>
            <p:cNvSpPr/>
            <p:nvPr/>
          </p:nvSpPr>
          <p:spPr>
            <a:xfrm>
              <a:off x="10108691" y="527304"/>
              <a:ext cx="1104900" cy="1103630"/>
            </a:xfrm>
            <a:custGeom>
              <a:avLst/>
              <a:gdLst/>
              <a:ahLst/>
              <a:cxnLst/>
              <a:rect l="l" t="t" r="r" b="b"/>
              <a:pathLst>
                <a:path w="1104900" h="1103630">
                  <a:moveTo>
                    <a:pt x="1104900" y="0"/>
                  </a:moveTo>
                  <a:lnTo>
                    <a:pt x="0" y="0"/>
                  </a:lnTo>
                  <a:lnTo>
                    <a:pt x="0" y="1103376"/>
                  </a:lnTo>
                  <a:lnTo>
                    <a:pt x="1104900" y="1103376"/>
                  </a:lnTo>
                  <a:lnTo>
                    <a:pt x="1104900" y="0"/>
                  </a:lnTo>
                  <a:close/>
                </a:path>
              </a:pathLst>
            </a:custGeom>
            <a:solidFill>
              <a:srgbClr val="FFFFFF">
                <a:alpha val="38038"/>
              </a:srgbClr>
            </a:solidFill>
          </p:spPr>
          <p:txBody>
            <a:bodyPr wrap="square" lIns="0" tIns="0" rIns="0" bIns="0" rtlCol="0"/>
            <a:lstStyle/>
            <a:p>
              <a:endParaRPr/>
            </a:p>
          </p:txBody>
        </p:sp>
        <p:sp>
          <p:nvSpPr>
            <p:cNvPr id="5" name="object 5"/>
            <p:cNvSpPr/>
            <p:nvPr/>
          </p:nvSpPr>
          <p:spPr>
            <a:xfrm>
              <a:off x="10108691" y="527304"/>
              <a:ext cx="1104900" cy="1103630"/>
            </a:xfrm>
            <a:custGeom>
              <a:avLst/>
              <a:gdLst/>
              <a:ahLst/>
              <a:cxnLst/>
              <a:rect l="l" t="t" r="r" b="b"/>
              <a:pathLst>
                <a:path w="1104900" h="1103630">
                  <a:moveTo>
                    <a:pt x="0" y="1103376"/>
                  </a:moveTo>
                  <a:lnTo>
                    <a:pt x="1104900" y="1103376"/>
                  </a:lnTo>
                  <a:lnTo>
                    <a:pt x="1104900" y="0"/>
                  </a:lnTo>
                  <a:lnTo>
                    <a:pt x="0" y="0"/>
                  </a:lnTo>
                  <a:lnTo>
                    <a:pt x="0" y="1103376"/>
                  </a:lnTo>
                  <a:close/>
                </a:path>
              </a:pathLst>
            </a:custGeom>
            <a:ln w="76200">
              <a:solidFill>
                <a:srgbClr val="F1F1F1"/>
              </a:solidFill>
            </a:ln>
          </p:spPr>
          <p:txBody>
            <a:bodyPr wrap="square" lIns="0" tIns="0" rIns="0" bIns="0" rtlCol="0"/>
            <a:lstStyle/>
            <a:p>
              <a:endParaRPr/>
            </a:p>
          </p:txBody>
        </p:sp>
        <p:sp>
          <p:nvSpPr>
            <p:cNvPr id="6" name="object 6"/>
            <p:cNvSpPr/>
            <p:nvPr/>
          </p:nvSpPr>
          <p:spPr>
            <a:xfrm>
              <a:off x="11370564" y="6211823"/>
              <a:ext cx="45720" cy="539750"/>
            </a:xfrm>
            <a:custGeom>
              <a:avLst/>
              <a:gdLst/>
              <a:ahLst/>
              <a:cxnLst/>
              <a:rect l="l" t="t" r="r" b="b"/>
              <a:pathLst>
                <a:path w="45720" h="539750">
                  <a:moveTo>
                    <a:pt x="45720" y="0"/>
                  </a:moveTo>
                  <a:lnTo>
                    <a:pt x="0" y="0"/>
                  </a:lnTo>
                  <a:lnTo>
                    <a:pt x="0" y="539496"/>
                  </a:lnTo>
                  <a:lnTo>
                    <a:pt x="45720" y="539496"/>
                  </a:lnTo>
                  <a:lnTo>
                    <a:pt x="45720" y="0"/>
                  </a:lnTo>
                  <a:close/>
                </a:path>
              </a:pathLst>
            </a:custGeom>
            <a:solidFill>
              <a:srgbClr val="F1F1F1"/>
            </a:solidFill>
          </p:spPr>
          <p:txBody>
            <a:bodyPr wrap="square" lIns="0" tIns="0" rIns="0" bIns="0" rtlCol="0"/>
            <a:lstStyle/>
            <a:p>
              <a:endParaRPr/>
            </a:p>
          </p:txBody>
        </p:sp>
      </p:grpSp>
      <p:sp>
        <p:nvSpPr>
          <p:cNvPr id="7" name="object 7"/>
          <p:cNvSpPr txBox="1"/>
          <p:nvPr/>
        </p:nvSpPr>
        <p:spPr>
          <a:xfrm>
            <a:off x="2622042" y="1930349"/>
            <a:ext cx="8435975" cy="240029"/>
          </a:xfrm>
          <a:prstGeom prst="rect">
            <a:avLst/>
          </a:prstGeom>
        </p:spPr>
        <p:txBody>
          <a:bodyPr vert="horz" wrap="square" lIns="0" tIns="13335" rIns="0" bIns="0" rtlCol="0">
            <a:spAutoFit/>
          </a:bodyPr>
          <a:lstStyle/>
          <a:p>
            <a:pPr marL="12700">
              <a:lnSpc>
                <a:spcPct val="100000"/>
              </a:lnSpc>
              <a:spcBef>
                <a:spcPts val="105"/>
              </a:spcBef>
            </a:pPr>
            <a:r>
              <a:rPr sz="1400" b="1" spc="-60" dirty="0">
                <a:solidFill>
                  <a:srgbClr val="585858"/>
                </a:solidFill>
                <a:latin typeface="Tahoma"/>
                <a:cs typeface="Tahoma"/>
              </a:rPr>
              <a:t>Where</a:t>
            </a:r>
            <a:r>
              <a:rPr sz="1400" b="1" spc="-15" dirty="0">
                <a:solidFill>
                  <a:srgbClr val="585858"/>
                </a:solidFill>
                <a:latin typeface="Tahoma"/>
                <a:cs typeface="Tahoma"/>
              </a:rPr>
              <a:t> </a:t>
            </a:r>
            <a:r>
              <a:rPr sz="1400" b="1" spc="-50" dirty="0">
                <a:solidFill>
                  <a:srgbClr val="585858"/>
                </a:solidFill>
                <a:latin typeface="Tahoma"/>
                <a:cs typeface="Tahoma"/>
              </a:rPr>
              <a:t>thousands</a:t>
            </a:r>
            <a:r>
              <a:rPr sz="1400" b="1" spc="-30" dirty="0">
                <a:solidFill>
                  <a:srgbClr val="585858"/>
                </a:solidFill>
                <a:latin typeface="Tahoma"/>
                <a:cs typeface="Tahoma"/>
              </a:rPr>
              <a:t> </a:t>
            </a:r>
            <a:r>
              <a:rPr sz="1400" b="1" spc="-35" dirty="0">
                <a:solidFill>
                  <a:srgbClr val="585858"/>
                </a:solidFill>
                <a:latin typeface="Tahoma"/>
                <a:cs typeface="Tahoma"/>
              </a:rPr>
              <a:t>of</a:t>
            </a:r>
            <a:r>
              <a:rPr sz="1400" b="1" spc="-20" dirty="0">
                <a:solidFill>
                  <a:srgbClr val="585858"/>
                </a:solidFill>
                <a:latin typeface="Tahoma"/>
                <a:cs typeface="Tahoma"/>
              </a:rPr>
              <a:t> </a:t>
            </a:r>
            <a:r>
              <a:rPr sz="1400" b="1" dirty="0">
                <a:solidFill>
                  <a:srgbClr val="585858"/>
                </a:solidFill>
                <a:latin typeface="Tahoma"/>
                <a:cs typeface="Tahoma"/>
              </a:rPr>
              <a:t>people</a:t>
            </a:r>
            <a:r>
              <a:rPr sz="1400" b="1" spc="-20" dirty="0">
                <a:solidFill>
                  <a:srgbClr val="585858"/>
                </a:solidFill>
                <a:latin typeface="Tahoma"/>
                <a:cs typeface="Tahoma"/>
              </a:rPr>
              <a:t> </a:t>
            </a:r>
            <a:r>
              <a:rPr sz="1400" b="1" spc="-80" dirty="0">
                <a:solidFill>
                  <a:srgbClr val="585858"/>
                </a:solidFill>
                <a:latin typeface="Tahoma"/>
                <a:cs typeface="Tahoma"/>
              </a:rPr>
              <a:t>in</a:t>
            </a:r>
            <a:r>
              <a:rPr sz="1400" b="1" spc="-20" dirty="0">
                <a:solidFill>
                  <a:srgbClr val="585858"/>
                </a:solidFill>
                <a:latin typeface="Tahoma"/>
                <a:cs typeface="Tahoma"/>
              </a:rPr>
              <a:t> </a:t>
            </a:r>
            <a:r>
              <a:rPr sz="1400" b="1" spc="-50" dirty="0">
                <a:solidFill>
                  <a:srgbClr val="585858"/>
                </a:solidFill>
                <a:latin typeface="Tahoma"/>
                <a:cs typeface="Tahoma"/>
              </a:rPr>
              <a:t>your</a:t>
            </a:r>
            <a:r>
              <a:rPr sz="1400" b="1" spc="-30" dirty="0">
                <a:solidFill>
                  <a:srgbClr val="585858"/>
                </a:solidFill>
                <a:latin typeface="Tahoma"/>
                <a:cs typeface="Tahoma"/>
              </a:rPr>
              <a:t> </a:t>
            </a:r>
            <a:r>
              <a:rPr sz="1400" b="1" spc="-50" dirty="0">
                <a:solidFill>
                  <a:srgbClr val="585858"/>
                </a:solidFill>
                <a:latin typeface="Tahoma"/>
                <a:cs typeface="Tahoma"/>
              </a:rPr>
              <a:t>target</a:t>
            </a:r>
            <a:r>
              <a:rPr sz="1400" b="1" spc="5" dirty="0">
                <a:solidFill>
                  <a:srgbClr val="585858"/>
                </a:solidFill>
                <a:latin typeface="Tahoma"/>
                <a:cs typeface="Tahoma"/>
              </a:rPr>
              <a:t> </a:t>
            </a:r>
            <a:r>
              <a:rPr sz="1400" b="1" spc="-40" dirty="0">
                <a:solidFill>
                  <a:srgbClr val="585858"/>
                </a:solidFill>
                <a:latin typeface="Tahoma"/>
                <a:cs typeface="Tahoma"/>
              </a:rPr>
              <a:t>market</a:t>
            </a:r>
            <a:r>
              <a:rPr sz="1400" b="1" spc="-25" dirty="0">
                <a:solidFill>
                  <a:srgbClr val="585858"/>
                </a:solidFill>
                <a:latin typeface="Tahoma"/>
                <a:cs typeface="Tahoma"/>
              </a:rPr>
              <a:t> </a:t>
            </a:r>
            <a:r>
              <a:rPr sz="1400" b="1" dirty="0">
                <a:solidFill>
                  <a:srgbClr val="585858"/>
                </a:solidFill>
                <a:latin typeface="Tahoma"/>
                <a:cs typeface="Tahoma"/>
              </a:rPr>
              <a:t>are</a:t>
            </a:r>
            <a:r>
              <a:rPr sz="1400" b="1" spc="-15" dirty="0">
                <a:solidFill>
                  <a:srgbClr val="585858"/>
                </a:solidFill>
                <a:latin typeface="Tahoma"/>
                <a:cs typeface="Tahoma"/>
              </a:rPr>
              <a:t> </a:t>
            </a:r>
            <a:r>
              <a:rPr sz="1400" b="1" spc="-20" dirty="0">
                <a:solidFill>
                  <a:srgbClr val="585858"/>
                </a:solidFill>
                <a:latin typeface="Tahoma"/>
                <a:cs typeface="Tahoma"/>
              </a:rPr>
              <a:t>spending</a:t>
            </a:r>
            <a:r>
              <a:rPr sz="1400" b="1" spc="-25" dirty="0">
                <a:solidFill>
                  <a:srgbClr val="585858"/>
                </a:solidFill>
                <a:latin typeface="Tahoma"/>
                <a:cs typeface="Tahoma"/>
              </a:rPr>
              <a:t> </a:t>
            </a:r>
            <a:r>
              <a:rPr sz="1400" b="1" spc="-95" dirty="0">
                <a:solidFill>
                  <a:srgbClr val="585858"/>
                </a:solidFill>
                <a:latin typeface="Tahoma"/>
                <a:cs typeface="Tahoma"/>
              </a:rPr>
              <a:t>their</a:t>
            </a:r>
            <a:r>
              <a:rPr sz="1400" b="1" spc="-20" dirty="0">
                <a:solidFill>
                  <a:srgbClr val="585858"/>
                </a:solidFill>
                <a:latin typeface="Tahoma"/>
                <a:cs typeface="Tahoma"/>
              </a:rPr>
              <a:t> </a:t>
            </a:r>
            <a:r>
              <a:rPr sz="1400" b="1" spc="-60" dirty="0">
                <a:solidFill>
                  <a:srgbClr val="585858"/>
                </a:solidFill>
                <a:latin typeface="Tahoma"/>
                <a:cs typeface="Tahoma"/>
              </a:rPr>
              <a:t>time</a:t>
            </a:r>
            <a:r>
              <a:rPr sz="1400" b="1" spc="-25" dirty="0">
                <a:solidFill>
                  <a:srgbClr val="585858"/>
                </a:solidFill>
                <a:latin typeface="Tahoma"/>
                <a:cs typeface="Tahoma"/>
              </a:rPr>
              <a:t> </a:t>
            </a:r>
            <a:r>
              <a:rPr sz="1400" b="1" dirty="0">
                <a:solidFill>
                  <a:srgbClr val="585858"/>
                </a:solidFill>
                <a:latin typeface="Tahoma"/>
                <a:cs typeface="Tahoma"/>
              </a:rPr>
              <a:t>and</a:t>
            </a:r>
            <a:r>
              <a:rPr sz="1400" b="1" spc="-15" dirty="0">
                <a:solidFill>
                  <a:srgbClr val="585858"/>
                </a:solidFill>
                <a:latin typeface="Tahoma"/>
                <a:cs typeface="Tahoma"/>
              </a:rPr>
              <a:t> </a:t>
            </a:r>
            <a:r>
              <a:rPr sz="1400" b="1" spc="-20" dirty="0">
                <a:solidFill>
                  <a:srgbClr val="585858"/>
                </a:solidFill>
                <a:latin typeface="Tahoma"/>
                <a:cs typeface="Tahoma"/>
              </a:rPr>
              <a:t>consuming</a:t>
            </a:r>
            <a:r>
              <a:rPr sz="1400" b="1" spc="-40" dirty="0">
                <a:solidFill>
                  <a:srgbClr val="585858"/>
                </a:solidFill>
                <a:latin typeface="Tahoma"/>
                <a:cs typeface="Tahoma"/>
              </a:rPr>
              <a:t> </a:t>
            </a:r>
            <a:r>
              <a:rPr sz="1400" b="1" spc="-10" dirty="0">
                <a:solidFill>
                  <a:srgbClr val="585858"/>
                </a:solidFill>
                <a:latin typeface="Tahoma"/>
                <a:cs typeface="Tahoma"/>
              </a:rPr>
              <a:t>content.</a:t>
            </a:r>
            <a:endParaRPr sz="1400">
              <a:latin typeface="Tahoma"/>
              <a:cs typeface="Tahoma"/>
            </a:endParaRPr>
          </a:p>
        </p:txBody>
      </p:sp>
      <p:grpSp>
        <p:nvGrpSpPr>
          <p:cNvPr id="8" name="object 8"/>
          <p:cNvGrpSpPr/>
          <p:nvPr/>
        </p:nvGrpSpPr>
        <p:grpSpPr>
          <a:xfrm>
            <a:off x="2299716" y="2351532"/>
            <a:ext cx="9116695" cy="1884045"/>
            <a:chOff x="2299716" y="2351532"/>
            <a:chExt cx="9116695" cy="1884045"/>
          </a:xfrm>
        </p:grpSpPr>
        <p:sp>
          <p:nvSpPr>
            <p:cNvPr id="9" name="object 9"/>
            <p:cNvSpPr/>
            <p:nvPr/>
          </p:nvSpPr>
          <p:spPr>
            <a:xfrm>
              <a:off x="6858000" y="2351532"/>
              <a:ext cx="4558665" cy="1879600"/>
            </a:xfrm>
            <a:custGeom>
              <a:avLst/>
              <a:gdLst/>
              <a:ahLst/>
              <a:cxnLst/>
              <a:rect l="l" t="t" r="r" b="b"/>
              <a:pathLst>
                <a:path w="4558665" h="1879600">
                  <a:moveTo>
                    <a:pt x="4558284" y="0"/>
                  </a:moveTo>
                  <a:lnTo>
                    <a:pt x="0" y="0"/>
                  </a:lnTo>
                  <a:lnTo>
                    <a:pt x="0" y="1879092"/>
                  </a:lnTo>
                  <a:lnTo>
                    <a:pt x="4558284" y="1879092"/>
                  </a:lnTo>
                  <a:lnTo>
                    <a:pt x="4558284" y="0"/>
                  </a:lnTo>
                  <a:close/>
                </a:path>
              </a:pathLst>
            </a:custGeom>
            <a:solidFill>
              <a:srgbClr val="22789F"/>
            </a:solidFill>
          </p:spPr>
          <p:txBody>
            <a:bodyPr wrap="square" lIns="0" tIns="0" rIns="0" bIns="0" rtlCol="0"/>
            <a:lstStyle/>
            <a:p>
              <a:endParaRPr/>
            </a:p>
          </p:txBody>
        </p:sp>
        <p:sp>
          <p:nvSpPr>
            <p:cNvPr id="10" name="object 10"/>
            <p:cNvSpPr/>
            <p:nvPr/>
          </p:nvSpPr>
          <p:spPr>
            <a:xfrm>
              <a:off x="2299716" y="2353056"/>
              <a:ext cx="4558665" cy="1882139"/>
            </a:xfrm>
            <a:custGeom>
              <a:avLst/>
              <a:gdLst/>
              <a:ahLst/>
              <a:cxnLst/>
              <a:rect l="l" t="t" r="r" b="b"/>
              <a:pathLst>
                <a:path w="4558665" h="1882139">
                  <a:moveTo>
                    <a:pt x="4558283" y="0"/>
                  </a:moveTo>
                  <a:lnTo>
                    <a:pt x="0" y="0"/>
                  </a:lnTo>
                  <a:lnTo>
                    <a:pt x="0" y="1882140"/>
                  </a:lnTo>
                  <a:lnTo>
                    <a:pt x="4558283" y="1882140"/>
                  </a:lnTo>
                  <a:lnTo>
                    <a:pt x="4558283" y="0"/>
                  </a:lnTo>
                  <a:close/>
                </a:path>
              </a:pathLst>
            </a:custGeom>
            <a:solidFill>
              <a:srgbClr val="585858">
                <a:alpha val="61175"/>
              </a:srgbClr>
            </a:solidFill>
          </p:spPr>
          <p:txBody>
            <a:bodyPr wrap="square" lIns="0" tIns="0" rIns="0" bIns="0" rtlCol="0"/>
            <a:lstStyle/>
            <a:p>
              <a:endParaRPr/>
            </a:p>
          </p:txBody>
        </p:sp>
        <p:sp>
          <p:nvSpPr>
            <p:cNvPr id="11" name="object 11"/>
            <p:cNvSpPr/>
            <p:nvPr/>
          </p:nvSpPr>
          <p:spPr>
            <a:xfrm>
              <a:off x="3083052" y="2613660"/>
              <a:ext cx="3496310" cy="568960"/>
            </a:xfrm>
            <a:custGeom>
              <a:avLst/>
              <a:gdLst/>
              <a:ahLst/>
              <a:cxnLst/>
              <a:rect l="l" t="t" r="r" b="b"/>
              <a:pathLst>
                <a:path w="3496309" h="568960">
                  <a:moveTo>
                    <a:pt x="0" y="568451"/>
                  </a:moveTo>
                  <a:lnTo>
                    <a:pt x="53340" y="568451"/>
                  </a:lnTo>
                </a:path>
                <a:path w="3496309" h="568960">
                  <a:moveTo>
                    <a:pt x="646176" y="568451"/>
                  </a:moveTo>
                  <a:lnTo>
                    <a:pt x="752856" y="568451"/>
                  </a:lnTo>
                </a:path>
                <a:path w="3496309" h="568960">
                  <a:moveTo>
                    <a:pt x="1345692" y="568451"/>
                  </a:moveTo>
                  <a:lnTo>
                    <a:pt x="1452372" y="568451"/>
                  </a:lnTo>
                </a:path>
                <a:path w="3496309" h="568960">
                  <a:moveTo>
                    <a:pt x="2045208" y="568451"/>
                  </a:moveTo>
                  <a:lnTo>
                    <a:pt x="2151888" y="568451"/>
                  </a:lnTo>
                </a:path>
                <a:path w="3496309" h="568960">
                  <a:moveTo>
                    <a:pt x="2744724" y="568451"/>
                  </a:moveTo>
                  <a:lnTo>
                    <a:pt x="3496055" y="568451"/>
                  </a:lnTo>
                </a:path>
                <a:path w="3496309" h="568960">
                  <a:moveTo>
                    <a:pt x="0" y="284988"/>
                  </a:moveTo>
                  <a:lnTo>
                    <a:pt x="752856" y="284988"/>
                  </a:lnTo>
                </a:path>
                <a:path w="3496309" h="568960">
                  <a:moveTo>
                    <a:pt x="1345692" y="284988"/>
                  </a:moveTo>
                  <a:lnTo>
                    <a:pt x="1452372" y="284988"/>
                  </a:lnTo>
                </a:path>
                <a:path w="3496309" h="568960">
                  <a:moveTo>
                    <a:pt x="2045208" y="284988"/>
                  </a:moveTo>
                  <a:lnTo>
                    <a:pt x="2151888" y="284988"/>
                  </a:lnTo>
                </a:path>
                <a:path w="3496309" h="568960">
                  <a:moveTo>
                    <a:pt x="2744724" y="284988"/>
                  </a:moveTo>
                  <a:lnTo>
                    <a:pt x="3496055" y="284988"/>
                  </a:lnTo>
                </a:path>
                <a:path w="3496309" h="568960">
                  <a:moveTo>
                    <a:pt x="0" y="0"/>
                  </a:moveTo>
                  <a:lnTo>
                    <a:pt x="3496055" y="0"/>
                  </a:lnTo>
                </a:path>
              </a:pathLst>
            </a:custGeom>
            <a:ln w="9525">
              <a:solidFill>
                <a:srgbClr val="FFFFFF"/>
              </a:solidFill>
            </a:ln>
          </p:spPr>
          <p:txBody>
            <a:bodyPr wrap="square" lIns="0" tIns="0" rIns="0" bIns="0" rtlCol="0"/>
            <a:lstStyle/>
            <a:p>
              <a:endParaRPr/>
            </a:p>
          </p:txBody>
        </p:sp>
        <p:sp>
          <p:nvSpPr>
            <p:cNvPr id="12" name="object 12"/>
            <p:cNvSpPr/>
            <p:nvPr/>
          </p:nvSpPr>
          <p:spPr>
            <a:xfrm>
              <a:off x="3136391" y="2961132"/>
              <a:ext cx="593090" cy="506095"/>
            </a:xfrm>
            <a:custGeom>
              <a:avLst/>
              <a:gdLst/>
              <a:ahLst/>
              <a:cxnLst/>
              <a:rect l="l" t="t" r="r" b="b"/>
              <a:pathLst>
                <a:path w="593089" h="506095">
                  <a:moveTo>
                    <a:pt x="592835" y="0"/>
                  </a:moveTo>
                  <a:lnTo>
                    <a:pt x="0" y="0"/>
                  </a:lnTo>
                  <a:lnTo>
                    <a:pt x="0" y="505968"/>
                  </a:lnTo>
                  <a:lnTo>
                    <a:pt x="592835" y="505968"/>
                  </a:lnTo>
                  <a:lnTo>
                    <a:pt x="592835" y="0"/>
                  </a:lnTo>
                  <a:close/>
                </a:path>
              </a:pathLst>
            </a:custGeom>
            <a:solidFill>
              <a:srgbClr val="22789F"/>
            </a:solidFill>
          </p:spPr>
          <p:txBody>
            <a:bodyPr wrap="square" lIns="0" tIns="0" rIns="0" bIns="0" rtlCol="0"/>
            <a:lstStyle/>
            <a:p>
              <a:endParaRPr/>
            </a:p>
          </p:txBody>
        </p:sp>
        <p:sp>
          <p:nvSpPr>
            <p:cNvPr id="13" name="object 13"/>
            <p:cNvSpPr/>
            <p:nvPr/>
          </p:nvSpPr>
          <p:spPr>
            <a:xfrm>
              <a:off x="3835908" y="2863596"/>
              <a:ext cx="593090" cy="603885"/>
            </a:xfrm>
            <a:custGeom>
              <a:avLst/>
              <a:gdLst/>
              <a:ahLst/>
              <a:cxnLst/>
              <a:rect l="l" t="t" r="r" b="b"/>
              <a:pathLst>
                <a:path w="593089" h="603885">
                  <a:moveTo>
                    <a:pt x="592836" y="0"/>
                  </a:moveTo>
                  <a:lnTo>
                    <a:pt x="0" y="0"/>
                  </a:lnTo>
                  <a:lnTo>
                    <a:pt x="0" y="603503"/>
                  </a:lnTo>
                  <a:lnTo>
                    <a:pt x="592836" y="603503"/>
                  </a:lnTo>
                  <a:lnTo>
                    <a:pt x="592836" y="0"/>
                  </a:lnTo>
                  <a:close/>
                </a:path>
              </a:pathLst>
            </a:custGeom>
            <a:solidFill>
              <a:srgbClr val="F05F5C"/>
            </a:solidFill>
          </p:spPr>
          <p:txBody>
            <a:bodyPr wrap="square" lIns="0" tIns="0" rIns="0" bIns="0" rtlCol="0"/>
            <a:lstStyle/>
            <a:p>
              <a:endParaRPr/>
            </a:p>
          </p:txBody>
        </p:sp>
        <p:sp>
          <p:nvSpPr>
            <p:cNvPr id="14" name="object 14"/>
            <p:cNvSpPr/>
            <p:nvPr/>
          </p:nvSpPr>
          <p:spPr>
            <a:xfrm>
              <a:off x="4535423" y="2659380"/>
              <a:ext cx="593090" cy="807720"/>
            </a:xfrm>
            <a:custGeom>
              <a:avLst/>
              <a:gdLst/>
              <a:ahLst/>
              <a:cxnLst/>
              <a:rect l="l" t="t" r="r" b="b"/>
              <a:pathLst>
                <a:path w="593089" h="807720">
                  <a:moveTo>
                    <a:pt x="592836" y="0"/>
                  </a:moveTo>
                  <a:lnTo>
                    <a:pt x="0" y="0"/>
                  </a:lnTo>
                  <a:lnTo>
                    <a:pt x="0" y="807720"/>
                  </a:lnTo>
                  <a:lnTo>
                    <a:pt x="592836" y="807720"/>
                  </a:lnTo>
                  <a:lnTo>
                    <a:pt x="592836" y="0"/>
                  </a:lnTo>
                  <a:close/>
                </a:path>
              </a:pathLst>
            </a:custGeom>
            <a:solidFill>
              <a:srgbClr val="FFDF64"/>
            </a:solidFill>
          </p:spPr>
          <p:txBody>
            <a:bodyPr wrap="square" lIns="0" tIns="0" rIns="0" bIns="0" rtlCol="0"/>
            <a:lstStyle/>
            <a:p>
              <a:endParaRPr/>
            </a:p>
          </p:txBody>
        </p:sp>
        <p:sp>
          <p:nvSpPr>
            <p:cNvPr id="15" name="object 15"/>
            <p:cNvSpPr/>
            <p:nvPr/>
          </p:nvSpPr>
          <p:spPr>
            <a:xfrm>
              <a:off x="5234939" y="2711196"/>
              <a:ext cx="593090" cy="756285"/>
            </a:xfrm>
            <a:custGeom>
              <a:avLst/>
              <a:gdLst/>
              <a:ahLst/>
              <a:cxnLst/>
              <a:rect l="l" t="t" r="r" b="b"/>
              <a:pathLst>
                <a:path w="593089" h="756285">
                  <a:moveTo>
                    <a:pt x="592836" y="0"/>
                  </a:moveTo>
                  <a:lnTo>
                    <a:pt x="0" y="0"/>
                  </a:lnTo>
                  <a:lnTo>
                    <a:pt x="0" y="755903"/>
                  </a:lnTo>
                  <a:lnTo>
                    <a:pt x="592836" y="755903"/>
                  </a:lnTo>
                  <a:lnTo>
                    <a:pt x="592836" y="0"/>
                  </a:lnTo>
                  <a:close/>
                </a:path>
              </a:pathLst>
            </a:custGeom>
            <a:solidFill>
              <a:srgbClr val="6DC3B1"/>
            </a:solidFill>
          </p:spPr>
          <p:txBody>
            <a:bodyPr wrap="square" lIns="0" tIns="0" rIns="0" bIns="0" rtlCol="0"/>
            <a:lstStyle/>
            <a:p>
              <a:endParaRPr/>
            </a:p>
          </p:txBody>
        </p:sp>
        <p:sp>
          <p:nvSpPr>
            <p:cNvPr id="16" name="object 16"/>
            <p:cNvSpPr/>
            <p:nvPr/>
          </p:nvSpPr>
          <p:spPr>
            <a:xfrm>
              <a:off x="3083052" y="3467100"/>
              <a:ext cx="3496310" cy="0"/>
            </a:xfrm>
            <a:custGeom>
              <a:avLst/>
              <a:gdLst/>
              <a:ahLst/>
              <a:cxnLst/>
              <a:rect l="l" t="t" r="r" b="b"/>
              <a:pathLst>
                <a:path w="3496309">
                  <a:moveTo>
                    <a:pt x="0" y="0"/>
                  </a:moveTo>
                  <a:lnTo>
                    <a:pt x="3496055" y="0"/>
                  </a:lnTo>
                </a:path>
              </a:pathLst>
            </a:custGeom>
            <a:ln w="9525">
              <a:solidFill>
                <a:srgbClr val="D9D9D9"/>
              </a:solidFill>
            </a:ln>
          </p:spPr>
          <p:txBody>
            <a:bodyPr wrap="square" lIns="0" tIns="0" rIns="0" bIns="0" rtlCol="0"/>
            <a:lstStyle/>
            <a:p>
              <a:endParaRPr/>
            </a:p>
          </p:txBody>
        </p:sp>
      </p:grpSp>
      <p:sp>
        <p:nvSpPr>
          <p:cNvPr id="17" name="object 17"/>
          <p:cNvSpPr txBox="1"/>
          <p:nvPr/>
        </p:nvSpPr>
        <p:spPr>
          <a:xfrm>
            <a:off x="2545207" y="2676017"/>
            <a:ext cx="411480" cy="878205"/>
          </a:xfrm>
          <a:prstGeom prst="rect">
            <a:avLst/>
          </a:prstGeom>
        </p:spPr>
        <p:txBody>
          <a:bodyPr vert="horz" wrap="square" lIns="0" tIns="113664" rIns="0" bIns="0" rtlCol="0">
            <a:spAutoFit/>
          </a:bodyPr>
          <a:lstStyle/>
          <a:p>
            <a:pPr marR="5080" algn="r">
              <a:lnSpc>
                <a:spcPct val="100000"/>
              </a:lnSpc>
              <a:spcBef>
                <a:spcPts val="894"/>
              </a:spcBef>
            </a:pPr>
            <a:r>
              <a:rPr sz="1200" spc="-10" dirty="0">
                <a:solidFill>
                  <a:srgbClr val="FFFFFF"/>
                </a:solidFill>
                <a:latin typeface="Calibri"/>
                <a:cs typeface="Calibri"/>
              </a:rPr>
              <a:t>10000</a:t>
            </a:r>
            <a:endParaRPr sz="1200">
              <a:latin typeface="Calibri"/>
              <a:cs typeface="Calibri"/>
            </a:endParaRPr>
          </a:p>
          <a:p>
            <a:pPr marR="5080" algn="r">
              <a:lnSpc>
                <a:spcPct val="100000"/>
              </a:lnSpc>
              <a:spcBef>
                <a:spcPts val="800"/>
              </a:spcBef>
            </a:pPr>
            <a:r>
              <a:rPr sz="1200" spc="-20" dirty="0">
                <a:solidFill>
                  <a:srgbClr val="FFFFFF"/>
                </a:solidFill>
                <a:latin typeface="Calibri"/>
                <a:cs typeface="Calibri"/>
              </a:rPr>
              <a:t>5000</a:t>
            </a:r>
            <a:endParaRPr sz="1200">
              <a:latin typeface="Calibri"/>
              <a:cs typeface="Calibri"/>
            </a:endParaRPr>
          </a:p>
          <a:p>
            <a:pPr marR="5080" algn="r">
              <a:lnSpc>
                <a:spcPct val="100000"/>
              </a:lnSpc>
              <a:spcBef>
                <a:spcPts val="800"/>
              </a:spcBef>
            </a:pPr>
            <a:r>
              <a:rPr sz="1200" spc="-50" dirty="0">
                <a:solidFill>
                  <a:srgbClr val="FFFFFF"/>
                </a:solidFill>
                <a:latin typeface="Calibri"/>
                <a:cs typeface="Calibri"/>
              </a:rPr>
              <a:t>0</a:t>
            </a:r>
            <a:endParaRPr sz="1200">
              <a:latin typeface="Calibri"/>
              <a:cs typeface="Calibri"/>
            </a:endParaRPr>
          </a:p>
        </p:txBody>
      </p:sp>
      <p:sp>
        <p:nvSpPr>
          <p:cNvPr id="18" name="object 18"/>
          <p:cNvSpPr txBox="1"/>
          <p:nvPr/>
        </p:nvSpPr>
        <p:spPr>
          <a:xfrm>
            <a:off x="2545207" y="2493390"/>
            <a:ext cx="4108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15000</a:t>
            </a:r>
            <a:endParaRPr sz="1200">
              <a:latin typeface="Calibri"/>
              <a:cs typeface="Calibri"/>
            </a:endParaRPr>
          </a:p>
        </p:txBody>
      </p:sp>
      <p:sp>
        <p:nvSpPr>
          <p:cNvPr id="19" name="object 19"/>
          <p:cNvSpPr txBox="1"/>
          <p:nvPr/>
        </p:nvSpPr>
        <p:spPr>
          <a:xfrm>
            <a:off x="3103879" y="3535807"/>
            <a:ext cx="629285" cy="535305"/>
          </a:xfrm>
          <a:prstGeom prst="rect">
            <a:avLst/>
          </a:prstGeom>
        </p:spPr>
        <p:txBody>
          <a:bodyPr vert="horz" wrap="square" lIns="0" tIns="10160" rIns="0" bIns="0" rtlCol="0">
            <a:spAutoFit/>
          </a:bodyPr>
          <a:lstStyle/>
          <a:p>
            <a:pPr marL="12065" marR="5080" indent="-1905" algn="ctr">
              <a:lnSpc>
                <a:spcPct val="101699"/>
              </a:lnSpc>
              <a:spcBef>
                <a:spcPts val="80"/>
              </a:spcBef>
            </a:pPr>
            <a:r>
              <a:rPr sz="1100" spc="-10" dirty="0">
                <a:solidFill>
                  <a:srgbClr val="FFFFFF"/>
                </a:solidFill>
                <a:latin typeface="Calibri"/>
                <a:cs typeface="Calibri"/>
              </a:rPr>
              <a:t>Brazos </a:t>
            </a:r>
            <a:r>
              <a:rPr sz="1100" dirty="0">
                <a:solidFill>
                  <a:srgbClr val="FFFFFF"/>
                </a:solidFill>
                <a:latin typeface="Calibri"/>
                <a:cs typeface="Calibri"/>
              </a:rPr>
              <a:t>Valley</a:t>
            </a:r>
            <a:r>
              <a:rPr sz="1100" spc="-15" dirty="0">
                <a:solidFill>
                  <a:srgbClr val="FFFFFF"/>
                </a:solidFill>
                <a:latin typeface="Calibri"/>
                <a:cs typeface="Calibri"/>
              </a:rPr>
              <a:t> </a:t>
            </a:r>
            <a:r>
              <a:rPr sz="1100" spc="-20" dirty="0">
                <a:solidFill>
                  <a:srgbClr val="FFFFFF"/>
                </a:solidFill>
                <a:latin typeface="Calibri"/>
                <a:cs typeface="Calibri"/>
              </a:rPr>
              <a:t>This </a:t>
            </a:r>
            <a:r>
              <a:rPr sz="1100" spc="-10" dirty="0">
                <a:solidFill>
                  <a:srgbClr val="FFFFFF"/>
                </a:solidFill>
                <a:latin typeface="Calibri"/>
                <a:cs typeface="Calibri"/>
              </a:rPr>
              <a:t>Morning</a:t>
            </a:r>
            <a:endParaRPr sz="1100">
              <a:latin typeface="Calibri"/>
              <a:cs typeface="Calibri"/>
            </a:endParaRPr>
          </a:p>
        </p:txBody>
      </p:sp>
      <p:sp>
        <p:nvSpPr>
          <p:cNvPr id="20" name="object 20"/>
          <p:cNvSpPr txBox="1"/>
          <p:nvPr/>
        </p:nvSpPr>
        <p:spPr>
          <a:xfrm>
            <a:off x="3839336" y="3535807"/>
            <a:ext cx="202247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FFFFFF"/>
                </a:solidFill>
                <a:latin typeface="Calibri"/>
                <a:cs typeface="Calibri"/>
              </a:rPr>
              <a:t>News</a:t>
            </a:r>
            <a:r>
              <a:rPr sz="1100" spc="-5" dirty="0">
                <a:solidFill>
                  <a:srgbClr val="FFFFFF"/>
                </a:solidFill>
                <a:latin typeface="Calibri"/>
                <a:cs typeface="Calibri"/>
              </a:rPr>
              <a:t> </a:t>
            </a:r>
            <a:r>
              <a:rPr sz="1100" dirty="0">
                <a:solidFill>
                  <a:srgbClr val="FFFFFF"/>
                </a:solidFill>
                <a:latin typeface="Calibri"/>
                <a:cs typeface="Calibri"/>
              </a:rPr>
              <a:t>at</a:t>
            </a:r>
            <a:r>
              <a:rPr sz="1100" spc="-10" dirty="0">
                <a:solidFill>
                  <a:srgbClr val="FFFFFF"/>
                </a:solidFill>
                <a:latin typeface="Calibri"/>
                <a:cs typeface="Calibri"/>
              </a:rPr>
              <a:t> </a:t>
            </a:r>
            <a:r>
              <a:rPr sz="1100" dirty="0">
                <a:solidFill>
                  <a:srgbClr val="FFFFFF"/>
                </a:solidFill>
                <a:latin typeface="Calibri"/>
                <a:cs typeface="Calibri"/>
              </a:rPr>
              <a:t>5</a:t>
            </a:r>
            <a:r>
              <a:rPr sz="1100" spc="229" dirty="0">
                <a:solidFill>
                  <a:srgbClr val="FFFFFF"/>
                </a:solidFill>
                <a:latin typeface="Calibri"/>
                <a:cs typeface="Calibri"/>
              </a:rPr>
              <a:t>  </a:t>
            </a:r>
            <a:r>
              <a:rPr sz="1100" dirty="0">
                <a:solidFill>
                  <a:srgbClr val="FFFFFF"/>
                </a:solidFill>
                <a:latin typeface="Calibri"/>
                <a:cs typeface="Calibri"/>
              </a:rPr>
              <a:t>News at</a:t>
            </a:r>
            <a:r>
              <a:rPr sz="1100" spc="-10" dirty="0">
                <a:solidFill>
                  <a:srgbClr val="FFFFFF"/>
                </a:solidFill>
                <a:latin typeface="Calibri"/>
                <a:cs typeface="Calibri"/>
              </a:rPr>
              <a:t> </a:t>
            </a:r>
            <a:r>
              <a:rPr sz="1100" dirty="0">
                <a:solidFill>
                  <a:srgbClr val="FFFFFF"/>
                </a:solidFill>
                <a:latin typeface="Calibri"/>
                <a:cs typeface="Calibri"/>
              </a:rPr>
              <a:t>6</a:t>
            </a:r>
            <a:r>
              <a:rPr sz="1100" spc="215" dirty="0">
                <a:solidFill>
                  <a:srgbClr val="FFFFFF"/>
                </a:solidFill>
                <a:latin typeface="Calibri"/>
                <a:cs typeface="Calibri"/>
              </a:rPr>
              <a:t>  </a:t>
            </a:r>
            <a:r>
              <a:rPr sz="1100" dirty="0">
                <a:solidFill>
                  <a:srgbClr val="FFFFFF"/>
                </a:solidFill>
                <a:latin typeface="Calibri"/>
                <a:cs typeface="Calibri"/>
              </a:rPr>
              <a:t>News</a:t>
            </a:r>
            <a:r>
              <a:rPr sz="1100" spc="-5" dirty="0">
                <a:solidFill>
                  <a:srgbClr val="FFFFFF"/>
                </a:solidFill>
                <a:latin typeface="Calibri"/>
                <a:cs typeface="Calibri"/>
              </a:rPr>
              <a:t> </a:t>
            </a:r>
            <a:r>
              <a:rPr sz="1100" dirty="0">
                <a:solidFill>
                  <a:srgbClr val="FFFFFF"/>
                </a:solidFill>
                <a:latin typeface="Calibri"/>
                <a:cs typeface="Calibri"/>
              </a:rPr>
              <a:t>at</a:t>
            </a:r>
            <a:r>
              <a:rPr sz="1100" spc="-10" dirty="0">
                <a:solidFill>
                  <a:srgbClr val="FFFFFF"/>
                </a:solidFill>
                <a:latin typeface="Calibri"/>
                <a:cs typeface="Calibri"/>
              </a:rPr>
              <a:t> </a:t>
            </a:r>
            <a:r>
              <a:rPr sz="1100" spc="-25" dirty="0">
                <a:solidFill>
                  <a:srgbClr val="FFFFFF"/>
                </a:solidFill>
                <a:latin typeface="Calibri"/>
                <a:cs typeface="Calibri"/>
              </a:rPr>
              <a:t>10</a:t>
            </a:r>
            <a:endParaRPr sz="1100">
              <a:latin typeface="Calibri"/>
              <a:cs typeface="Calibri"/>
            </a:endParaRPr>
          </a:p>
        </p:txBody>
      </p:sp>
      <p:grpSp>
        <p:nvGrpSpPr>
          <p:cNvPr id="21" name="object 21"/>
          <p:cNvGrpSpPr/>
          <p:nvPr/>
        </p:nvGrpSpPr>
        <p:grpSpPr>
          <a:xfrm>
            <a:off x="2273807" y="670750"/>
            <a:ext cx="8914130" cy="5579745"/>
            <a:chOff x="2273807" y="670750"/>
            <a:chExt cx="8914130" cy="5579745"/>
          </a:xfrm>
        </p:grpSpPr>
        <p:sp>
          <p:nvSpPr>
            <p:cNvPr id="22" name="object 22"/>
            <p:cNvSpPr/>
            <p:nvPr/>
          </p:nvSpPr>
          <p:spPr>
            <a:xfrm>
              <a:off x="10174389" y="670750"/>
              <a:ext cx="1013460" cy="826769"/>
            </a:xfrm>
            <a:custGeom>
              <a:avLst/>
              <a:gdLst/>
              <a:ahLst/>
              <a:cxnLst/>
              <a:rect l="l" t="t" r="r" b="b"/>
              <a:pathLst>
                <a:path w="1013459" h="826769">
                  <a:moveTo>
                    <a:pt x="462838" y="325488"/>
                  </a:moveTo>
                  <a:lnTo>
                    <a:pt x="460667" y="314769"/>
                  </a:lnTo>
                  <a:lnTo>
                    <a:pt x="454774" y="306031"/>
                  </a:lnTo>
                  <a:lnTo>
                    <a:pt x="446036" y="300126"/>
                  </a:lnTo>
                  <a:lnTo>
                    <a:pt x="435330" y="297967"/>
                  </a:lnTo>
                  <a:lnTo>
                    <a:pt x="424624" y="300126"/>
                  </a:lnTo>
                  <a:lnTo>
                    <a:pt x="415874" y="306031"/>
                  </a:lnTo>
                  <a:lnTo>
                    <a:pt x="409981" y="314769"/>
                  </a:lnTo>
                  <a:lnTo>
                    <a:pt x="407822" y="325488"/>
                  </a:lnTo>
                  <a:lnTo>
                    <a:pt x="409981" y="336207"/>
                  </a:lnTo>
                  <a:lnTo>
                    <a:pt x="415874" y="344944"/>
                  </a:lnTo>
                  <a:lnTo>
                    <a:pt x="424624" y="350850"/>
                  </a:lnTo>
                  <a:lnTo>
                    <a:pt x="435330" y="353009"/>
                  </a:lnTo>
                  <a:lnTo>
                    <a:pt x="446036" y="350850"/>
                  </a:lnTo>
                  <a:lnTo>
                    <a:pt x="454774" y="344944"/>
                  </a:lnTo>
                  <a:lnTo>
                    <a:pt x="460667" y="336207"/>
                  </a:lnTo>
                  <a:lnTo>
                    <a:pt x="462838" y="325488"/>
                  </a:lnTo>
                  <a:close/>
                </a:path>
                <a:path w="1013459" h="826769">
                  <a:moveTo>
                    <a:pt x="836752" y="516039"/>
                  </a:moveTo>
                  <a:lnTo>
                    <a:pt x="835507" y="501561"/>
                  </a:lnTo>
                  <a:lnTo>
                    <a:pt x="828560" y="488200"/>
                  </a:lnTo>
                  <a:lnTo>
                    <a:pt x="818083" y="479209"/>
                  </a:lnTo>
                  <a:lnTo>
                    <a:pt x="805484" y="474649"/>
                  </a:lnTo>
                  <a:lnTo>
                    <a:pt x="792086" y="474751"/>
                  </a:lnTo>
                  <a:lnTo>
                    <a:pt x="779208" y="479729"/>
                  </a:lnTo>
                  <a:lnTo>
                    <a:pt x="616585" y="572820"/>
                  </a:lnTo>
                  <a:lnTo>
                    <a:pt x="618172" y="588873"/>
                  </a:lnTo>
                  <a:lnTo>
                    <a:pt x="616381" y="604913"/>
                  </a:lnTo>
                  <a:lnTo>
                    <a:pt x="605904" y="629208"/>
                  </a:lnTo>
                  <a:lnTo>
                    <a:pt x="588454" y="648157"/>
                  </a:lnTo>
                  <a:lnTo>
                    <a:pt x="565797" y="660387"/>
                  </a:lnTo>
                  <a:lnTo>
                    <a:pt x="539673" y="664514"/>
                  </a:lnTo>
                  <a:lnTo>
                    <a:pt x="370903" y="664514"/>
                  </a:lnTo>
                  <a:lnTo>
                    <a:pt x="370903" y="626427"/>
                  </a:lnTo>
                  <a:lnTo>
                    <a:pt x="542099" y="626427"/>
                  </a:lnTo>
                  <a:lnTo>
                    <a:pt x="556907" y="623417"/>
                  </a:lnTo>
                  <a:lnTo>
                    <a:pt x="568985" y="615238"/>
                  </a:lnTo>
                  <a:lnTo>
                    <a:pt x="577126" y="603110"/>
                  </a:lnTo>
                  <a:lnTo>
                    <a:pt x="580085" y="588289"/>
                  </a:lnTo>
                  <a:lnTo>
                    <a:pt x="577088" y="573493"/>
                  </a:lnTo>
                  <a:lnTo>
                    <a:pt x="568947" y="561416"/>
                  </a:lnTo>
                  <a:lnTo>
                    <a:pt x="556869" y="553262"/>
                  </a:lnTo>
                  <a:lnTo>
                    <a:pt x="542099" y="550265"/>
                  </a:lnTo>
                  <a:lnTo>
                    <a:pt x="302031" y="551091"/>
                  </a:lnTo>
                  <a:lnTo>
                    <a:pt x="279412" y="557555"/>
                  </a:lnTo>
                  <a:lnTo>
                    <a:pt x="0" y="693077"/>
                  </a:lnTo>
                  <a:lnTo>
                    <a:pt x="133146" y="826376"/>
                  </a:lnTo>
                  <a:lnTo>
                    <a:pt x="172173" y="793800"/>
                  </a:lnTo>
                  <a:lnTo>
                    <a:pt x="215074" y="769594"/>
                  </a:lnTo>
                  <a:lnTo>
                    <a:pt x="261289" y="753110"/>
                  </a:lnTo>
                  <a:lnTo>
                    <a:pt x="310248" y="743673"/>
                  </a:lnTo>
                  <a:lnTo>
                    <a:pt x="361403" y="740676"/>
                  </a:lnTo>
                  <a:lnTo>
                    <a:pt x="547243" y="740676"/>
                  </a:lnTo>
                  <a:lnTo>
                    <a:pt x="555129" y="738085"/>
                  </a:lnTo>
                  <a:lnTo>
                    <a:pt x="822871" y="541515"/>
                  </a:lnTo>
                  <a:lnTo>
                    <a:pt x="832472" y="529920"/>
                  </a:lnTo>
                  <a:lnTo>
                    <a:pt x="836752" y="516039"/>
                  </a:lnTo>
                  <a:close/>
                </a:path>
                <a:path w="1013459" h="826769">
                  <a:moveTo>
                    <a:pt x="1012977" y="0"/>
                  </a:moveTo>
                  <a:lnTo>
                    <a:pt x="675995" y="0"/>
                  </a:lnTo>
                  <a:lnTo>
                    <a:pt x="626084" y="6756"/>
                  </a:lnTo>
                  <a:lnTo>
                    <a:pt x="581253" y="25717"/>
                  </a:lnTo>
                  <a:lnTo>
                    <a:pt x="543255" y="55105"/>
                  </a:lnTo>
                  <a:lnTo>
                    <a:pt x="513892" y="93129"/>
                  </a:lnTo>
                  <a:lnTo>
                    <a:pt x="494957" y="138010"/>
                  </a:lnTo>
                  <a:lnTo>
                    <a:pt x="488226" y="187947"/>
                  </a:lnTo>
                  <a:lnTo>
                    <a:pt x="488226" y="231914"/>
                  </a:lnTo>
                  <a:lnTo>
                    <a:pt x="608393" y="231914"/>
                  </a:lnTo>
                  <a:lnTo>
                    <a:pt x="608393" y="187947"/>
                  </a:lnTo>
                  <a:lnTo>
                    <a:pt x="613727" y="161620"/>
                  </a:lnTo>
                  <a:lnTo>
                    <a:pt x="628205" y="140131"/>
                  </a:lnTo>
                  <a:lnTo>
                    <a:pt x="649693" y="125615"/>
                  </a:lnTo>
                  <a:lnTo>
                    <a:pt x="675995" y="120269"/>
                  </a:lnTo>
                  <a:lnTo>
                    <a:pt x="1012977" y="120269"/>
                  </a:lnTo>
                  <a:lnTo>
                    <a:pt x="1012977" y="0"/>
                  </a:lnTo>
                  <a:close/>
                </a:path>
              </a:pathLst>
            </a:custGeom>
            <a:solidFill>
              <a:srgbClr val="585858"/>
            </a:solidFill>
          </p:spPr>
          <p:txBody>
            <a:bodyPr wrap="square" lIns="0" tIns="0" rIns="0" bIns="0" rtlCol="0"/>
            <a:lstStyle/>
            <a:p>
              <a:endParaRPr/>
            </a:p>
          </p:txBody>
        </p:sp>
        <p:pic>
          <p:nvPicPr>
            <p:cNvPr id="23" name="object 23"/>
            <p:cNvPicPr/>
            <p:nvPr/>
          </p:nvPicPr>
          <p:blipFill>
            <a:blip r:embed="rId3" cstate="print"/>
            <a:stretch>
              <a:fillRect/>
            </a:stretch>
          </p:blipFill>
          <p:spPr>
            <a:xfrm>
              <a:off x="10527204" y="1067786"/>
              <a:ext cx="66014" cy="66050"/>
            </a:xfrm>
            <a:prstGeom prst="rect">
              <a:avLst/>
            </a:prstGeom>
          </p:spPr>
        </p:pic>
        <p:sp>
          <p:nvSpPr>
            <p:cNvPr id="24" name="object 24"/>
            <p:cNvSpPr/>
            <p:nvPr/>
          </p:nvSpPr>
          <p:spPr>
            <a:xfrm>
              <a:off x="10851774" y="1045769"/>
              <a:ext cx="55244" cy="55244"/>
            </a:xfrm>
            <a:custGeom>
              <a:avLst/>
              <a:gdLst/>
              <a:ahLst/>
              <a:cxnLst/>
              <a:rect l="l" t="t" r="r" b="b"/>
              <a:pathLst>
                <a:path w="55245" h="55244">
                  <a:moveTo>
                    <a:pt x="27505" y="0"/>
                  </a:moveTo>
                  <a:lnTo>
                    <a:pt x="16798" y="2162"/>
                  </a:lnTo>
                  <a:lnTo>
                    <a:pt x="8055" y="8060"/>
                  </a:lnTo>
                  <a:lnTo>
                    <a:pt x="2161" y="16808"/>
                  </a:lnTo>
                  <a:lnTo>
                    <a:pt x="0" y="27521"/>
                  </a:lnTo>
                  <a:lnTo>
                    <a:pt x="2161" y="38233"/>
                  </a:lnTo>
                  <a:lnTo>
                    <a:pt x="8055" y="46981"/>
                  </a:lnTo>
                  <a:lnTo>
                    <a:pt x="16798" y="52879"/>
                  </a:lnTo>
                  <a:lnTo>
                    <a:pt x="27505" y="55042"/>
                  </a:lnTo>
                  <a:lnTo>
                    <a:pt x="38212" y="52879"/>
                  </a:lnTo>
                  <a:lnTo>
                    <a:pt x="46955" y="46981"/>
                  </a:lnTo>
                  <a:lnTo>
                    <a:pt x="52850" y="38234"/>
                  </a:lnTo>
                  <a:lnTo>
                    <a:pt x="55011" y="27521"/>
                  </a:lnTo>
                  <a:lnTo>
                    <a:pt x="52850" y="16808"/>
                  </a:lnTo>
                  <a:lnTo>
                    <a:pt x="46955" y="8060"/>
                  </a:lnTo>
                  <a:lnTo>
                    <a:pt x="38212" y="2162"/>
                  </a:lnTo>
                  <a:lnTo>
                    <a:pt x="27505" y="0"/>
                  </a:lnTo>
                  <a:close/>
                </a:path>
              </a:pathLst>
            </a:custGeom>
            <a:solidFill>
              <a:srgbClr val="585858"/>
            </a:solidFill>
          </p:spPr>
          <p:txBody>
            <a:bodyPr wrap="square" lIns="0" tIns="0" rIns="0" bIns="0" rtlCol="0"/>
            <a:lstStyle/>
            <a:p>
              <a:endParaRPr/>
            </a:p>
          </p:txBody>
        </p:sp>
        <p:pic>
          <p:nvPicPr>
            <p:cNvPr id="25" name="object 25"/>
            <p:cNvPicPr/>
            <p:nvPr/>
          </p:nvPicPr>
          <p:blipFill>
            <a:blip r:embed="rId4" cstate="print"/>
            <a:stretch>
              <a:fillRect/>
            </a:stretch>
          </p:blipFill>
          <p:spPr>
            <a:xfrm>
              <a:off x="10666046" y="946694"/>
              <a:ext cx="121511" cy="187106"/>
            </a:xfrm>
            <a:prstGeom prst="rect">
              <a:avLst/>
            </a:prstGeom>
          </p:spPr>
        </p:pic>
        <p:sp>
          <p:nvSpPr>
            <p:cNvPr id="26" name="object 26"/>
            <p:cNvSpPr/>
            <p:nvPr/>
          </p:nvSpPr>
          <p:spPr>
            <a:xfrm>
              <a:off x="2311907" y="4337303"/>
              <a:ext cx="5573395" cy="1874520"/>
            </a:xfrm>
            <a:custGeom>
              <a:avLst/>
              <a:gdLst/>
              <a:ahLst/>
              <a:cxnLst/>
              <a:rect l="l" t="t" r="r" b="b"/>
              <a:pathLst>
                <a:path w="5573395" h="1874520">
                  <a:moveTo>
                    <a:pt x="0" y="1874520"/>
                  </a:moveTo>
                  <a:lnTo>
                    <a:pt x="5573268" y="1874520"/>
                  </a:lnTo>
                  <a:lnTo>
                    <a:pt x="5573268" y="0"/>
                  </a:lnTo>
                  <a:lnTo>
                    <a:pt x="0" y="0"/>
                  </a:lnTo>
                  <a:lnTo>
                    <a:pt x="0" y="1874520"/>
                  </a:lnTo>
                  <a:close/>
                </a:path>
              </a:pathLst>
            </a:custGeom>
            <a:ln w="76199">
              <a:solidFill>
                <a:srgbClr val="FFFFFF"/>
              </a:solidFill>
            </a:ln>
          </p:spPr>
          <p:txBody>
            <a:bodyPr wrap="square" lIns="0" tIns="0" rIns="0" bIns="0" rtlCol="0"/>
            <a:lstStyle/>
            <a:p>
              <a:endParaRPr/>
            </a:p>
          </p:txBody>
        </p:sp>
      </p:grpSp>
      <p:sp>
        <p:nvSpPr>
          <p:cNvPr id="27" name="object 27"/>
          <p:cNvSpPr txBox="1"/>
          <p:nvPr/>
        </p:nvSpPr>
        <p:spPr>
          <a:xfrm>
            <a:off x="7137781" y="2595753"/>
            <a:ext cx="4091304" cy="756920"/>
          </a:xfrm>
          <a:prstGeom prst="rect">
            <a:avLst/>
          </a:prstGeom>
        </p:spPr>
        <p:txBody>
          <a:bodyPr vert="horz" wrap="square" lIns="0" tIns="12700" rIns="0" bIns="0" rtlCol="0">
            <a:spAutoFit/>
          </a:bodyPr>
          <a:lstStyle/>
          <a:p>
            <a:pPr marR="5080" indent="635" algn="ctr">
              <a:lnSpc>
                <a:spcPct val="100000"/>
              </a:lnSpc>
              <a:spcBef>
                <a:spcPts val="100"/>
              </a:spcBef>
            </a:pPr>
            <a:r>
              <a:rPr sz="1200" b="1" dirty="0">
                <a:solidFill>
                  <a:srgbClr val="FFFFFF"/>
                </a:solidFill>
                <a:latin typeface="Tahoma"/>
                <a:cs typeface="Tahoma"/>
              </a:rPr>
              <a:t>“Local</a:t>
            </a:r>
            <a:r>
              <a:rPr sz="1200" b="1" spc="-70" dirty="0">
                <a:solidFill>
                  <a:srgbClr val="FFFFFF"/>
                </a:solidFill>
                <a:latin typeface="Tahoma"/>
                <a:cs typeface="Tahoma"/>
              </a:rPr>
              <a:t> </a:t>
            </a:r>
            <a:r>
              <a:rPr sz="1200" b="1" spc="-45" dirty="0">
                <a:solidFill>
                  <a:srgbClr val="FFFFFF"/>
                </a:solidFill>
                <a:latin typeface="Tahoma"/>
                <a:cs typeface="Tahoma"/>
              </a:rPr>
              <a:t>television</a:t>
            </a:r>
            <a:r>
              <a:rPr sz="1200" b="1" spc="-30" dirty="0">
                <a:solidFill>
                  <a:srgbClr val="FFFFFF"/>
                </a:solidFill>
                <a:latin typeface="Tahoma"/>
                <a:cs typeface="Tahoma"/>
              </a:rPr>
              <a:t> </a:t>
            </a:r>
            <a:r>
              <a:rPr sz="1200" b="1" spc="-60" dirty="0">
                <a:solidFill>
                  <a:srgbClr val="FFFFFF"/>
                </a:solidFill>
                <a:latin typeface="Tahoma"/>
                <a:cs typeface="Tahoma"/>
              </a:rPr>
              <a:t>stations</a:t>
            </a:r>
            <a:r>
              <a:rPr sz="1200" b="1" spc="-30" dirty="0">
                <a:solidFill>
                  <a:srgbClr val="FFFFFF"/>
                </a:solidFill>
                <a:latin typeface="Tahoma"/>
                <a:cs typeface="Tahoma"/>
              </a:rPr>
              <a:t> remain </a:t>
            </a:r>
            <a:r>
              <a:rPr sz="1200" b="1" dirty="0">
                <a:solidFill>
                  <a:srgbClr val="FFFFFF"/>
                </a:solidFill>
                <a:latin typeface="Tahoma"/>
                <a:cs typeface="Tahoma"/>
              </a:rPr>
              <a:t>one</a:t>
            </a:r>
            <a:r>
              <a:rPr sz="1200" b="1" spc="-30" dirty="0">
                <a:solidFill>
                  <a:srgbClr val="FFFFFF"/>
                </a:solidFill>
                <a:latin typeface="Tahoma"/>
                <a:cs typeface="Tahoma"/>
              </a:rPr>
              <a:t> </a:t>
            </a:r>
            <a:r>
              <a:rPr sz="1200" b="1" spc="-55" dirty="0">
                <a:solidFill>
                  <a:srgbClr val="FFFFFF"/>
                </a:solidFill>
                <a:latin typeface="Tahoma"/>
                <a:cs typeface="Tahoma"/>
              </a:rPr>
              <a:t>of</a:t>
            </a:r>
            <a:r>
              <a:rPr sz="1200" b="1" spc="-30" dirty="0">
                <a:solidFill>
                  <a:srgbClr val="FFFFFF"/>
                </a:solidFill>
                <a:latin typeface="Tahoma"/>
                <a:cs typeface="Tahoma"/>
              </a:rPr>
              <a:t> </a:t>
            </a:r>
            <a:r>
              <a:rPr sz="1200" b="1" spc="-40" dirty="0">
                <a:solidFill>
                  <a:srgbClr val="FFFFFF"/>
                </a:solidFill>
                <a:latin typeface="Tahoma"/>
                <a:cs typeface="Tahoma"/>
              </a:rPr>
              <a:t>the</a:t>
            </a:r>
            <a:r>
              <a:rPr sz="1200" b="1" spc="-15" dirty="0">
                <a:solidFill>
                  <a:srgbClr val="FFFFFF"/>
                </a:solidFill>
                <a:latin typeface="Tahoma"/>
                <a:cs typeface="Tahoma"/>
              </a:rPr>
              <a:t> </a:t>
            </a:r>
            <a:r>
              <a:rPr sz="1200" b="1" spc="-10" dirty="0">
                <a:solidFill>
                  <a:srgbClr val="FFFFFF"/>
                </a:solidFill>
                <a:latin typeface="Tahoma"/>
                <a:cs typeface="Tahoma"/>
              </a:rPr>
              <a:t>primary </a:t>
            </a:r>
            <a:r>
              <a:rPr sz="1200" b="1" spc="-20" dirty="0">
                <a:solidFill>
                  <a:srgbClr val="FFFFFF"/>
                </a:solidFill>
                <a:latin typeface="Tahoma"/>
                <a:cs typeface="Tahoma"/>
              </a:rPr>
              <a:t>sources </a:t>
            </a:r>
            <a:r>
              <a:rPr sz="1200" b="1" spc="-50" dirty="0">
                <a:solidFill>
                  <a:srgbClr val="FFFFFF"/>
                </a:solidFill>
                <a:latin typeface="Tahoma"/>
                <a:cs typeface="Tahoma"/>
              </a:rPr>
              <a:t>of</a:t>
            </a:r>
            <a:r>
              <a:rPr sz="1200" b="1" spc="-10" dirty="0">
                <a:solidFill>
                  <a:srgbClr val="FFFFFF"/>
                </a:solidFill>
                <a:latin typeface="Tahoma"/>
                <a:cs typeface="Tahoma"/>
              </a:rPr>
              <a:t> </a:t>
            </a:r>
            <a:r>
              <a:rPr sz="1200" b="1" spc="-50" dirty="0">
                <a:solidFill>
                  <a:srgbClr val="FFFFFF"/>
                </a:solidFill>
                <a:latin typeface="Tahoma"/>
                <a:cs typeface="Tahoma"/>
              </a:rPr>
              <a:t>news</a:t>
            </a:r>
            <a:r>
              <a:rPr sz="1200" b="1" spc="-5" dirty="0">
                <a:solidFill>
                  <a:srgbClr val="FFFFFF"/>
                </a:solidFill>
                <a:latin typeface="Tahoma"/>
                <a:cs typeface="Tahoma"/>
              </a:rPr>
              <a:t> </a:t>
            </a:r>
            <a:r>
              <a:rPr sz="1200" b="1" spc="-85" dirty="0">
                <a:solidFill>
                  <a:srgbClr val="FFFFFF"/>
                </a:solidFill>
                <a:latin typeface="Tahoma"/>
                <a:cs typeface="Tahoma"/>
              </a:rPr>
              <a:t>for</a:t>
            </a:r>
            <a:r>
              <a:rPr sz="1200" b="1" spc="-10" dirty="0">
                <a:solidFill>
                  <a:srgbClr val="FFFFFF"/>
                </a:solidFill>
                <a:latin typeface="Tahoma"/>
                <a:cs typeface="Tahoma"/>
              </a:rPr>
              <a:t> </a:t>
            </a:r>
            <a:r>
              <a:rPr sz="1200" b="1" spc="-65" dirty="0">
                <a:solidFill>
                  <a:srgbClr val="FFFFFF"/>
                </a:solidFill>
                <a:latin typeface="Tahoma"/>
                <a:cs typeface="Tahoma"/>
              </a:rPr>
              <a:t>most</a:t>
            </a:r>
            <a:r>
              <a:rPr sz="1200" b="1" spc="-15" dirty="0">
                <a:solidFill>
                  <a:srgbClr val="FFFFFF"/>
                </a:solidFill>
                <a:latin typeface="Tahoma"/>
                <a:cs typeface="Tahoma"/>
              </a:rPr>
              <a:t> </a:t>
            </a:r>
            <a:r>
              <a:rPr sz="1200" b="1" spc="-55" dirty="0">
                <a:solidFill>
                  <a:srgbClr val="FFFFFF"/>
                </a:solidFill>
                <a:latin typeface="Tahoma"/>
                <a:cs typeface="Tahoma"/>
              </a:rPr>
              <a:t>Texans</a:t>
            </a:r>
            <a:r>
              <a:rPr sz="1200" b="1" spc="-10" dirty="0">
                <a:solidFill>
                  <a:srgbClr val="FFFFFF"/>
                </a:solidFill>
                <a:latin typeface="Tahoma"/>
                <a:cs typeface="Tahoma"/>
              </a:rPr>
              <a:t> </a:t>
            </a:r>
            <a:r>
              <a:rPr sz="1200" b="1" spc="-170" dirty="0">
                <a:solidFill>
                  <a:srgbClr val="FFFFFF"/>
                </a:solidFill>
                <a:latin typeface="Tahoma"/>
                <a:cs typeface="Tahoma"/>
              </a:rPr>
              <a:t>(43%)</a:t>
            </a:r>
            <a:r>
              <a:rPr sz="1200" b="1" spc="-5" dirty="0">
                <a:solidFill>
                  <a:srgbClr val="FFFFFF"/>
                </a:solidFill>
                <a:latin typeface="Tahoma"/>
                <a:cs typeface="Tahoma"/>
              </a:rPr>
              <a:t> </a:t>
            </a:r>
            <a:r>
              <a:rPr sz="1200" b="1" spc="-50" dirty="0">
                <a:solidFill>
                  <a:srgbClr val="FFFFFF"/>
                </a:solidFill>
                <a:latin typeface="Tahoma"/>
                <a:cs typeface="Tahoma"/>
              </a:rPr>
              <a:t>but</a:t>
            </a:r>
            <a:r>
              <a:rPr sz="1200" b="1" spc="-10" dirty="0">
                <a:solidFill>
                  <a:srgbClr val="FFFFFF"/>
                </a:solidFill>
                <a:latin typeface="Tahoma"/>
                <a:cs typeface="Tahoma"/>
              </a:rPr>
              <a:t> </a:t>
            </a:r>
            <a:r>
              <a:rPr sz="1200" b="1" spc="-90" dirty="0">
                <a:solidFill>
                  <a:srgbClr val="FFFFFF"/>
                </a:solidFill>
                <a:latin typeface="Tahoma"/>
                <a:cs typeface="Tahoma"/>
              </a:rPr>
              <a:t>is</a:t>
            </a:r>
            <a:r>
              <a:rPr sz="1200" b="1" spc="-10" dirty="0">
                <a:solidFill>
                  <a:srgbClr val="FFFFFF"/>
                </a:solidFill>
                <a:latin typeface="Tahoma"/>
                <a:cs typeface="Tahoma"/>
              </a:rPr>
              <a:t> </a:t>
            </a:r>
            <a:r>
              <a:rPr sz="1200" b="1" spc="-40" dirty="0">
                <a:solidFill>
                  <a:srgbClr val="FFFFFF"/>
                </a:solidFill>
                <a:latin typeface="Tahoma"/>
                <a:cs typeface="Tahoma"/>
              </a:rPr>
              <a:t>statistically tied</a:t>
            </a:r>
            <a:r>
              <a:rPr sz="1200" b="1" spc="-30" dirty="0">
                <a:solidFill>
                  <a:srgbClr val="FFFFFF"/>
                </a:solidFill>
                <a:latin typeface="Tahoma"/>
                <a:cs typeface="Tahoma"/>
              </a:rPr>
              <a:t> </a:t>
            </a:r>
            <a:r>
              <a:rPr sz="1200" b="1" spc="-50" dirty="0">
                <a:solidFill>
                  <a:srgbClr val="FFFFFF"/>
                </a:solidFill>
                <a:latin typeface="Tahoma"/>
                <a:cs typeface="Tahoma"/>
              </a:rPr>
              <a:t>in</a:t>
            </a:r>
            <a:r>
              <a:rPr sz="1200" b="1" dirty="0">
                <a:solidFill>
                  <a:srgbClr val="FFFFFF"/>
                </a:solidFill>
                <a:latin typeface="Tahoma"/>
                <a:cs typeface="Tahoma"/>
              </a:rPr>
              <a:t> </a:t>
            </a:r>
            <a:r>
              <a:rPr sz="1200" b="1" spc="-110" dirty="0">
                <a:solidFill>
                  <a:srgbClr val="FFFFFF"/>
                </a:solidFill>
                <a:latin typeface="Tahoma"/>
                <a:cs typeface="Tahoma"/>
              </a:rPr>
              <a:t>its</a:t>
            </a:r>
            <a:r>
              <a:rPr sz="1200" b="1" spc="-15" dirty="0">
                <a:solidFill>
                  <a:srgbClr val="FFFFFF"/>
                </a:solidFill>
                <a:latin typeface="Tahoma"/>
                <a:cs typeface="Tahoma"/>
              </a:rPr>
              <a:t> </a:t>
            </a:r>
            <a:r>
              <a:rPr sz="1200" b="1" spc="-55" dirty="0">
                <a:solidFill>
                  <a:srgbClr val="FFFFFF"/>
                </a:solidFill>
                <a:latin typeface="Tahoma"/>
                <a:cs typeface="Tahoma"/>
              </a:rPr>
              <a:t>saturation</a:t>
            </a:r>
            <a:r>
              <a:rPr sz="1200" b="1" spc="-15" dirty="0">
                <a:solidFill>
                  <a:srgbClr val="FFFFFF"/>
                </a:solidFill>
                <a:latin typeface="Tahoma"/>
                <a:cs typeface="Tahoma"/>
              </a:rPr>
              <a:t> </a:t>
            </a:r>
            <a:r>
              <a:rPr sz="1200" b="1" spc="-105" dirty="0">
                <a:solidFill>
                  <a:srgbClr val="FFFFFF"/>
                </a:solidFill>
                <a:latin typeface="Tahoma"/>
                <a:cs typeface="Tahoma"/>
              </a:rPr>
              <a:t>with</a:t>
            </a:r>
            <a:r>
              <a:rPr sz="1200" b="1" dirty="0">
                <a:solidFill>
                  <a:srgbClr val="FFFFFF"/>
                </a:solidFill>
                <a:latin typeface="Tahoma"/>
                <a:cs typeface="Tahoma"/>
              </a:rPr>
              <a:t> “social</a:t>
            </a:r>
            <a:r>
              <a:rPr sz="1200" b="1" spc="-30" dirty="0">
                <a:solidFill>
                  <a:srgbClr val="FFFFFF"/>
                </a:solidFill>
                <a:latin typeface="Tahoma"/>
                <a:cs typeface="Tahoma"/>
              </a:rPr>
              <a:t> </a:t>
            </a:r>
            <a:r>
              <a:rPr sz="1200" b="1" dirty="0">
                <a:solidFill>
                  <a:srgbClr val="FFFFFF"/>
                </a:solidFill>
                <a:latin typeface="Tahoma"/>
                <a:cs typeface="Tahoma"/>
              </a:rPr>
              <a:t>media,</a:t>
            </a:r>
            <a:r>
              <a:rPr sz="1200" b="1" spc="-35" dirty="0">
                <a:solidFill>
                  <a:srgbClr val="FFFFFF"/>
                </a:solidFill>
                <a:latin typeface="Tahoma"/>
                <a:cs typeface="Tahoma"/>
              </a:rPr>
              <a:t> like</a:t>
            </a:r>
            <a:r>
              <a:rPr sz="1200" b="1" spc="-15" dirty="0">
                <a:solidFill>
                  <a:srgbClr val="FFFFFF"/>
                </a:solidFill>
                <a:latin typeface="Tahoma"/>
                <a:cs typeface="Tahoma"/>
              </a:rPr>
              <a:t> </a:t>
            </a:r>
            <a:r>
              <a:rPr sz="1200" b="1" spc="-10" dirty="0">
                <a:solidFill>
                  <a:srgbClr val="FFFFFF"/>
                </a:solidFill>
                <a:latin typeface="Tahoma"/>
                <a:cs typeface="Tahoma"/>
              </a:rPr>
              <a:t>Facebook, </a:t>
            </a:r>
            <a:r>
              <a:rPr sz="1200" b="1" spc="-114" dirty="0">
                <a:solidFill>
                  <a:srgbClr val="FFFFFF"/>
                </a:solidFill>
                <a:latin typeface="Tahoma"/>
                <a:cs typeface="Tahoma"/>
              </a:rPr>
              <a:t>Twitter,</a:t>
            </a:r>
            <a:r>
              <a:rPr sz="1200" b="1" spc="5" dirty="0">
                <a:solidFill>
                  <a:srgbClr val="FFFFFF"/>
                </a:solidFill>
                <a:latin typeface="Tahoma"/>
                <a:cs typeface="Tahoma"/>
              </a:rPr>
              <a:t> </a:t>
            </a:r>
            <a:r>
              <a:rPr sz="1200" b="1" spc="-55" dirty="0">
                <a:solidFill>
                  <a:srgbClr val="FFFFFF"/>
                </a:solidFill>
                <a:latin typeface="Tahoma"/>
                <a:cs typeface="Tahoma"/>
              </a:rPr>
              <a:t>Instagram,</a:t>
            </a:r>
            <a:r>
              <a:rPr sz="1200" b="1" spc="5" dirty="0">
                <a:solidFill>
                  <a:srgbClr val="FFFFFF"/>
                </a:solidFill>
                <a:latin typeface="Tahoma"/>
                <a:cs typeface="Tahoma"/>
              </a:rPr>
              <a:t> </a:t>
            </a:r>
            <a:r>
              <a:rPr sz="1200" b="1" spc="-40" dirty="0">
                <a:solidFill>
                  <a:srgbClr val="FFFFFF"/>
                </a:solidFill>
                <a:latin typeface="Tahoma"/>
                <a:cs typeface="Tahoma"/>
              </a:rPr>
              <a:t>Reddit,</a:t>
            </a:r>
            <a:r>
              <a:rPr sz="1200" b="1" spc="5" dirty="0">
                <a:solidFill>
                  <a:srgbClr val="FFFFFF"/>
                </a:solidFill>
                <a:latin typeface="Tahoma"/>
                <a:cs typeface="Tahoma"/>
              </a:rPr>
              <a:t> </a:t>
            </a:r>
            <a:r>
              <a:rPr sz="1200" b="1" spc="-55" dirty="0">
                <a:solidFill>
                  <a:srgbClr val="FFFFFF"/>
                </a:solidFill>
                <a:latin typeface="Tahoma"/>
                <a:cs typeface="Tahoma"/>
              </a:rPr>
              <a:t>[and]</a:t>
            </a:r>
            <a:r>
              <a:rPr sz="1200" b="1" spc="5" dirty="0">
                <a:solidFill>
                  <a:srgbClr val="FFFFFF"/>
                </a:solidFill>
                <a:latin typeface="Tahoma"/>
                <a:cs typeface="Tahoma"/>
              </a:rPr>
              <a:t> </a:t>
            </a:r>
            <a:r>
              <a:rPr sz="1200" b="1" spc="-95" dirty="0">
                <a:solidFill>
                  <a:srgbClr val="FFFFFF"/>
                </a:solidFill>
                <a:latin typeface="Tahoma"/>
                <a:cs typeface="Tahoma"/>
              </a:rPr>
              <a:t>TikTok”</a:t>
            </a:r>
            <a:r>
              <a:rPr sz="1200" b="1" spc="-5" dirty="0">
                <a:solidFill>
                  <a:srgbClr val="FFFFFF"/>
                </a:solidFill>
                <a:latin typeface="Tahoma"/>
                <a:cs typeface="Tahoma"/>
              </a:rPr>
              <a:t> </a:t>
            </a:r>
            <a:r>
              <a:rPr sz="1200" b="1" spc="-10" dirty="0">
                <a:solidFill>
                  <a:srgbClr val="FFFFFF"/>
                </a:solidFill>
                <a:latin typeface="Tahoma"/>
                <a:cs typeface="Tahoma"/>
              </a:rPr>
              <a:t>(42%).”</a:t>
            </a:r>
            <a:endParaRPr sz="1200">
              <a:latin typeface="Tahoma"/>
              <a:cs typeface="Tahoma"/>
            </a:endParaRPr>
          </a:p>
        </p:txBody>
      </p:sp>
      <p:sp>
        <p:nvSpPr>
          <p:cNvPr id="28" name="object 28"/>
          <p:cNvSpPr txBox="1"/>
          <p:nvPr/>
        </p:nvSpPr>
        <p:spPr>
          <a:xfrm>
            <a:off x="2716657" y="4896103"/>
            <a:ext cx="2301875" cy="756920"/>
          </a:xfrm>
          <a:prstGeom prst="rect">
            <a:avLst/>
          </a:prstGeom>
        </p:spPr>
        <p:txBody>
          <a:bodyPr vert="horz" wrap="square" lIns="0" tIns="12700" rIns="0" bIns="0" rtlCol="0">
            <a:spAutoFit/>
          </a:bodyPr>
          <a:lstStyle/>
          <a:p>
            <a:pPr>
              <a:lnSpc>
                <a:spcPct val="100000"/>
              </a:lnSpc>
              <a:spcBef>
                <a:spcPts val="100"/>
              </a:spcBef>
            </a:pPr>
            <a:r>
              <a:rPr sz="4800" b="1" spc="60" dirty="0">
                <a:solidFill>
                  <a:srgbClr val="22789F"/>
                </a:solidFill>
                <a:latin typeface="Arial"/>
                <a:cs typeface="Arial"/>
              </a:rPr>
              <a:t>627,296</a:t>
            </a:r>
            <a:endParaRPr sz="4800">
              <a:latin typeface="Arial"/>
              <a:cs typeface="Arial"/>
            </a:endParaRPr>
          </a:p>
        </p:txBody>
      </p:sp>
      <p:sp>
        <p:nvSpPr>
          <p:cNvPr id="29" name="object 29"/>
          <p:cNvSpPr txBox="1"/>
          <p:nvPr/>
        </p:nvSpPr>
        <p:spPr>
          <a:xfrm>
            <a:off x="5164201" y="5031104"/>
            <a:ext cx="2519680" cy="574675"/>
          </a:xfrm>
          <a:prstGeom prst="rect">
            <a:avLst/>
          </a:prstGeom>
        </p:spPr>
        <p:txBody>
          <a:bodyPr vert="horz" wrap="square" lIns="0" tIns="12700" rIns="0" bIns="0" rtlCol="0">
            <a:spAutoFit/>
          </a:bodyPr>
          <a:lstStyle/>
          <a:p>
            <a:pPr marR="5080" algn="just">
              <a:lnSpc>
                <a:spcPct val="100000"/>
              </a:lnSpc>
              <a:spcBef>
                <a:spcPts val="100"/>
              </a:spcBef>
            </a:pPr>
            <a:r>
              <a:rPr sz="1200" b="1" dirty="0">
                <a:solidFill>
                  <a:srgbClr val="585858"/>
                </a:solidFill>
                <a:latin typeface="Tahoma"/>
                <a:cs typeface="Tahoma"/>
              </a:rPr>
              <a:t>Ad</a:t>
            </a:r>
            <a:r>
              <a:rPr sz="1200" b="1" spc="-10" dirty="0">
                <a:solidFill>
                  <a:srgbClr val="585858"/>
                </a:solidFill>
                <a:latin typeface="Tahoma"/>
                <a:cs typeface="Tahoma"/>
              </a:rPr>
              <a:t> </a:t>
            </a:r>
            <a:r>
              <a:rPr sz="1200" b="1" dirty="0">
                <a:solidFill>
                  <a:srgbClr val="585858"/>
                </a:solidFill>
                <a:latin typeface="Tahoma"/>
                <a:cs typeface="Tahoma"/>
              </a:rPr>
              <a:t>placements</a:t>
            </a:r>
            <a:r>
              <a:rPr sz="1200" b="1" spc="-30" dirty="0">
                <a:solidFill>
                  <a:srgbClr val="585858"/>
                </a:solidFill>
                <a:latin typeface="Tahoma"/>
                <a:cs typeface="Tahoma"/>
              </a:rPr>
              <a:t> </a:t>
            </a:r>
            <a:r>
              <a:rPr sz="1200" b="1" dirty="0">
                <a:solidFill>
                  <a:srgbClr val="585858"/>
                </a:solidFill>
                <a:latin typeface="Tahoma"/>
                <a:cs typeface="Tahoma"/>
              </a:rPr>
              <a:t>available</a:t>
            </a:r>
            <a:r>
              <a:rPr sz="1200" b="1" spc="-30" dirty="0">
                <a:solidFill>
                  <a:srgbClr val="585858"/>
                </a:solidFill>
                <a:latin typeface="Tahoma"/>
                <a:cs typeface="Tahoma"/>
              </a:rPr>
              <a:t> </a:t>
            </a:r>
            <a:r>
              <a:rPr sz="1200" b="1" spc="-50" dirty="0">
                <a:solidFill>
                  <a:srgbClr val="585858"/>
                </a:solidFill>
                <a:latin typeface="Tahoma"/>
                <a:cs typeface="Tahoma"/>
              </a:rPr>
              <a:t>to</a:t>
            </a:r>
            <a:r>
              <a:rPr sz="1200" b="1" spc="-5" dirty="0">
                <a:solidFill>
                  <a:srgbClr val="585858"/>
                </a:solidFill>
                <a:latin typeface="Tahoma"/>
                <a:cs typeface="Tahoma"/>
              </a:rPr>
              <a:t> </a:t>
            </a:r>
            <a:r>
              <a:rPr sz="1200" b="1" spc="-10" dirty="0">
                <a:solidFill>
                  <a:srgbClr val="585858"/>
                </a:solidFill>
                <a:latin typeface="Tahoma"/>
                <a:cs typeface="Tahoma"/>
              </a:rPr>
              <a:t>get</a:t>
            </a:r>
            <a:r>
              <a:rPr sz="1200" b="1" spc="-20" dirty="0">
                <a:solidFill>
                  <a:srgbClr val="585858"/>
                </a:solidFill>
                <a:latin typeface="Tahoma"/>
                <a:cs typeface="Tahoma"/>
              </a:rPr>
              <a:t> </a:t>
            </a:r>
            <a:r>
              <a:rPr sz="1200" b="1" spc="-25" dirty="0">
                <a:solidFill>
                  <a:srgbClr val="585858"/>
                </a:solidFill>
                <a:latin typeface="Tahoma"/>
                <a:cs typeface="Tahoma"/>
              </a:rPr>
              <a:t>in </a:t>
            </a:r>
            <a:r>
              <a:rPr sz="1200" b="1" spc="-95" dirty="0">
                <a:solidFill>
                  <a:srgbClr val="585858"/>
                </a:solidFill>
                <a:latin typeface="Tahoma"/>
                <a:cs typeface="Tahoma"/>
              </a:rPr>
              <a:t>front</a:t>
            </a:r>
            <a:r>
              <a:rPr sz="1200" b="1" spc="10" dirty="0">
                <a:solidFill>
                  <a:srgbClr val="585858"/>
                </a:solidFill>
                <a:latin typeface="Tahoma"/>
                <a:cs typeface="Tahoma"/>
              </a:rPr>
              <a:t> </a:t>
            </a:r>
            <a:r>
              <a:rPr sz="1200" b="1" spc="-55" dirty="0">
                <a:solidFill>
                  <a:srgbClr val="585858"/>
                </a:solidFill>
                <a:latin typeface="Tahoma"/>
                <a:cs typeface="Tahoma"/>
              </a:rPr>
              <a:t>of</a:t>
            </a:r>
            <a:r>
              <a:rPr sz="1200" b="1" spc="-15" dirty="0">
                <a:solidFill>
                  <a:srgbClr val="585858"/>
                </a:solidFill>
                <a:latin typeface="Tahoma"/>
                <a:cs typeface="Tahoma"/>
              </a:rPr>
              <a:t> </a:t>
            </a:r>
            <a:r>
              <a:rPr sz="1200" b="1" spc="-35" dirty="0">
                <a:solidFill>
                  <a:srgbClr val="585858"/>
                </a:solidFill>
                <a:latin typeface="Tahoma"/>
                <a:cs typeface="Tahoma"/>
              </a:rPr>
              <a:t>Homeowners</a:t>
            </a:r>
            <a:r>
              <a:rPr sz="1200" b="1" spc="-15" dirty="0">
                <a:solidFill>
                  <a:srgbClr val="585858"/>
                </a:solidFill>
                <a:latin typeface="Tahoma"/>
                <a:cs typeface="Tahoma"/>
              </a:rPr>
              <a:t> </a:t>
            </a:r>
            <a:r>
              <a:rPr sz="1200" b="1" spc="-65" dirty="0">
                <a:solidFill>
                  <a:srgbClr val="585858"/>
                </a:solidFill>
                <a:latin typeface="Tahoma"/>
                <a:cs typeface="Tahoma"/>
              </a:rPr>
              <a:t>in</a:t>
            </a:r>
            <a:r>
              <a:rPr sz="1200" b="1" spc="-5" dirty="0">
                <a:solidFill>
                  <a:srgbClr val="585858"/>
                </a:solidFill>
                <a:latin typeface="Tahoma"/>
                <a:cs typeface="Tahoma"/>
              </a:rPr>
              <a:t> </a:t>
            </a:r>
            <a:r>
              <a:rPr sz="1200" b="1" spc="-10" dirty="0">
                <a:solidFill>
                  <a:srgbClr val="585858"/>
                </a:solidFill>
                <a:latin typeface="Tahoma"/>
                <a:cs typeface="Tahoma"/>
              </a:rPr>
              <a:t>Robertson County</a:t>
            </a:r>
            <a:r>
              <a:rPr sz="1200" b="1" spc="-40" dirty="0">
                <a:solidFill>
                  <a:srgbClr val="585858"/>
                </a:solidFill>
                <a:latin typeface="Tahoma"/>
                <a:cs typeface="Tahoma"/>
              </a:rPr>
              <a:t> </a:t>
            </a:r>
            <a:r>
              <a:rPr sz="1200" b="1" dirty="0">
                <a:solidFill>
                  <a:srgbClr val="585858"/>
                </a:solidFill>
                <a:latin typeface="Tahoma"/>
                <a:cs typeface="Tahoma"/>
              </a:rPr>
              <a:t>and</a:t>
            </a:r>
            <a:r>
              <a:rPr sz="1200" b="1" spc="-30" dirty="0">
                <a:solidFill>
                  <a:srgbClr val="585858"/>
                </a:solidFill>
                <a:latin typeface="Tahoma"/>
                <a:cs typeface="Tahoma"/>
              </a:rPr>
              <a:t> </a:t>
            </a:r>
            <a:r>
              <a:rPr sz="1200" b="1" spc="-60" dirty="0">
                <a:solidFill>
                  <a:srgbClr val="585858"/>
                </a:solidFill>
                <a:latin typeface="Tahoma"/>
                <a:cs typeface="Tahoma"/>
              </a:rPr>
              <a:t>Brazos</a:t>
            </a:r>
            <a:r>
              <a:rPr sz="1200" b="1" spc="-35" dirty="0">
                <a:solidFill>
                  <a:srgbClr val="585858"/>
                </a:solidFill>
                <a:latin typeface="Tahoma"/>
                <a:cs typeface="Tahoma"/>
              </a:rPr>
              <a:t> </a:t>
            </a:r>
            <a:r>
              <a:rPr sz="1200" b="1" dirty="0">
                <a:solidFill>
                  <a:srgbClr val="585858"/>
                </a:solidFill>
                <a:latin typeface="Tahoma"/>
                <a:cs typeface="Tahoma"/>
              </a:rPr>
              <a:t>County</a:t>
            </a:r>
            <a:r>
              <a:rPr sz="1200" b="1" spc="-15" dirty="0">
                <a:solidFill>
                  <a:srgbClr val="585858"/>
                </a:solidFill>
                <a:latin typeface="Tahoma"/>
                <a:cs typeface="Tahoma"/>
              </a:rPr>
              <a:t> </a:t>
            </a:r>
            <a:r>
              <a:rPr sz="1200" b="1" spc="-10" dirty="0">
                <a:solidFill>
                  <a:srgbClr val="585858"/>
                </a:solidFill>
                <a:latin typeface="Tahoma"/>
                <a:cs typeface="Tahoma"/>
              </a:rPr>
              <a:t>alone.</a:t>
            </a:r>
            <a:endParaRPr sz="1200">
              <a:latin typeface="Tahoma"/>
              <a:cs typeface="Tahoma"/>
            </a:endParaRPr>
          </a:p>
        </p:txBody>
      </p:sp>
      <p:sp>
        <p:nvSpPr>
          <p:cNvPr id="30" name="object 30"/>
          <p:cNvSpPr txBox="1"/>
          <p:nvPr/>
        </p:nvSpPr>
        <p:spPr>
          <a:xfrm>
            <a:off x="8159495" y="4054602"/>
            <a:ext cx="3125470" cy="116839"/>
          </a:xfrm>
          <a:prstGeom prst="rect">
            <a:avLst/>
          </a:prstGeom>
        </p:spPr>
        <p:txBody>
          <a:bodyPr vert="horz" wrap="square" lIns="0" tIns="12700" rIns="0" bIns="0" rtlCol="0">
            <a:spAutoFit/>
          </a:bodyPr>
          <a:lstStyle/>
          <a:p>
            <a:pPr>
              <a:lnSpc>
                <a:spcPct val="100000"/>
              </a:lnSpc>
              <a:spcBef>
                <a:spcPts val="100"/>
              </a:spcBef>
            </a:pPr>
            <a:r>
              <a:rPr sz="600" b="1" dirty="0">
                <a:solidFill>
                  <a:srgbClr val="FFFFFF"/>
                </a:solidFill>
                <a:latin typeface="Segoe UI"/>
                <a:cs typeface="Segoe UI"/>
              </a:rPr>
              <a:t>APRIL</a:t>
            </a:r>
            <a:r>
              <a:rPr sz="600" b="1" spc="-30" dirty="0">
                <a:solidFill>
                  <a:srgbClr val="FFFFFF"/>
                </a:solidFill>
                <a:latin typeface="Segoe UI"/>
                <a:cs typeface="Segoe UI"/>
              </a:rPr>
              <a:t> </a:t>
            </a:r>
            <a:r>
              <a:rPr sz="600" b="1" dirty="0">
                <a:solidFill>
                  <a:srgbClr val="FFFFFF"/>
                </a:solidFill>
                <a:latin typeface="Segoe UI"/>
                <a:cs typeface="Segoe UI"/>
              </a:rPr>
              <a:t>2023 </a:t>
            </a:r>
            <a:r>
              <a:rPr sz="600" b="1" spc="-10" dirty="0">
                <a:solidFill>
                  <a:srgbClr val="FFFFFF"/>
                </a:solidFill>
                <a:latin typeface="Segoe UI"/>
                <a:cs typeface="Segoe UI"/>
              </a:rPr>
              <a:t>-</a:t>
            </a:r>
            <a:r>
              <a:rPr sz="600" b="1" dirty="0">
                <a:solidFill>
                  <a:srgbClr val="FFFFFF"/>
                </a:solidFill>
                <a:latin typeface="Segoe UI"/>
                <a:cs typeface="Segoe UI"/>
              </a:rPr>
              <a:t>A</a:t>
            </a:r>
            <a:r>
              <a:rPr sz="600" b="1" spc="-5" dirty="0">
                <a:solidFill>
                  <a:srgbClr val="FFFFFF"/>
                </a:solidFill>
                <a:latin typeface="Segoe UI"/>
                <a:cs typeface="Segoe UI"/>
              </a:rPr>
              <a:t> </a:t>
            </a:r>
            <a:r>
              <a:rPr sz="600" b="1" spc="-10" dirty="0">
                <a:solidFill>
                  <a:srgbClr val="FFFFFF"/>
                </a:solidFill>
                <a:latin typeface="Segoe UI"/>
                <a:cs typeface="Segoe UI"/>
              </a:rPr>
              <a:t>SNAPSHOT</a:t>
            </a:r>
            <a:r>
              <a:rPr sz="600" b="1" spc="-25" dirty="0">
                <a:solidFill>
                  <a:srgbClr val="FFFFFF"/>
                </a:solidFill>
                <a:latin typeface="Segoe UI"/>
                <a:cs typeface="Segoe UI"/>
              </a:rPr>
              <a:t> </a:t>
            </a:r>
            <a:r>
              <a:rPr sz="600" b="1" dirty="0">
                <a:solidFill>
                  <a:srgbClr val="FFFFFF"/>
                </a:solidFill>
                <a:latin typeface="Segoe UI"/>
                <a:cs typeface="Segoe UI"/>
              </a:rPr>
              <a:t>OF</a:t>
            </a:r>
            <a:r>
              <a:rPr sz="600" b="1" spc="-15" dirty="0">
                <a:solidFill>
                  <a:srgbClr val="FFFFFF"/>
                </a:solidFill>
                <a:latin typeface="Segoe UI"/>
                <a:cs typeface="Segoe UI"/>
              </a:rPr>
              <a:t> </a:t>
            </a:r>
            <a:r>
              <a:rPr sz="600" b="1" dirty="0">
                <a:solidFill>
                  <a:srgbClr val="FFFFFF"/>
                </a:solidFill>
                <a:latin typeface="Segoe UI"/>
                <a:cs typeface="Segoe UI"/>
              </a:rPr>
              <a:t>MEDIA</a:t>
            </a:r>
            <a:r>
              <a:rPr sz="600" b="1" spc="-20" dirty="0">
                <a:solidFill>
                  <a:srgbClr val="FFFFFF"/>
                </a:solidFill>
                <a:latin typeface="Segoe UI"/>
                <a:cs typeface="Segoe UI"/>
              </a:rPr>
              <a:t> </a:t>
            </a:r>
            <a:r>
              <a:rPr sz="600" b="1" dirty="0">
                <a:solidFill>
                  <a:srgbClr val="FFFFFF"/>
                </a:solidFill>
                <a:latin typeface="Segoe UI"/>
                <a:cs typeface="Segoe UI"/>
              </a:rPr>
              <a:t>AND</a:t>
            </a:r>
            <a:r>
              <a:rPr sz="600" b="1" spc="-20" dirty="0">
                <a:solidFill>
                  <a:srgbClr val="FFFFFF"/>
                </a:solidFill>
                <a:latin typeface="Segoe UI"/>
                <a:cs typeface="Segoe UI"/>
              </a:rPr>
              <a:t> </a:t>
            </a:r>
            <a:r>
              <a:rPr sz="600" b="1" dirty="0">
                <a:solidFill>
                  <a:srgbClr val="FFFFFF"/>
                </a:solidFill>
                <a:latin typeface="Segoe UI"/>
                <a:cs typeface="Segoe UI"/>
              </a:rPr>
              <a:t>SOCIAL MEDIA</a:t>
            </a:r>
            <a:r>
              <a:rPr sz="600" b="1" spc="-20" dirty="0">
                <a:solidFill>
                  <a:srgbClr val="FFFFFF"/>
                </a:solidFill>
                <a:latin typeface="Segoe UI"/>
                <a:cs typeface="Segoe UI"/>
              </a:rPr>
              <a:t> </a:t>
            </a:r>
            <a:r>
              <a:rPr sz="600" b="1" dirty="0">
                <a:solidFill>
                  <a:srgbClr val="FFFFFF"/>
                </a:solidFill>
                <a:latin typeface="Segoe UI"/>
                <a:cs typeface="Segoe UI"/>
              </a:rPr>
              <a:t>USE</a:t>
            </a:r>
            <a:r>
              <a:rPr sz="600" b="1" spc="-5" dirty="0">
                <a:solidFill>
                  <a:srgbClr val="FFFFFF"/>
                </a:solidFill>
                <a:latin typeface="Segoe UI"/>
                <a:cs typeface="Segoe UI"/>
              </a:rPr>
              <a:t> </a:t>
            </a:r>
            <a:r>
              <a:rPr sz="600" b="1" dirty="0">
                <a:solidFill>
                  <a:srgbClr val="FFFFFF"/>
                </a:solidFill>
                <a:latin typeface="Segoe UI"/>
                <a:cs typeface="Segoe UI"/>
              </a:rPr>
              <a:t>AMONG</a:t>
            </a:r>
            <a:r>
              <a:rPr sz="600" b="1" spc="-10" dirty="0">
                <a:solidFill>
                  <a:srgbClr val="FFFFFF"/>
                </a:solidFill>
                <a:latin typeface="Segoe UI"/>
                <a:cs typeface="Segoe UI"/>
              </a:rPr>
              <a:t> </a:t>
            </a:r>
            <a:r>
              <a:rPr sz="600" b="1" dirty="0">
                <a:solidFill>
                  <a:srgbClr val="FFFFFF"/>
                </a:solidFill>
                <a:latin typeface="Segoe UI"/>
                <a:cs typeface="Segoe UI"/>
              </a:rPr>
              <a:t>TEXAS </a:t>
            </a:r>
            <a:r>
              <a:rPr sz="600" b="1" spc="-10" dirty="0">
                <a:solidFill>
                  <a:srgbClr val="FFFFFF"/>
                </a:solidFill>
                <a:latin typeface="Segoe UI"/>
                <a:cs typeface="Segoe UI"/>
              </a:rPr>
              <a:t>VOTERS</a:t>
            </a:r>
            <a:endParaRPr sz="600">
              <a:latin typeface="Segoe UI"/>
              <a:cs typeface="Segoe UI"/>
            </a:endParaRPr>
          </a:p>
        </p:txBody>
      </p:sp>
      <p:sp>
        <p:nvSpPr>
          <p:cNvPr id="31" name="object 31"/>
          <p:cNvSpPr txBox="1"/>
          <p:nvPr/>
        </p:nvSpPr>
        <p:spPr>
          <a:xfrm>
            <a:off x="4905247" y="4102734"/>
            <a:ext cx="190881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FFFFFF"/>
                </a:solidFill>
                <a:latin typeface="Verdana"/>
                <a:cs typeface="Verdana"/>
              </a:rPr>
              <a:t>Source:</a:t>
            </a:r>
            <a:r>
              <a:rPr sz="600" spc="-40" dirty="0">
                <a:solidFill>
                  <a:srgbClr val="FFFFFF"/>
                </a:solidFill>
                <a:latin typeface="Verdana"/>
                <a:cs typeface="Verdana"/>
              </a:rPr>
              <a:t> </a:t>
            </a:r>
            <a:r>
              <a:rPr sz="600" dirty="0">
                <a:solidFill>
                  <a:srgbClr val="FFFFFF"/>
                </a:solidFill>
                <a:latin typeface="Verdana"/>
                <a:cs typeface="Verdana"/>
              </a:rPr>
              <a:t>Comscore</a:t>
            </a:r>
            <a:r>
              <a:rPr sz="600" spc="-45" dirty="0">
                <a:solidFill>
                  <a:srgbClr val="FFFFFF"/>
                </a:solidFill>
                <a:latin typeface="Verdana"/>
                <a:cs typeface="Verdana"/>
              </a:rPr>
              <a:t> </a:t>
            </a:r>
            <a:r>
              <a:rPr sz="600" spc="-90" dirty="0">
                <a:solidFill>
                  <a:srgbClr val="FFFFFF"/>
                </a:solidFill>
                <a:latin typeface="Verdana"/>
                <a:cs typeface="Verdana"/>
              </a:rPr>
              <a:t>–</a:t>
            </a:r>
            <a:r>
              <a:rPr sz="600" spc="-10" dirty="0">
                <a:solidFill>
                  <a:srgbClr val="FFFFFF"/>
                </a:solidFill>
                <a:latin typeface="Verdana"/>
                <a:cs typeface="Verdana"/>
              </a:rPr>
              <a:t> </a:t>
            </a:r>
            <a:r>
              <a:rPr sz="600" dirty="0">
                <a:solidFill>
                  <a:srgbClr val="FFFFFF"/>
                </a:solidFill>
                <a:latin typeface="Verdana"/>
                <a:cs typeface="Verdana"/>
              </a:rPr>
              <a:t>Demo</a:t>
            </a:r>
            <a:r>
              <a:rPr sz="600" spc="-40" dirty="0">
                <a:solidFill>
                  <a:srgbClr val="FFFFFF"/>
                </a:solidFill>
                <a:latin typeface="Verdana"/>
                <a:cs typeface="Verdana"/>
              </a:rPr>
              <a:t> </a:t>
            </a:r>
            <a:r>
              <a:rPr sz="600" spc="-55" dirty="0">
                <a:solidFill>
                  <a:srgbClr val="FFFFFF"/>
                </a:solidFill>
                <a:latin typeface="Verdana"/>
                <a:cs typeface="Verdana"/>
              </a:rPr>
              <a:t>Series</a:t>
            </a:r>
            <a:r>
              <a:rPr sz="600" spc="-15" dirty="0">
                <a:solidFill>
                  <a:srgbClr val="FFFFFF"/>
                </a:solidFill>
                <a:latin typeface="Verdana"/>
                <a:cs typeface="Verdana"/>
              </a:rPr>
              <a:t> </a:t>
            </a:r>
            <a:r>
              <a:rPr sz="600" spc="-20" dirty="0">
                <a:solidFill>
                  <a:srgbClr val="FFFFFF"/>
                </a:solidFill>
                <a:latin typeface="Verdana"/>
                <a:cs typeface="Verdana"/>
              </a:rPr>
              <a:t>Report</a:t>
            </a:r>
            <a:r>
              <a:rPr sz="600" spc="-45" dirty="0">
                <a:solidFill>
                  <a:srgbClr val="FFFFFF"/>
                </a:solidFill>
                <a:latin typeface="Verdana"/>
                <a:cs typeface="Verdana"/>
              </a:rPr>
              <a:t> </a:t>
            </a:r>
            <a:r>
              <a:rPr sz="600" spc="-30" dirty="0">
                <a:solidFill>
                  <a:srgbClr val="FFFFFF"/>
                </a:solidFill>
                <a:latin typeface="Verdana"/>
                <a:cs typeface="Verdana"/>
              </a:rPr>
              <a:t>(July</a:t>
            </a:r>
            <a:r>
              <a:rPr sz="600" spc="5" dirty="0">
                <a:solidFill>
                  <a:srgbClr val="FFFFFF"/>
                </a:solidFill>
                <a:latin typeface="Verdana"/>
                <a:cs typeface="Verdana"/>
              </a:rPr>
              <a:t> </a:t>
            </a:r>
            <a:r>
              <a:rPr sz="600" spc="-25" dirty="0">
                <a:solidFill>
                  <a:srgbClr val="FFFFFF"/>
                </a:solidFill>
                <a:latin typeface="Verdana"/>
                <a:cs typeface="Verdana"/>
              </a:rPr>
              <a:t>2023)</a:t>
            </a:r>
            <a:endParaRPr sz="600">
              <a:latin typeface="Verdana"/>
              <a:cs typeface="Verdana"/>
            </a:endParaRPr>
          </a:p>
        </p:txBody>
      </p:sp>
      <p:sp>
        <p:nvSpPr>
          <p:cNvPr id="32" name="object 32"/>
          <p:cNvSpPr txBox="1"/>
          <p:nvPr/>
        </p:nvSpPr>
        <p:spPr>
          <a:xfrm>
            <a:off x="2301239" y="499872"/>
            <a:ext cx="7726680" cy="1167765"/>
          </a:xfrm>
          <a:prstGeom prst="rect">
            <a:avLst/>
          </a:prstGeom>
          <a:solidFill>
            <a:srgbClr val="FFFFFF"/>
          </a:solidFill>
        </p:spPr>
        <p:txBody>
          <a:bodyPr vert="horz" wrap="square" lIns="0" tIns="118745" rIns="0" bIns="0" rtlCol="0">
            <a:spAutoFit/>
          </a:bodyPr>
          <a:lstStyle/>
          <a:p>
            <a:pPr marL="415290">
              <a:lnSpc>
                <a:spcPct val="100000"/>
              </a:lnSpc>
              <a:spcBef>
                <a:spcPts val="935"/>
              </a:spcBef>
            </a:pPr>
            <a:r>
              <a:rPr sz="4000" b="1" spc="-250" dirty="0">
                <a:solidFill>
                  <a:srgbClr val="22789F"/>
                </a:solidFill>
                <a:latin typeface="Arial"/>
                <a:cs typeface="Arial"/>
              </a:rPr>
              <a:t>Locals</a:t>
            </a:r>
            <a:r>
              <a:rPr sz="4000" b="1" spc="-85" dirty="0">
                <a:solidFill>
                  <a:srgbClr val="22789F"/>
                </a:solidFill>
                <a:latin typeface="Arial"/>
                <a:cs typeface="Arial"/>
              </a:rPr>
              <a:t> </a:t>
            </a:r>
            <a:r>
              <a:rPr sz="4000" b="1" spc="60" dirty="0">
                <a:solidFill>
                  <a:srgbClr val="22789F"/>
                </a:solidFill>
                <a:latin typeface="Arial"/>
                <a:cs typeface="Arial"/>
              </a:rPr>
              <a:t>18+</a:t>
            </a:r>
            <a:endParaRPr sz="4000">
              <a:latin typeface="Arial"/>
              <a:cs typeface="Arial"/>
            </a:endParaRPr>
          </a:p>
          <a:p>
            <a:pPr marL="415290">
              <a:lnSpc>
                <a:spcPct val="100000"/>
              </a:lnSpc>
              <a:spcBef>
                <a:spcPts val="115"/>
              </a:spcBef>
            </a:pPr>
            <a:r>
              <a:rPr sz="2000" b="1" spc="-10" dirty="0">
                <a:solidFill>
                  <a:srgbClr val="585858"/>
                </a:solidFill>
                <a:latin typeface="Tahoma"/>
                <a:cs typeface="Tahoma"/>
              </a:rPr>
              <a:t>Reaching</a:t>
            </a:r>
            <a:r>
              <a:rPr sz="2000" b="1" spc="-25" dirty="0">
                <a:solidFill>
                  <a:srgbClr val="585858"/>
                </a:solidFill>
                <a:latin typeface="Tahoma"/>
                <a:cs typeface="Tahoma"/>
              </a:rPr>
              <a:t> </a:t>
            </a:r>
            <a:r>
              <a:rPr sz="2000" b="1" spc="-90" dirty="0">
                <a:solidFill>
                  <a:srgbClr val="585858"/>
                </a:solidFill>
                <a:latin typeface="Tahoma"/>
                <a:cs typeface="Tahoma"/>
              </a:rPr>
              <a:t>Your</a:t>
            </a:r>
            <a:r>
              <a:rPr sz="2000" b="1" spc="-35" dirty="0">
                <a:solidFill>
                  <a:srgbClr val="585858"/>
                </a:solidFill>
                <a:latin typeface="Tahoma"/>
                <a:cs typeface="Tahoma"/>
              </a:rPr>
              <a:t> </a:t>
            </a:r>
            <a:r>
              <a:rPr sz="2000" b="1" dirty="0">
                <a:solidFill>
                  <a:srgbClr val="585858"/>
                </a:solidFill>
                <a:latin typeface="Tahoma"/>
                <a:cs typeface="Tahoma"/>
              </a:rPr>
              <a:t>Audience</a:t>
            </a:r>
            <a:r>
              <a:rPr sz="2000" b="1" spc="-40" dirty="0">
                <a:solidFill>
                  <a:srgbClr val="585858"/>
                </a:solidFill>
                <a:latin typeface="Tahoma"/>
                <a:cs typeface="Tahoma"/>
              </a:rPr>
              <a:t> </a:t>
            </a:r>
            <a:r>
              <a:rPr sz="2000" b="1" spc="-105" dirty="0">
                <a:solidFill>
                  <a:srgbClr val="585858"/>
                </a:solidFill>
                <a:latin typeface="Tahoma"/>
                <a:cs typeface="Tahoma"/>
              </a:rPr>
              <a:t>in</a:t>
            </a:r>
            <a:r>
              <a:rPr sz="2000" b="1" spc="-15" dirty="0">
                <a:solidFill>
                  <a:srgbClr val="585858"/>
                </a:solidFill>
                <a:latin typeface="Tahoma"/>
                <a:cs typeface="Tahoma"/>
              </a:rPr>
              <a:t> </a:t>
            </a:r>
            <a:r>
              <a:rPr sz="2000" b="1" spc="-65" dirty="0">
                <a:solidFill>
                  <a:srgbClr val="585858"/>
                </a:solidFill>
                <a:latin typeface="Tahoma"/>
                <a:cs typeface="Tahoma"/>
              </a:rPr>
              <a:t>BCS</a:t>
            </a:r>
            <a:r>
              <a:rPr sz="2000" b="1" spc="-15" dirty="0">
                <a:solidFill>
                  <a:srgbClr val="585858"/>
                </a:solidFill>
                <a:latin typeface="Tahoma"/>
                <a:cs typeface="Tahoma"/>
              </a:rPr>
              <a:t> </a:t>
            </a:r>
            <a:r>
              <a:rPr sz="2000" b="1" spc="-210" dirty="0">
                <a:solidFill>
                  <a:srgbClr val="585858"/>
                </a:solidFill>
                <a:latin typeface="Tahoma"/>
                <a:cs typeface="Tahoma"/>
              </a:rPr>
              <a:t>&amp;</a:t>
            </a:r>
            <a:r>
              <a:rPr sz="2000" b="1" spc="5" dirty="0">
                <a:solidFill>
                  <a:srgbClr val="585858"/>
                </a:solidFill>
                <a:latin typeface="Tahoma"/>
                <a:cs typeface="Tahoma"/>
              </a:rPr>
              <a:t> </a:t>
            </a:r>
            <a:r>
              <a:rPr sz="2000" b="1" spc="-85" dirty="0">
                <a:solidFill>
                  <a:srgbClr val="585858"/>
                </a:solidFill>
                <a:latin typeface="Tahoma"/>
                <a:cs typeface="Tahoma"/>
              </a:rPr>
              <a:t>Robertson</a:t>
            </a:r>
            <a:r>
              <a:rPr sz="2000" b="1" spc="-30" dirty="0">
                <a:solidFill>
                  <a:srgbClr val="585858"/>
                </a:solidFill>
                <a:latin typeface="Tahoma"/>
                <a:cs typeface="Tahoma"/>
              </a:rPr>
              <a:t> </a:t>
            </a:r>
            <a:r>
              <a:rPr sz="2000" b="1" spc="-10" dirty="0">
                <a:solidFill>
                  <a:srgbClr val="585858"/>
                </a:solidFill>
                <a:latin typeface="Tahoma"/>
                <a:cs typeface="Tahoma"/>
              </a:rPr>
              <a:t>County</a:t>
            </a:r>
            <a:endParaRPr sz="2000">
              <a:latin typeface="Tahoma"/>
              <a:cs typeface="Tahoma"/>
            </a:endParaRPr>
          </a:p>
        </p:txBody>
      </p:sp>
      <p:pic>
        <p:nvPicPr>
          <p:cNvPr id="33" name="object 33"/>
          <p:cNvPicPr/>
          <p:nvPr/>
        </p:nvPicPr>
        <p:blipFill>
          <a:blip r:embed="rId5" cstate="print"/>
          <a:stretch>
            <a:fillRect/>
          </a:stretch>
        </p:blipFill>
        <p:spPr>
          <a:xfrm>
            <a:off x="0" y="0"/>
            <a:ext cx="1612391" cy="6858000"/>
          </a:xfrm>
          <a:prstGeom prst="rect">
            <a:avLst/>
          </a:prstGeom>
        </p:spPr>
      </p:pic>
      <p:sp>
        <p:nvSpPr>
          <p:cNvPr id="34" name="object 34"/>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35" name="object 35"/>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36" name="object 36"/>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37" name="object 37"/>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sp>
        <p:nvSpPr>
          <p:cNvPr id="38" name="object 38"/>
          <p:cNvSpPr/>
          <p:nvPr/>
        </p:nvSpPr>
        <p:spPr>
          <a:xfrm>
            <a:off x="11532107" y="6234684"/>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7"/>
                </a:lnTo>
                <a:lnTo>
                  <a:pt x="5014" y="296643"/>
                </a:lnTo>
                <a:lnTo>
                  <a:pt x="19395" y="342985"/>
                </a:lnTo>
                <a:lnTo>
                  <a:pt x="42152" y="384923"/>
                </a:lnTo>
                <a:lnTo>
                  <a:pt x="72294" y="421462"/>
                </a:lnTo>
                <a:lnTo>
                  <a:pt x="108830" y="451610"/>
                </a:lnTo>
                <a:lnTo>
                  <a:pt x="150768" y="474373"/>
                </a:lnTo>
                <a:lnTo>
                  <a:pt x="197118" y="488759"/>
                </a:lnTo>
                <a:lnTo>
                  <a:pt x="246888" y="493775"/>
                </a:lnTo>
                <a:lnTo>
                  <a:pt x="296657" y="488759"/>
                </a:lnTo>
                <a:lnTo>
                  <a:pt x="343007" y="474373"/>
                </a:lnTo>
                <a:lnTo>
                  <a:pt x="384945" y="451610"/>
                </a:lnTo>
                <a:lnTo>
                  <a:pt x="421481" y="421462"/>
                </a:lnTo>
                <a:lnTo>
                  <a:pt x="451623" y="384923"/>
                </a:lnTo>
                <a:lnTo>
                  <a:pt x="474380" y="342985"/>
                </a:lnTo>
                <a:lnTo>
                  <a:pt x="488761" y="296643"/>
                </a:lnTo>
                <a:lnTo>
                  <a:pt x="493775" y="246887"/>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sp>
        <p:nvSpPr>
          <p:cNvPr id="39" name="object 39"/>
          <p:cNvSpPr txBox="1"/>
          <p:nvPr/>
        </p:nvSpPr>
        <p:spPr>
          <a:xfrm>
            <a:off x="11728195" y="6369202"/>
            <a:ext cx="102870" cy="208915"/>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585858"/>
                </a:solidFill>
                <a:latin typeface="Calibri"/>
                <a:cs typeface="Calibri"/>
              </a:rPr>
              <a:t>4</a:t>
            </a:r>
            <a:endParaRPr sz="1200">
              <a:latin typeface="Calibri"/>
              <a:cs typeface="Calibri"/>
            </a:endParaRPr>
          </a:p>
        </p:txBody>
      </p:sp>
      <p:grpSp>
        <p:nvGrpSpPr>
          <p:cNvPr id="40" name="object 40"/>
          <p:cNvGrpSpPr/>
          <p:nvPr/>
        </p:nvGrpSpPr>
        <p:grpSpPr>
          <a:xfrm>
            <a:off x="166115" y="3453384"/>
            <a:ext cx="10678795" cy="3270885"/>
            <a:chOff x="166115" y="3453384"/>
            <a:chExt cx="10678795" cy="3270885"/>
          </a:xfrm>
        </p:grpSpPr>
        <p:pic>
          <p:nvPicPr>
            <p:cNvPr id="41" name="object 41"/>
            <p:cNvPicPr/>
            <p:nvPr/>
          </p:nvPicPr>
          <p:blipFill>
            <a:blip r:embed="rId6" cstate="print"/>
            <a:stretch>
              <a:fillRect/>
            </a:stretch>
          </p:blipFill>
          <p:spPr>
            <a:xfrm>
              <a:off x="166115" y="6301740"/>
              <a:ext cx="848868" cy="422148"/>
            </a:xfrm>
            <a:prstGeom prst="rect">
              <a:avLst/>
            </a:prstGeom>
          </p:spPr>
        </p:pic>
        <p:pic>
          <p:nvPicPr>
            <p:cNvPr id="42" name="object 42"/>
            <p:cNvPicPr/>
            <p:nvPr/>
          </p:nvPicPr>
          <p:blipFill>
            <a:blip r:embed="rId7" cstate="print"/>
            <a:stretch>
              <a:fillRect/>
            </a:stretch>
          </p:blipFill>
          <p:spPr>
            <a:xfrm>
              <a:off x="8505444" y="3453384"/>
              <a:ext cx="419100" cy="419100"/>
            </a:xfrm>
            <a:prstGeom prst="rect">
              <a:avLst/>
            </a:prstGeom>
          </p:spPr>
        </p:pic>
        <p:pic>
          <p:nvPicPr>
            <p:cNvPr id="43" name="object 43"/>
            <p:cNvPicPr/>
            <p:nvPr/>
          </p:nvPicPr>
          <p:blipFill>
            <a:blip r:embed="rId8" cstate="print"/>
            <a:stretch>
              <a:fillRect/>
            </a:stretch>
          </p:blipFill>
          <p:spPr>
            <a:xfrm>
              <a:off x="8923020" y="3494532"/>
              <a:ext cx="658368" cy="370332"/>
            </a:xfrm>
            <a:prstGeom prst="rect">
              <a:avLst/>
            </a:prstGeom>
          </p:spPr>
        </p:pic>
        <p:pic>
          <p:nvPicPr>
            <p:cNvPr id="44" name="object 44"/>
            <p:cNvPicPr/>
            <p:nvPr/>
          </p:nvPicPr>
          <p:blipFill>
            <a:blip r:embed="rId9" cstate="print"/>
            <a:stretch>
              <a:fillRect/>
            </a:stretch>
          </p:blipFill>
          <p:spPr>
            <a:xfrm>
              <a:off x="7958327" y="4261104"/>
              <a:ext cx="2886455" cy="2220468"/>
            </a:xfrm>
            <a:prstGeom prst="rect">
              <a:avLst/>
            </a:prstGeom>
          </p:spPr>
        </p:pic>
      </p:grpSp>
      <p:sp>
        <p:nvSpPr>
          <p:cNvPr id="45" name="object 45"/>
          <p:cNvSpPr txBox="1"/>
          <p:nvPr/>
        </p:nvSpPr>
        <p:spPr>
          <a:xfrm>
            <a:off x="6349872" y="5956198"/>
            <a:ext cx="1315085" cy="132080"/>
          </a:xfrm>
          <a:prstGeom prst="rect">
            <a:avLst/>
          </a:prstGeom>
        </p:spPr>
        <p:txBody>
          <a:bodyPr vert="horz" wrap="square" lIns="0" tIns="12065" rIns="0" bIns="0" rtlCol="0">
            <a:spAutoFit/>
          </a:bodyPr>
          <a:lstStyle/>
          <a:p>
            <a:pPr>
              <a:lnSpc>
                <a:spcPct val="100000"/>
              </a:lnSpc>
              <a:spcBef>
                <a:spcPts val="95"/>
              </a:spcBef>
            </a:pPr>
            <a:r>
              <a:rPr sz="700" b="1" spc="-30" dirty="0">
                <a:latin typeface="Tahoma"/>
                <a:cs typeface="Tahoma"/>
              </a:rPr>
              <a:t>Premion</a:t>
            </a:r>
            <a:r>
              <a:rPr sz="700" b="1" dirty="0">
                <a:latin typeface="Tahoma"/>
                <a:cs typeface="Tahoma"/>
              </a:rPr>
              <a:t> </a:t>
            </a:r>
            <a:r>
              <a:rPr sz="700" b="1" spc="-10" dirty="0">
                <a:latin typeface="Tahoma"/>
                <a:cs typeface="Tahoma"/>
              </a:rPr>
              <a:t>Avial</a:t>
            </a:r>
            <a:r>
              <a:rPr sz="700" b="1" spc="-25" dirty="0">
                <a:latin typeface="Tahoma"/>
                <a:cs typeface="Tahoma"/>
              </a:rPr>
              <a:t> </a:t>
            </a:r>
            <a:r>
              <a:rPr sz="700" b="1" spc="-10" dirty="0">
                <a:latin typeface="Tahoma"/>
                <a:cs typeface="Tahoma"/>
              </a:rPr>
              <a:t>pulled</a:t>
            </a:r>
            <a:r>
              <a:rPr sz="700" b="1" dirty="0">
                <a:latin typeface="Tahoma"/>
                <a:cs typeface="Tahoma"/>
              </a:rPr>
              <a:t> </a:t>
            </a:r>
            <a:r>
              <a:rPr sz="700" b="1" spc="-50" dirty="0">
                <a:latin typeface="Tahoma"/>
                <a:cs typeface="Tahoma"/>
              </a:rPr>
              <a:t>8.15.2023</a:t>
            </a:r>
            <a:endParaRPr sz="700">
              <a:latin typeface="Tahoma"/>
              <a:cs typeface="Tahoma"/>
            </a:endParaRPr>
          </a:p>
        </p:txBody>
      </p:sp>
      <p:sp>
        <p:nvSpPr>
          <p:cNvPr id="46" name="object 46"/>
          <p:cNvSpPr txBox="1"/>
          <p:nvPr/>
        </p:nvSpPr>
        <p:spPr>
          <a:xfrm>
            <a:off x="8028813" y="6467652"/>
            <a:ext cx="2909570" cy="270510"/>
          </a:xfrm>
          <a:prstGeom prst="rect">
            <a:avLst/>
          </a:prstGeom>
        </p:spPr>
        <p:txBody>
          <a:bodyPr vert="horz" wrap="square" lIns="0" tIns="12700" rIns="0" bIns="0" rtlCol="0">
            <a:spAutoFit/>
          </a:bodyPr>
          <a:lstStyle/>
          <a:p>
            <a:pPr marL="12700">
              <a:lnSpc>
                <a:spcPct val="100000"/>
              </a:lnSpc>
              <a:spcBef>
                <a:spcPts val="100"/>
              </a:spcBef>
            </a:pPr>
            <a:r>
              <a:rPr sz="800" b="1" dirty="0">
                <a:latin typeface="Calibri"/>
                <a:cs typeface="Calibri"/>
              </a:rPr>
              <a:t>According</a:t>
            </a:r>
            <a:r>
              <a:rPr sz="800" b="1" spc="-20" dirty="0">
                <a:latin typeface="Calibri"/>
                <a:cs typeface="Calibri"/>
              </a:rPr>
              <a:t> </a:t>
            </a:r>
            <a:r>
              <a:rPr sz="800" b="1" dirty="0">
                <a:latin typeface="Calibri"/>
                <a:cs typeface="Calibri"/>
              </a:rPr>
              <a:t>to</a:t>
            </a:r>
            <a:r>
              <a:rPr sz="800" b="1" spc="-20" dirty="0">
                <a:latin typeface="Calibri"/>
                <a:cs typeface="Calibri"/>
              </a:rPr>
              <a:t> </a:t>
            </a:r>
            <a:r>
              <a:rPr sz="800" b="1" dirty="0">
                <a:latin typeface="Calibri"/>
                <a:cs typeface="Calibri"/>
              </a:rPr>
              <a:t>the 2023</a:t>
            </a:r>
            <a:r>
              <a:rPr sz="800" b="1" spc="-25" dirty="0">
                <a:latin typeface="Calibri"/>
                <a:cs typeface="Calibri"/>
              </a:rPr>
              <a:t> </a:t>
            </a:r>
            <a:r>
              <a:rPr sz="800" b="1" spc="-10" dirty="0">
                <a:latin typeface="Calibri"/>
                <a:cs typeface="Calibri"/>
              </a:rPr>
              <a:t>AudienceSCAN®</a:t>
            </a:r>
            <a:r>
              <a:rPr sz="800" b="1" spc="-45" dirty="0">
                <a:latin typeface="Calibri"/>
                <a:cs typeface="Calibri"/>
              </a:rPr>
              <a:t> </a:t>
            </a:r>
            <a:r>
              <a:rPr sz="800" b="1" dirty="0">
                <a:latin typeface="Calibri"/>
                <a:cs typeface="Calibri"/>
              </a:rPr>
              <a:t>survey,</a:t>
            </a:r>
            <a:r>
              <a:rPr sz="800" b="1" spc="-20" dirty="0">
                <a:latin typeface="Calibri"/>
                <a:cs typeface="Calibri"/>
              </a:rPr>
              <a:t> </a:t>
            </a:r>
            <a:r>
              <a:rPr sz="800" b="1" dirty="0">
                <a:latin typeface="Calibri"/>
                <a:cs typeface="Calibri"/>
              </a:rPr>
              <a:t>15.8%</a:t>
            </a:r>
            <a:r>
              <a:rPr sz="800" b="1" spc="-35" dirty="0">
                <a:latin typeface="Calibri"/>
                <a:cs typeface="Calibri"/>
              </a:rPr>
              <a:t> </a:t>
            </a:r>
            <a:r>
              <a:rPr sz="800" b="1" dirty="0">
                <a:latin typeface="Calibri"/>
                <a:cs typeface="Calibri"/>
              </a:rPr>
              <a:t>of</a:t>
            </a:r>
            <a:r>
              <a:rPr sz="800" b="1" spc="-10" dirty="0">
                <a:latin typeface="Calibri"/>
                <a:cs typeface="Calibri"/>
              </a:rPr>
              <a:t> </a:t>
            </a:r>
            <a:r>
              <a:rPr sz="800" b="1" dirty="0">
                <a:latin typeface="Calibri"/>
                <a:cs typeface="Calibri"/>
              </a:rPr>
              <a:t>US</a:t>
            </a:r>
            <a:r>
              <a:rPr sz="800" b="1" spc="-15" dirty="0">
                <a:latin typeface="Calibri"/>
                <a:cs typeface="Calibri"/>
              </a:rPr>
              <a:t> </a:t>
            </a:r>
            <a:r>
              <a:rPr sz="800" b="1" dirty="0">
                <a:latin typeface="Calibri"/>
                <a:cs typeface="Calibri"/>
              </a:rPr>
              <a:t>adults</a:t>
            </a:r>
            <a:r>
              <a:rPr sz="800" b="1" spc="10" dirty="0">
                <a:latin typeface="Calibri"/>
                <a:cs typeface="Calibri"/>
              </a:rPr>
              <a:t> </a:t>
            </a:r>
            <a:r>
              <a:rPr sz="800" b="1" spc="-25" dirty="0">
                <a:latin typeface="Calibri"/>
                <a:cs typeface="Calibri"/>
              </a:rPr>
              <a:t>[*]</a:t>
            </a:r>
            <a:endParaRPr sz="800">
              <a:latin typeface="Calibri"/>
              <a:cs typeface="Calibri"/>
            </a:endParaRPr>
          </a:p>
          <a:p>
            <a:pPr marL="12700">
              <a:lnSpc>
                <a:spcPct val="100000"/>
              </a:lnSpc>
            </a:pPr>
            <a:r>
              <a:rPr sz="800" b="1" spc="-10" dirty="0">
                <a:latin typeface="Calibri"/>
                <a:cs typeface="Calibri"/>
              </a:rPr>
              <a:t>regularly</a:t>
            </a:r>
            <a:r>
              <a:rPr sz="800" b="1" spc="-5" dirty="0">
                <a:latin typeface="Calibri"/>
                <a:cs typeface="Calibri"/>
              </a:rPr>
              <a:t> </a:t>
            </a:r>
            <a:r>
              <a:rPr sz="800" b="1" dirty="0">
                <a:latin typeface="Calibri"/>
                <a:cs typeface="Calibri"/>
              </a:rPr>
              <a:t>support</a:t>
            </a:r>
            <a:r>
              <a:rPr sz="800" b="1" spc="-5" dirty="0">
                <a:latin typeface="Calibri"/>
                <a:cs typeface="Calibri"/>
              </a:rPr>
              <a:t> </a:t>
            </a:r>
            <a:r>
              <a:rPr sz="800" b="1" spc="-10" dirty="0">
                <a:latin typeface="Calibri"/>
                <a:cs typeface="Calibri"/>
              </a:rPr>
              <a:t>environmental</a:t>
            </a:r>
            <a:r>
              <a:rPr sz="800" b="1" spc="-35" dirty="0">
                <a:latin typeface="Calibri"/>
                <a:cs typeface="Calibri"/>
              </a:rPr>
              <a:t> </a:t>
            </a:r>
            <a:r>
              <a:rPr sz="800" b="1" spc="-10" dirty="0">
                <a:latin typeface="Calibri"/>
                <a:cs typeface="Calibri"/>
              </a:rPr>
              <a:t>causes</a:t>
            </a:r>
            <a:r>
              <a:rPr sz="800" b="1" spc="10" dirty="0">
                <a:latin typeface="Calibri"/>
                <a:cs typeface="Calibri"/>
              </a:rPr>
              <a:t> </a:t>
            </a:r>
            <a:r>
              <a:rPr sz="800" b="1" dirty="0">
                <a:latin typeface="Calibri"/>
                <a:cs typeface="Calibri"/>
              </a:rPr>
              <a:t>with</a:t>
            </a:r>
            <a:r>
              <a:rPr sz="800" b="1" spc="25" dirty="0">
                <a:latin typeface="Calibri"/>
                <a:cs typeface="Calibri"/>
              </a:rPr>
              <a:t> </a:t>
            </a:r>
            <a:r>
              <a:rPr sz="800" b="1" dirty="0">
                <a:latin typeface="Calibri"/>
                <a:cs typeface="Calibri"/>
              </a:rPr>
              <a:t>their</a:t>
            </a:r>
            <a:r>
              <a:rPr sz="800" b="1" spc="10" dirty="0">
                <a:latin typeface="Calibri"/>
                <a:cs typeface="Calibri"/>
              </a:rPr>
              <a:t> </a:t>
            </a:r>
            <a:r>
              <a:rPr sz="800" b="1" dirty="0">
                <a:latin typeface="Calibri"/>
                <a:cs typeface="Calibri"/>
              </a:rPr>
              <a:t>time</a:t>
            </a:r>
            <a:r>
              <a:rPr sz="800" b="1" spc="10" dirty="0">
                <a:latin typeface="Calibri"/>
                <a:cs typeface="Calibri"/>
              </a:rPr>
              <a:t> </a:t>
            </a:r>
            <a:r>
              <a:rPr sz="800" b="1" dirty="0">
                <a:latin typeface="Calibri"/>
                <a:cs typeface="Calibri"/>
              </a:rPr>
              <a:t>or</a:t>
            </a:r>
            <a:r>
              <a:rPr sz="800" b="1" spc="10" dirty="0">
                <a:latin typeface="Calibri"/>
                <a:cs typeface="Calibri"/>
              </a:rPr>
              <a:t> </a:t>
            </a:r>
            <a:r>
              <a:rPr sz="800" b="1" spc="-20" dirty="0">
                <a:latin typeface="Calibri"/>
                <a:cs typeface="Calibri"/>
              </a:rPr>
              <a:t>more</a:t>
            </a:r>
            <a:endParaRPr sz="800">
              <a:latin typeface="Calibri"/>
              <a:cs typeface="Calibri"/>
            </a:endParaRPr>
          </a:p>
        </p:txBody>
      </p:sp>
      <p:sp>
        <p:nvSpPr>
          <p:cNvPr id="47" name="TextBox 46">
            <a:extLst>
              <a:ext uri="{FF2B5EF4-FFF2-40B4-BE49-F238E27FC236}">
                <a16:creationId xmlns:a16="http://schemas.microsoft.com/office/drawing/2014/main" id="{9A16DC7A-1AD7-CAC9-33A4-CB5199E54B06}"/>
              </a:ext>
            </a:extLst>
          </p:cNvPr>
          <p:cNvSpPr txBox="1"/>
          <p:nvPr/>
        </p:nvSpPr>
        <p:spPr>
          <a:xfrm>
            <a:off x="27525" y="71670"/>
            <a:ext cx="2112678"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There are between 9,000 and 14,000 people watching KBTX news. Broadcast TV and streaming TV make up a large portion on where people get their news and there is over 600,000 available places to run our ads in front of just our residents.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sp>
          <p:nvSpPr>
            <p:cNvPr id="4" name="object 4"/>
            <p:cNvSpPr/>
            <p:nvPr/>
          </p:nvSpPr>
          <p:spPr>
            <a:xfrm>
              <a:off x="0" y="0"/>
              <a:ext cx="6350" cy="6858000"/>
            </a:xfrm>
            <a:custGeom>
              <a:avLst/>
              <a:gdLst/>
              <a:ahLst/>
              <a:cxnLst/>
              <a:rect l="l" t="t" r="r" b="b"/>
              <a:pathLst>
                <a:path w="6350" h="6858000">
                  <a:moveTo>
                    <a:pt x="0" y="6857998"/>
                  </a:moveTo>
                  <a:lnTo>
                    <a:pt x="6096" y="6857998"/>
                  </a:lnTo>
                  <a:lnTo>
                    <a:pt x="6096" y="0"/>
                  </a:lnTo>
                  <a:lnTo>
                    <a:pt x="0" y="0"/>
                  </a:lnTo>
                  <a:lnTo>
                    <a:pt x="0" y="6857998"/>
                  </a:lnTo>
                  <a:close/>
                </a:path>
              </a:pathLst>
            </a:custGeom>
            <a:solidFill>
              <a:srgbClr val="6DC3B1">
                <a:alpha val="65097"/>
              </a:srgbClr>
            </a:solidFill>
          </p:spPr>
          <p:txBody>
            <a:bodyPr wrap="square" lIns="0" tIns="0" rIns="0" bIns="0" rtlCol="0"/>
            <a:lstStyle/>
            <a:p>
              <a:endParaRPr/>
            </a:p>
          </p:txBody>
        </p:sp>
      </p:grpSp>
      <p:sp>
        <p:nvSpPr>
          <p:cNvPr id="5" name="object 5"/>
          <p:cNvSpPr/>
          <p:nvPr/>
        </p:nvSpPr>
        <p:spPr>
          <a:xfrm>
            <a:off x="1383791" y="0"/>
            <a:ext cx="10808335" cy="6858000"/>
          </a:xfrm>
          <a:custGeom>
            <a:avLst/>
            <a:gdLst/>
            <a:ahLst/>
            <a:cxnLst/>
            <a:rect l="l" t="t" r="r" b="b"/>
            <a:pathLst>
              <a:path w="10808335" h="6858000">
                <a:moveTo>
                  <a:pt x="0" y="6857998"/>
                </a:moveTo>
                <a:lnTo>
                  <a:pt x="10808208" y="6857998"/>
                </a:lnTo>
                <a:lnTo>
                  <a:pt x="10808208" y="0"/>
                </a:lnTo>
                <a:lnTo>
                  <a:pt x="0" y="0"/>
                </a:lnTo>
                <a:lnTo>
                  <a:pt x="0" y="6857998"/>
                </a:lnTo>
                <a:close/>
              </a:path>
            </a:pathLst>
          </a:custGeom>
          <a:solidFill>
            <a:srgbClr val="6DC3B1">
              <a:alpha val="65097"/>
            </a:srgbClr>
          </a:solidFill>
        </p:spPr>
        <p:txBody>
          <a:bodyPr wrap="square" lIns="0" tIns="0" rIns="0" bIns="0" rtlCol="0"/>
          <a:lstStyle/>
          <a:p>
            <a:endParaRPr/>
          </a:p>
        </p:txBody>
      </p:sp>
      <p:pic>
        <p:nvPicPr>
          <p:cNvPr id="6" name="object 6"/>
          <p:cNvPicPr/>
          <p:nvPr/>
        </p:nvPicPr>
        <p:blipFill>
          <a:blip r:embed="rId3" cstate="print"/>
          <a:stretch>
            <a:fillRect/>
          </a:stretch>
        </p:blipFill>
        <p:spPr>
          <a:xfrm>
            <a:off x="0" y="0"/>
            <a:ext cx="1610867" cy="6858000"/>
          </a:xfrm>
          <a:prstGeom prst="rect">
            <a:avLst/>
          </a:prstGeom>
        </p:spPr>
      </p:pic>
      <p:sp>
        <p:nvSpPr>
          <p:cNvPr id="7" name="object 7"/>
          <p:cNvSpPr/>
          <p:nvPr/>
        </p:nvSpPr>
        <p:spPr>
          <a:xfrm>
            <a:off x="11370564"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sp>
        <p:nvSpPr>
          <p:cNvPr id="8" name="object 8"/>
          <p:cNvSpPr txBox="1"/>
          <p:nvPr/>
        </p:nvSpPr>
        <p:spPr>
          <a:xfrm>
            <a:off x="5647182" y="2512263"/>
            <a:ext cx="4759960" cy="1549400"/>
          </a:xfrm>
          <a:prstGeom prst="rect">
            <a:avLst/>
          </a:prstGeom>
        </p:spPr>
        <p:txBody>
          <a:bodyPr vert="horz" wrap="square" lIns="0" tIns="12065" rIns="0" bIns="0" rtlCol="0">
            <a:spAutoFit/>
          </a:bodyPr>
          <a:lstStyle/>
          <a:p>
            <a:pPr marL="12700">
              <a:lnSpc>
                <a:spcPct val="100000"/>
              </a:lnSpc>
              <a:spcBef>
                <a:spcPts val="95"/>
              </a:spcBef>
            </a:pPr>
            <a:r>
              <a:rPr sz="10000" b="1" spc="-715" dirty="0">
                <a:solidFill>
                  <a:srgbClr val="FFFFFF"/>
                </a:solidFill>
                <a:latin typeface="Arial"/>
                <a:cs typeface="Arial"/>
              </a:rPr>
              <a:t>The</a:t>
            </a:r>
            <a:r>
              <a:rPr sz="10000" b="1" spc="-250" dirty="0">
                <a:solidFill>
                  <a:srgbClr val="FFFFFF"/>
                </a:solidFill>
                <a:latin typeface="Arial"/>
                <a:cs typeface="Arial"/>
              </a:rPr>
              <a:t> </a:t>
            </a:r>
            <a:r>
              <a:rPr sz="10000" b="1" spc="-220" dirty="0">
                <a:solidFill>
                  <a:srgbClr val="FFFFFF"/>
                </a:solidFill>
                <a:latin typeface="Arial"/>
                <a:cs typeface="Arial"/>
              </a:rPr>
              <a:t>Idea</a:t>
            </a:r>
            <a:endParaRPr sz="10000">
              <a:latin typeface="Arial"/>
              <a:cs typeface="Arial"/>
            </a:endParaRPr>
          </a:p>
        </p:txBody>
      </p:sp>
      <p:sp>
        <p:nvSpPr>
          <p:cNvPr id="9" name="object 9"/>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0" name="object 10"/>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1" name="object 11"/>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2" name="object 12"/>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pic>
        <p:nvPicPr>
          <p:cNvPr id="13" name="object 13"/>
          <p:cNvPicPr/>
          <p:nvPr/>
        </p:nvPicPr>
        <p:blipFill>
          <a:blip r:embed="rId4" cstate="print"/>
          <a:stretch>
            <a:fillRect/>
          </a:stretch>
        </p:blipFill>
        <p:spPr>
          <a:xfrm>
            <a:off x="10590276" y="2865120"/>
            <a:ext cx="1144524" cy="1138427"/>
          </a:xfrm>
          <a:prstGeom prst="rect">
            <a:avLst/>
          </a:prstGeom>
        </p:spPr>
      </p:pic>
      <p:sp>
        <p:nvSpPr>
          <p:cNvPr id="14" name="object 14"/>
          <p:cNvSpPr/>
          <p:nvPr/>
        </p:nvSpPr>
        <p:spPr>
          <a:xfrm>
            <a:off x="11526011" y="6239255"/>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15" name="object 15"/>
          <p:cNvPicPr/>
          <p:nvPr/>
        </p:nvPicPr>
        <p:blipFill>
          <a:blip r:embed="rId5" cstate="print"/>
          <a:stretch>
            <a:fillRect/>
          </a:stretch>
        </p:blipFill>
        <p:spPr>
          <a:xfrm>
            <a:off x="166115" y="6301740"/>
            <a:ext cx="848868" cy="422148"/>
          </a:xfrm>
          <a:prstGeom prst="rect">
            <a:avLst/>
          </a:prstGeom>
        </p:spPr>
      </p:pic>
      <p:sp>
        <p:nvSpPr>
          <p:cNvPr id="16" name="object 16"/>
          <p:cNvSpPr txBox="1">
            <a:spLocks noGrp="1"/>
          </p:cNvSpPr>
          <p:nvPr>
            <p:ph type="title"/>
          </p:nvPr>
        </p:nvSpPr>
        <p:spPr>
          <a:xfrm>
            <a:off x="1559178" y="106756"/>
            <a:ext cx="9175750" cy="757555"/>
          </a:xfrm>
          <a:prstGeom prst="rect">
            <a:avLst/>
          </a:prstGeom>
        </p:spPr>
        <p:txBody>
          <a:bodyPr vert="horz" wrap="square" lIns="0" tIns="12700" rIns="0" bIns="0" rtlCol="0">
            <a:spAutoFit/>
          </a:bodyPr>
          <a:lstStyle/>
          <a:p>
            <a:pPr marL="12700">
              <a:lnSpc>
                <a:spcPct val="100000"/>
              </a:lnSpc>
              <a:spcBef>
                <a:spcPts val="100"/>
              </a:spcBef>
            </a:pPr>
            <a:r>
              <a:rPr sz="4800" b="1" spc="-365" dirty="0">
                <a:solidFill>
                  <a:srgbClr val="FFFFFF"/>
                </a:solidFill>
                <a:latin typeface="Arial"/>
                <a:cs typeface="Arial"/>
              </a:rPr>
              <a:t>How</a:t>
            </a:r>
            <a:r>
              <a:rPr sz="4800" b="1" spc="-145" dirty="0">
                <a:solidFill>
                  <a:srgbClr val="FFFFFF"/>
                </a:solidFill>
                <a:latin typeface="Arial"/>
                <a:cs typeface="Arial"/>
              </a:rPr>
              <a:t> </a:t>
            </a:r>
            <a:r>
              <a:rPr sz="4800" b="1" spc="-385" dirty="0">
                <a:solidFill>
                  <a:srgbClr val="FFFFFF"/>
                </a:solidFill>
                <a:latin typeface="Arial"/>
                <a:cs typeface="Arial"/>
              </a:rPr>
              <a:t>do</a:t>
            </a:r>
            <a:r>
              <a:rPr sz="4800" b="1" spc="-135" dirty="0">
                <a:solidFill>
                  <a:srgbClr val="FFFFFF"/>
                </a:solidFill>
                <a:latin typeface="Arial"/>
                <a:cs typeface="Arial"/>
              </a:rPr>
              <a:t> </a:t>
            </a:r>
            <a:r>
              <a:rPr sz="4800" b="1" spc="-245" dirty="0">
                <a:solidFill>
                  <a:srgbClr val="FFFFFF"/>
                </a:solidFill>
                <a:latin typeface="Arial"/>
                <a:cs typeface="Arial"/>
              </a:rPr>
              <a:t>we</a:t>
            </a:r>
            <a:r>
              <a:rPr sz="4800" b="1" spc="-125" dirty="0">
                <a:solidFill>
                  <a:srgbClr val="FFFFFF"/>
                </a:solidFill>
                <a:latin typeface="Arial"/>
                <a:cs typeface="Arial"/>
              </a:rPr>
              <a:t> </a:t>
            </a:r>
            <a:r>
              <a:rPr sz="4800" b="1" spc="-185" dirty="0">
                <a:solidFill>
                  <a:srgbClr val="FFFFFF"/>
                </a:solidFill>
                <a:latin typeface="Arial"/>
                <a:cs typeface="Arial"/>
              </a:rPr>
              <a:t>capture</a:t>
            </a:r>
            <a:r>
              <a:rPr sz="4800" b="1" spc="-155" dirty="0">
                <a:solidFill>
                  <a:srgbClr val="FFFFFF"/>
                </a:solidFill>
                <a:latin typeface="Arial"/>
                <a:cs typeface="Arial"/>
              </a:rPr>
              <a:t> </a:t>
            </a:r>
            <a:r>
              <a:rPr sz="4800" b="1" spc="-185" dirty="0">
                <a:solidFill>
                  <a:srgbClr val="FFFFFF"/>
                </a:solidFill>
                <a:latin typeface="Arial"/>
                <a:cs typeface="Arial"/>
              </a:rPr>
              <a:t>this</a:t>
            </a:r>
            <a:r>
              <a:rPr sz="4800" b="1" spc="-150" dirty="0">
                <a:solidFill>
                  <a:srgbClr val="FFFFFF"/>
                </a:solidFill>
                <a:latin typeface="Arial"/>
                <a:cs typeface="Arial"/>
              </a:rPr>
              <a:t> </a:t>
            </a:r>
            <a:r>
              <a:rPr sz="4800" b="1" spc="-185" dirty="0">
                <a:solidFill>
                  <a:srgbClr val="FFFFFF"/>
                </a:solidFill>
                <a:latin typeface="Arial"/>
                <a:cs typeface="Arial"/>
              </a:rPr>
              <a:t>audience?</a:t>
            </a:r>
            <a:endParaRPr sz="48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76200">
              <a:lnSpc>
                <a:spcPts val="1240"/>
              </a:lnSpc>
            </a:pPr>
            <a:fld id="{81D60167-4931-47E6-BA6A-407CBD079E47}" type="slidenum">
              <a:rPr spc="-50" dirty="0"/>
              <a:t>5</a:t>
            </a:fld>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sp>
          <p:nvSpPr>
            <p:cNvPr id="4" name="object 4"/>
            <p:cNvSpPr/>
            <p:nvPr/>
          </p:nvSpPr>
          <p:spPr>
            <a:xfrm>
              <a:off x="1368552" y="441959"/>
              <a:ext cx="3778250" cy="1149350"/>
            </a:xfrm>
            <a:custGeom>
              <a:avLst/>
              <a:gdLst/>
              <a:ahLst/>
              <a:cxnLst/>
              <a:rect l="l" t="t" r="r" b="b"/>
              <a:pathLst>
                <a:path w="3778250" h="1149350">
                  <a:moveTo>
                    <a:pt x="0" y="1149096"/>
                  </a:moveTo>
                  <a:lnTo>
                    <a:pt x="3777995" y="1149096"/>
                  </a:lnTo>
                  <a:lnTo>
                    <a:pt x="3777995" y="0"/>
                  </a:lnTo>
                  <a:lnTo>
                    <a:pt x="0" y="0"/>
                  </a:lnTo>
                  <a:lnTo>
                    <a:pt x="0" y="1149096"/>
                  </a:lnTo>
                  <a:close/>
                </a:path>
              </a:pathLst>
            </a:custGeom>
            <a:solidFill>
              <a:srgbClr val="FFFFFF">
                <a:alpha val="70979"/>
              </a:srgbClr>
            </a:solidFill>
          </p:spPr>
          <p:txBody>
            <a:bodyPr wrap="square" lIns="0" tIns="0" rIns="0" bIns="0" rtlCol="0"/>
            <a:lstStyle/>
            <a:p>
              <a:endParaRPr/>
            </a:p>
          </p:txBody>
        </p:sp>
        <p:sp>
          <p:nvSpPr>
            <p:cNvPr id="5" name="object 5"/>
            <p:cNvSpPr/>
            <p:nvPr/>
          </p:nvSpPr>
          <p:spPr>
            <a:xfrm>
              <a:off x="11370564"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grpSp>
      <p:sp>
        <p:nvSpPr>
          <p:cNvPr id="6" name="object 6"/>
          <p:cNvSpPr txBox="1">
            <a:spLocks noGrp="1"/>
          </p:cNvSpPr>
          <p:nvPr>
            <p:ph type="title"/>
          </p:nvPr>
        </p:nvSpPr>
        <p:spPr>
          <a:xfrm>
            <a:off x="2524125" y="426211"/>
            <a:ext cx="2413635" cy="1122680"/>
          </a:xfrm>
          <a:prstGeom prst="rect">
            <a:avLst/>
          </a:prstGeom>
        </p:spPr>
        <p:txBody>
          <a:bodyPr vert="horz" wrap="square" lIns="0" tIns="129539" rIns="0" bIns="0" rtlCol="0">
            <a:spAutoFit/>
          </a:bodyPr>
          <a:lstStyle/>
          <a:p>
            <a:pPr marL="12700" marR="5080" indent="845819">
              <a:lnSpc>
                <a:spcPts val="3840"/>
              </a:lnSpc>
              <a:spcBef>
                <a:spcPts val="1019"/>
              </a:spcBef>
            </a:pPr>
            <a:r>
              <a:rPr sz="4000" b="1" spc="-455" dirty="0">
                <a:solidFill>
                  <a:srgbClr val="585858"/>
                </a:solidFill>
                <a:latin typeface="Arial"/>
                <a:cs typeface="Arial"/>
              </a:rPr>
              <a:t>V</a:t>
            </a:r>
            <a:r>
              <a:rPr sz="4000" b="1" spc="-500" dirty="0">
                <a:solidFill>
                  <a:srgbClr val="585858"/>
                </a:solidFill>
                <a:latin typeface="Arial"/>
                <a:cs typeface="Arial"/>
              </a:rPr>
              <a:t> </a:t>
            </a:r>
            <a:r>
              <a:rPr sz="4000" b="1" spc="-65" dirty="0">
                <a:solidFill>
                  <a:srgbClr val="585858"/>
                </a:solidFill>
                <a:latin typeface="Arial"/>
                <a:cs typeface="Arial"/>
              </a:rPr>
              <a:t>i</a:t>
            </a:r>
            <a:r>
              <a:rPr sz="4000" b="1" spc="-505" dirty="0">
                <a:solidFill>
                  <a:srgbClr val="585858"/>
                </a:solidFill>
                <a:latin typeface="Arial"/>
                <a:cs typeface="Arial"/>
              </a:rPr>
              <a:t> </a:t>
            </a:r>
            <a:r>
              <a:rPr sz="4000" b="1" spc="-295" dirty="0">
                <a:solidFill>
                  <a:srgbClr val="585858"/>
                </a:solidFill>
                <a:latin typeface="Arial"/>
                <a:cs typeface="Arial"/>
              </a:rPr>
              <a:t>d</a:t>
            </a:r>
            <a:r>
              <a:rPr sz="4000" b="1" spc="-495" dirty="0">
                <a:solidFill>
                  <a:srgbClr val="585858"/>
                </a:solidFill>
                <a:latin typeface="Arial"/>
                <a:cs typeface="Arial"/>
              </a:rPr>
              <a:t> </a:t>
            </a:r>
            <a:r>
              <a:rPr sz="4000" b="1" spc="-95" dirty="0">
                <a:solidFill>
                  <a:srgbClr val="585858"/>
                </a:solidFill>
                <a:latin typeface="Arial"/>
                <a:cs typeface="Arial"/>
              </a:rPr>
              <a:t>e</a:t>
            </a:r>
            <a:r>
              <a:rPr sz="4000" b="1" spc="-500" dirty="0">
                <a:solidFill>
                  <a:srgbClr val="585858"/>
                </a:solidFill>
                <a:latin typeface="Arial"/>
                <a:cs typeface="Arial"/>
              </a:rPr>
              <a:t> </a:t>
            </a:r>
            <a:r>
              <a:rPr sz="4000" b="1" spc="-370" dirty="0">
                <a:solidFill>
                  <a:srgbClr val="585858"/>
                </a:solidFill>
                <a:latin typeface="Arial"/>
                <a:cs typeface="Arial"/>
              </a:rPr>
              <a:t>o </a:t>
            </a:r>
            <a:r>
              <a:rPr sz="4000" b="1" spc="-405" dirty="0">
                <a:solidFill>
                  <a:srgbClr val="585858"/>
                </a:solidFill>
                <a:latin typeface="Arial"/>
                <a:cs typeface="Arial"/>
              </a:rPr>
              <a:t>C</a:t>
            </a:r>
            <a:r>
              <a:rPr sz="4000" b="1" spc="-500" dirty="0">
                <a:solidFill>
                  <a:srgbClr val="585858"/>
                </a:solidFill>
                <a:latin typeface="Arial"/>
                <a:cs typeface="Arial"/>
              </a:rPr>
              <a:t> </a:t>
            </a:r>
            <a:r>
              <a:rPr sz="4000" b="1" spc="-195" dirty="0">
                <a:solidFill>
                  <a:srgbClr val="585858"/>
                </a:solidFill>
                <a:latin typeface="Arial"/>
                <a:cs typeface="Arial"/>
              </a:rPr>
              <a:t>r</a:t>
            </a:r>
            <a:r>
              <a:rPr sz="4000" b="1" spc="-495" dirty="0">
                <a:solidFill>
                  <a:srgbClr val="585858"/>
                </a:solidFill>
                <a:latin typeface="Arial"/>
                <a:cs typeface="Arial"/>
              </a:rPr>
              <a:t> </a:t>
            </a:r>
            <a:r>
              <a:rPr sz="4000" b="1" spc="-95" dirty="0">
                <a:solidFill>
                  <a:srgbClr val="585858"/>
                </a:solidFill>
                <a:latin typeface="Arial"/>
                <a:cs typeface="Arial"/>
              </a:rPr>
              <a:t>e</a:t>
            </a:r>
            <a:r>
              <a:rPr sz="4000" b="1" spc="-500" dirty="0">
                <a:solidFill>
                  <a:srgbClr val="585858"/>
                </a:solidFill>
                <a:latin typeface="Arial"/>
                <a:cs typeface="Arial"/>
              </a:rPr>
              <a:t> </a:t>
            </a:r>
            <a:r>
              <a:rPr sz="4000" b="1" spc="-75" dirty="0">
                <a:solidFill>
                  <a:srgbClr val="585858"/>
                </a:solidFill>
                <a:latin typeface="Arial"/>
                <a:cs typeface="Arial"/>
              </a:rPr>
              <a:t>a</a:t>
            </a:r>
            <a:r>
              <a:rPr sz="4000" b="1" spc="-515" dirty="0">
                <a:solidFill>
                  <a:srgbClr val="585858"/>
                </a:solidFill>
                <a:latin typeface="Arial"/>
                <a:cs typeface="Arial"/>
              </a:rPr>
              <a:t> </a:t>
            </a:r>
            <a:r>
              <a:rPr sz="4000" b="1" spc="65" dirty="0">
                <a:solidFill>
                  <a:srgbClr val="585858"/>
                </a:solidFill>
                <a:latin typeface="Arial"/>
                <a:cs typeface="Arial"/>
              </a:rPr>
              <a:t>t</a:t>
            </a:r>
            <a:r>
              <a:rPr sz="4000" b="1" spc="-500" dirty="0">
                <a:solidFill>
                  <a:srgbClr val="585858"/>
                </a:solidFill>
                <a:latin typeface="Arial"/>
                <a:cs typeface="Arial"/>
              </a:rPr>
              <a:t> </a:t>
            </a:r>
            <a:r>
              <a:rPr sz="4000" b="1" spc="-65" dirty="0">
                <a:solidFill>
                  <a:srgbClr val="585858"/>
                </a:solidFill>
                <a:latin typeface="Arial"/>
                <a:cs typeface="Arial"/>
              </a:rPr>
              <a:t>i</a:t>
            </a:r>
            <a:r>
              <a:rPr sz="4000" b="1" spc="-505" dirty="0">
                <a:solidFill>
                  <a:srgbClr val="585858"/>
                </a:solidFill>
                <a:latin typeface="Arial"/>
                <a:cs typeface="Arial"/>
              </a:rPr>
              <a:t> </a:t>
            </a:r>
            <a:r>
              <a:rPr sz="4000" b="1" spc="-425" dirty="0">
                <a:solidFill>
                  <a:srgbClr val="585858"/>
                </a:solidFill>
                <a:latin typeface="Arial"/>
                <a:cs typeface="Arial"/>
              </a:rPr>
              <a:t>v</a:t>
            </a:r>
            <a:r>
              <a:rPr sz="4000" b="1" spc="-550" dirty="0">
                <a:solidFill>
                  <a:srgbClr val="585858"/>
                </a:solidFill>
                <a:latin typeface="Arial"/>
                <a:cs typeface="Arial"/>
              </a:rPr>
              <a:t> </a:t>
            </a:r>
            <a:r>
              <a:rPr sz="4000" b="1" spc="-70" dirty="0">
                <a:solidFill>
                  <a:srgbClr val="585858"/>
                </a:solidFill>
                <a:latin typeface="Arial"/>
                <a:cs typeface="Arial"/>
              </a:rPr>
              <a:t>e</a:t>
            </a:r>
            <a:endParaRPr sz="4000">
              <a:latin typeface="Arial"/>
              <a:cs typeface="Arial"/>
            </a:endParaRPr>
          </a:p>
        </p:txBody>
      </p:sp>
      <p:pic>
        <p:nvPicPr>
          <p:cNvPr id="7" name="object 7"/>
          <p:cNvPicPr/>
          <p:nvPr/>
        </p:nvPicPr>
        <p:blipFill>
          <a:blip r:embed="rId3" cstate="print"/>
          <a:stretch>
            <a:fillRect/>
          </a:stretch>
        </p:blipFill>
        <p:spPr>
          <a:xfrm>
            <a:off x="0" y="0"/>
            <a:ext cx="1610868" cy="6857999"/>
          </a:xfrm>
          <a:prstGeom prst="rect">
            <a:avLst/>
          </a:prstGeom>
        </p:spPr>
      </p:pic>
      <p:sp>
        <p:nvSpPr>
          <p:cNvPr id="8" name="object 8"/>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9" name="object 9"/>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0" name="object 10"/>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1" name="object 11"/>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grpSp>
        <p:nvGrpSpPr>
          <p:cNvPr id="12" name="object 12"/>
          <p:cNvGrpSpPr/>
          <p:nvPr/>
        </p:nvGrpSpPr>
        <p:grpSpPr>
          <a:xfrm>
            <a:off x="166115" y="432816"/>
            <a:ext cx="11854180" cy="6300470"/>
            <a:chOff x="166115" y="432816"/>
            <a:chExt cx="11854180" cy="6300470"/>
          </a:xfrm>
        </p:grpSpPr>
        <p:pic>
          <p:nvPicPr>
            <p:cNvPr id="13" name="object 13"/>
            <p:cNvPicPr/>
            <p:nvPr/>
          </p:nvPicPr>
          <p:blipFill>
            <a:blip r:embed="rId4" cstate="print"/>
            <a:stretch>
              <a:fillRect/>
            </a:stretch>
          </p:blipFill>
          <p:spPr>
            <a:xfrm>
              <a:off x="5251704" y="441960"/>
              <a:ext cx="1155191" cy="1149096"/>
            </a:xfrm>
            <a:prstGeom prst="rect">
              <a:avLst/>
            </a:prstGeom>
          </p:spPr>
        </p:pic>
        <p:sp>
          <p:nvSpPr>
            <p:cNvPr id="14" name="object 14"/>
            <p:cNvSpPr/>
            <p:nvPr/>
          </p:nvSpPr>
          <p:spPr>
            <a:xfrm>
              <a:off x="11526011" y="6239256"/>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15" name="object 15"/>
            <p:cNvPicPr/>
            <p:nvPr/>
          </p:nvPicPr>
          <p:blipFill>
            <a:blip r:embed="rId5" cstate="print"/>
            <a:stretch>
              <a:fillRect/>
            </a:stretch>
          </p:blipFill>
          <p:spPr>
            <a:xfrm>
              <a:off x="166115" y="6301739"/>
              <a:ext cx="848868" cy="422148"/>
            </a:xfrm>
            <a:prstGeom prst="rect">
              <a:avLst/>
            </a:prstGeom>
          </p:spPr>
        </p:pic>
        <p:pic>
          <p:nvPicPr>
            <p:cNvPr id="16" name="object 16"/>
            <p:cNvPicPr/>
            <p:nvPr/>
          </p:nvPicPr>
          <p:blipFill>
            <a:blip r:embed="rId6" cstate="print"/>
            <a:stretch>
              <a:fillRect/>
            </a:stretch>
          </p:blipFill>
          <p:spPr>
            <a:xfrm>
              <a:off x="2392680" y="2310383"/>
              <a:ext cx="3596640" cy="2706624"/>
            </a:xfrm>
            <a:prstGeom prst="rect">
              <a:avLst/>
            </a:prstGeom>
          </p:spPr>
        </p:pic>
        <p:pic>
          <p:nvPicPr>
            <p:cNvPr id="17" name="object 17"/>
            <p:cNvPicPr/>
            <p:nvPr/>
          </p:nvPicPr>
          <p:blipFill>
            <a:blip r:embed="rId7" cstate="print"/>
            <a:stretch>
              <a:fillRect/>
            </a:stretch>
          </p:blipFill>
          <p:spPr>
            <a:xfrm>
              <a:off x="6512051" y="432816"/>
              <a:ext cx="5433059" cy="5172456"/>
            </a:xfrm>
            <a:prstGeom prst="rect">
              <a:avLst/>
            </a:prstGeom>
          </p:spPr>
        </p:pic>
      </p:gr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76200">
              <a:lnSpc>
                <a:spcPts val="1240"/>
              </a:lnSpc>
            </a:pPr>
            <a:fld id="{81D60167-4931-47E6-BA6A-407CBD079E47}" type="slidenum">
              <a:rPr spc="-50" dirty="0"/>
              <a:t>6</a:t>
            </a:fld>
            <a:endParaRPr spc="-50" dirty="0"/>
          </a:p>
        </p:txBody>
      </p:sp>
      <p:sp>
        <p:nvSpPr>
          <p:cNvPr id="19" name="TextBox 18">
            <a:extLst>
              <a:ext uri="{FF2B5EF4-FFF2-40B4-BE49-F238E27FC236}">
                <a16:creationId xmlns:a16="http://schemas.microsoft.com/office/drawing/2014/main" id="{D5A98E9B-7AAA-97E2-45E3-4F061A40E77F}"/>
              </a:ext>
            </a:extLst>
          </p:cNvPr>
          <p:cNvSpPr txBox="1"/>
          <p:nvPr/>
        </p:nvSpPr>
        <p:spPr>
          <a:xfrm>
            <a:off x="76200" y="304799"/>
            <a:ext cx="2057399"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KBTX will utilize the toolkit that TROW provides to create 15-second and 30-second videos that will tell our community about water and why it is important. They will utilize local landmarks to personalize these ads to our market.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8"/>
            </a:xfrm>
            <a:prstGeom prst="rect">
              <a:avLst/>
            </a:prstGeom>
          </p:spPr>
        </p:pic>
        <p:sp>
          <p:nvSpPr>
            <p:cNvPr id="4" name="object 4"/>
            <p:cNvSpPr/>
            <p:nvPr/>
          </p:nvSpPr>
          <p:spPr>
            <a:xfrm>
              <a:off x="1383791" y="0"/>
              <a:ext cx="10808335" cy="6858000"/>
            </a:xfrm>
            <a:custGeom>
              <a:avLst/>
              <a:gdLst/>
              <a:ahLst/>
              <a:cxnLst/>
              <a:rect l="l" t="t" r="r" b="b"/>
              <a:pathLst>
                <a:path w="10808335" h="6858000">
                  <a:moveTo>
                    <a:pt x="0" y="6858000"/>
                  </a:moveTo>
                  <a:lnTo>
                    <a:pt x="10808208" y="6858000"/>
                  </a:lnTo>
                  <a:lnTo>
                    <a:pt x="10808208" y="0"/>
                  </a:lnTo>
                  <a:lnTo>
                    <a:pt x="0" y="0"/>
                  </a:lnTo>
                  <a:lnTo>
                    <a:pt x="0" y="6858000"/>
                  </a:lnTo>
                  <a:close/>
                </a:path>
              </a:pathLst>
            </a:custGeom>
            <a:solidFill>
              <a:srgbClr val="276678">
                <a:alpha val="59999"/>
              </a:srgbClr>
            </a:solidFill>
          </p:spPr>
          <p:txBody>
            <a:bodyPr wrap="square" lIns="0" tIns="0" rIns="0" bIns="0" rtlCol="0"/>
            <a:lstStyle/>
            <a:p>
              <a:endParaRPr/>
            </a:p>
          </p:txBody>
        </p:sp>
      </p:grpSp>
      <p:sp>
        <p:nvSpPr>
          <p:cNvPr id="5" name="object 5"/>
          <p:cNvSpPr txBox="1"/>
          <p:nvPr/>
        </p:nvSpPr>
        <p:spPr>
          <a:xfrm>
            <a:off x="47341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6" name="object 6"/>
          <p:cNvGrpSpPr/>
          <p:nvPr/>
        </p:nvGrpSpPr>
        <p:grpSpPr>
          <a:xfrm>
            <a:off x="0" y="0"/>
            <a:ext cx="11416665" cy="6858000"/>
            <a:chOff x="0" y="0"/>
            <a:chExt cx="11416665" cy="6858000"/>
          </a:xfrm>
        </p:grpSpPr>
        <p:pic>
          <p:nvPicPr>
            <p:cNvPr id="7" name="object 7"/>
            <p:cNvPicPr/>
            <p:nvPr/>
          </p:nvPicPr>
          <p:blipFill>
            <a:blip r:embed="rId3" cstate="print"/>
            <a:stretch>
              <a:fillRect/>
            </a:stretch>
          </p:blipFill>
          <p:spPr>
            <a:xfrm>
              <a:off x="0" y="0"/>
              <a:ext cx="1534667" cy="6858000"/>
            </a:xfrm>
            <a:prstGeom prst="rect">
              <a:avLst/>
            </a:prstGeom>
          </p:spPr>
        </p:pic>
        <p:sp>
          <p:nvSpPr>
            <p:cNvPr id="8" name="object 8"/>
            <p:cNvSpPr/>
            <p:nvPr/>
          </p:nvSpPr>
          <p:spPr>
            <a:xfrm>
              <a:off x="11370564" y="6198108"/>
              <a:ext cx="45720" cy="541020"/>
            </a:xfrm>
            <a:custGeom>
              <a:avLst/>
              <a:gdLst/>
              <a:ahLst/>
              <a:cxnLst/>
              <a:rect l="l" t="t" r="r" b="b"/>
              <a:pathLst>
                <a:path w="45720" h="541020">
                  <a:moveTo>
                    <a:pt x="45720" y="0"/>
                  </a:moveTo>
                  <a:lnTo>
                    <a:pt x="0" y="0"/>
                  </a:lnTo>
                  <a:lnTo>
                    <a:pt x="0" y="541019"/>
                  </a:lnTo>
                  <a:lnTo>
                    <a:pt x="45720" y="541019"/>
                  </a:lnTo>
                  <a:lnTo>
                    <a:pt x="45720" y="0"/>
                  </a:lnTo>
                  <a:close/>
                </a:path>
              </a:pathLst>
            </a:custGeom>
            <a:solidFill>
              <a:srgbClr val="F1F1F1"/>
            </a:solidFill>
          </p:spPr>
          <p:txBody>
            <a:bodyPr wrap="square" lIns="0" tIns="0" rIns="0" bIns="0" rtlCol="0"/>
            <a:lstStyle/>
            <a:p>
              <a:endParaRPr/>
            </a:p>
          </p:txBody>
        </p:sp>
      </p:grpSp>
      <p:sp>
        <p:nvSpPr>
          <p:cNvPr id="9" name="object 9"/>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10" name="object 10"/>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11" name="object 11"/>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12" name="object 12"/>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13" name="object 13"/>
          <p:cNvGrpSpPr/>
          <p:nvPr/>
        </p:nvGrpSpPr>
        <p:grpSpPr>
          <a:xfrm>
            <a:off x="210311" y="4087367"/>
            <a:ext cx="11417935" cy="1750060"/>
            <a:chOff x="210311" y="4087367"/>
            <a:chExt cx="11417935" cy="1750060"/>
          </a:xfrm>
        </p:grpSpPr>
        <p:pic>
          <p:nvPicPr>
            <p:cNvPr id="14" name="object 14"/>
            <p:cNvPicPr/>
            <p:nvPr/>
          </p:nvPicPr>
          <p:blipFill>
            <a:blip r:embed="rId4" cstate="print"/>
            <a:stretch>
              <a:fillRect/>
            </a:stretch>
          </p:blipFill>
          <p:spPr>
            <a:xfrm>
              <a:off x="7842504" y="4087367"/>
              <a:ext cx="496824" cy="498348"/>
            </a:xfrm>
            <a:prstGeom prst="rect">
              <a:avLst/>
            </a:prstGeom>
          </p:spPr>
        </p:pic>
        <p:sp>
          <p:nvSpPr>
            <p:cNvPr id="15" name="object 15"/>
            <p:cNvSpPr/>
            <p:nvPr/>
          </p:nvSpPr>
          <p:spPr>
            <a:xfrm>
              <a:off x="210311" y="5481827"/>
              <a:ext cx="356870" cy="355600"/>
            </a:xfrm>
            <a:custGeom>
              <a:avLst/>
              <a:gdLst/>
              <a:ahLst/>
              <a:cxnLst/>
              <a:rect l="l" t="t" r="r" b="b"/>
              <a:pathLst>
                <a:path w="356870" h="355600">
                  <a:moveTo>
                    <a:pt x="178308" y="0"/>
                  </a:moveTo>
                  <a:lnTo>
                    <a:pt x="130907" y="6342"/>
                  </a:lnTo>
                  <a:lnTo>
                    <a:pt x="88312" y="24242"/>
                  </a:lnTo>
                  <a:lnTo>
                    <a:pt x="52225" y="52006"/>
                  </a:lnTo>
                  <a:lnTo>
                    <a:pt x="24344" y="87940"/>
                  </a:lnTo>
                  <a:lnTo>
                    <a:pt x="6369" y="130351"/>
                  </a:lnTo>
                  <a:lnTo>
                    <a:pt x="0" y="177546"/>
                  </a:lnTo>
                  <a:lnTo>
                    <a:pt x="6369" y="224745"/>
                  </a:lnTo>
                  <a:lnTo>
                    <a:pt x="24344" y="267157"/>
                  </a:lnTo>
                  <a:lnTo>
                    <a:pt x="52225" y="303090"/>
                  </a:lnTo>
                  <a:lnTo>
                    <a:pt x="88312" y="330851"/>
                  </a:lnTo>
                  <a:lnTo>
                    <a:pt x="130907" y="348749"/>
                  </a:lnTo>
                  <a:lnTo>
                    <a:pt x="178308" y="355092"/>
                  </a:lnTo>
                  <a:lnTo>
                    <a:pt x="225708" y="348749"/>
                  </a:lnTo>
                  <a:lnTo>
                    <a:pt x="268303" y="330851"/>
                  </a:lnTo>
                  <a:lnTo>
                    <a:pt x="304390" y="303090"/>
                  </a:lnTo>
                  <a:lnTo>
                    <a:pt x="332271" y="267157"/>
                  </a:lnTo>
                  <a:lnTo>
                    <a:pt x="350246" y="224745"/>
                  </a:lnTo>
                  <a:lnTo>
                    <a:pt x="356616" y="177546"/>
                  </a:lnTo>
                  <a:lnTo>
                    <a:pt x="350246" y="130351"/>
                  </a:lnTo>
                  <a:lnTo>
                    <a:pt x="332271" y="87940"/>
                  </a:lnTo>
                  <a:lnTo>
                    <a:pt x="304390" y="52006"/>
                  </a:lnTo>
                  <a:lnTo>
                    <a:pt x="268303" y="24242"/>
                  </a:lnTo>
                  <a:lnTo>
                    <a:pt x="225708" y="6342"/>
                  </a:lnTo>
                  <a:lnTo>
                    <a:pt x="178308" y="0"/>
                  </a:lnTo>
                  <a:close/>
                </a:path>
              </a:pathLst>
            </a:custGeom>
            <a:solidFill>
              <a:srgbClr val="585858">
                <a:alpha val="34901"/>
              </a:srgbClr>
            </a:solidFill>
          </p:spPr>
          <p:txBody>
            <a:bodyPr wrap="square" lIns="0" tIns="0" rIns="0" bIns="0" rtlCol="0"/>
            <a:lstStyle/>
            <a:p>
              <a:endParaRPr/>
            </a:p>
          </p:txBody>
        </p:sp>
        <p:pic>
          <p:nvPicPr>
            <p:cNvPr id="16" name="object 16"/>
            <p:cNvPicPr/>
            <p:nvPr/>
          </p:nvPicPr>
          <p:blipFill>
            <a:blip r:embed="rId5" cstate="print"/>
            <a:stretch>
              <a:fillRect/>
            </a:stretch>
          </p:blipFill>
          <p:spPr>
            <a:xfrm>
              <a:off x="318515" y="5548883"/>
              <a:ext cx="112776" cy="211835"/>
            </a:xfrm>
            <a:prstGeom prst="rect">
              <a:avLst/>
            </a:prstGeom>
          </p:spPr>
        </p:pic>
        <p:pic>
          <p:nvPicPr>
            <p:cNvPr id="17" name="object 17"/>
            <p:cNvPicPr/>
            <p:nvPr/>
          </p:nvPicPr>
          <p:blipFill>
            <a:blip r:embed="rId4" cstate="print"/>
            <a:stretch>
              <a:fillRect/>
            </a:stretch>
          </p:blipFill>
          <p:spPr>
            <a:xfrm>
              <a:off x="11129771" y="4087367"/>
              <a:ext cx="498348" cy="498348"/>
            </a:xfrm>
            <a:prstGeom prst="rect">
              <a:avLst/>
            </a:prstGeom>
          </p:spPr>
        </p:pic>
      </p:grpSp>
      <p:sp>
        <p:nvSpPr>
          <p:cNvPr id="18" name="object 18"/>
          <p:cNvSpPr txBox="1"/>
          <p:nvPr/>
        </p:nvSpPr>
        <p:spPr>
          <a:xfrm>
            <a:off x="5466715" y="2431481"/>
            <a:ext cx="5465445" cy="2096770"/>
          </a:xfrm>
          <a:prstGeom prst="rect">
            <a:avLst/>
          </a:prstGeom>
        </p:spPr>
        <p:txBody>
          <a:bodyPr vert="horz" wrap="square" lIns="0" tIns="106680" rIns="0" bIns="0" rtlCol="0">
            <a:spAutoFit/>
          </a:bodyPr>
          <a:lstStyle/>
          <a:p>
            <a:pPr marL="12700">
              <a:lnSpc>
                <a:spcPct val="100000"/>
              </a:lnSpc>
              <a:spcBef>
                <a:spcPts val="840"/>
              </a:spcBef>
            </a:pPr>
            <a:r>
              <a:rPr sz="10000" b="1" spc="-720" dirty="0">
                <a:solidFill>
                  <a:srgbClr val="FFFFFF"/>
                </a:solidFill>
                <a:latin typeface="Arial"/>
                <a:cs typeface="Arial"/>
              </a:rPr>
              <a:t>The</a:t>
            </a:r>
            <a:r>
              <a:rPr sz="10000" b="1" spc="-280" dirty="0">
                <a:solidFill>
                  <a:srgbClr val="FFFFFF"/>
                </a:solidFill>
                <a:latin typeface="Arial"/>
                <a:cs typeface="Arial"/>
              </a:rPr>
              <a:t> </a:t>
            </a:r>
            <a:r>
              <a:rPr sz="10000" b="1" spc="-445" dirty="0">
                <a:solidFill>
                  <a:srgbClr val="FFFFFF"/>
                </a:solidFill>
                <a:latin typeface="Arial"/>
                <a:cs typeface="Arial"/>
              </a:rPr>
              <a:t>Plan</a:t>
            </a:r>
            <a:endParaRPr sz="10000">
              <a:latin typeface="Arial"/>
              <a:cs typeface="Arial"/>
            </a:endParaRPr>
          </a:p>
          <a:p>
            <a:pPr marL="694690">
              <a:lnSpc>
                <a:spcPct val="100000"/>
              </a:lnSpc>
              <a:spcBef>
                <a:spcPts val="204"/>
              </a:spcBef>
              <a:tabLst>
                <a:tab pos="3345179" algn="l"/>
              </a:tabLst>
            </a:pPr>
            <a:r>
              <a:rPr sz="2800" b="1" spc="-10" dirty="0">
                <a:solidFill>
                  <a:srgbClr val="FFFFFF"/>
                </a:solidFill>
                <a:latin typeface="Arial"/>
                <a:cs typeface="Arial"/>
              </a:rPr>
              <a:t>Summary</a:t>
            </a:r>
            <a:r>
              <a:rPr sz="2800" b="1" dirty="0">
                <a:solidFill>
                  <a:srgbClr val="FFFFFF"/>
                </a:solidFill>
                <a:latin typeface="Arial"/>
                <a:cs typeface="Arial"/>
              </a:rPr>
              <a:t>	</a:t>
            </a:r>
            <a:r>
              <a:rPr sz="2800" b="1" spc="-215" dirty="0">
                <a:solidFill>
                  <a:srgbClr val="FFFFFF"/>
                </a:solidFill>
                <a:latin typeface="Arial"/>
                <a:cs typeface="Arial"/>
                <a:hlinkClick r:id="rId6" action="ppaction://hlinksldjump"/>
              </a:rPr>
              <a:t>The</a:t>
            </a:r>
            <a:r>
              <a:rPr sz="2800" b="1" spc="-75" dirty="0">
                <a:solidFill>
                  <a:srgbClr val="FFFFFF"/>
                </a:solidFill>
                <a:latin typeface="Arial"/>
                <a:cs typeface="Arial"/>
                <a:hlinkClick r:id="rId6" action="ppaction://hlinksldjump"/>
              </a:rPr>
              <a:t> </a:t>
            </a:r>
            <a:r>
              <a:rPr sz="2800" b="1" spc="-135" dirty="0">
                <a:solidFill>
                  <a:srgbClr val="FFFFFF"/>
                </a:solidFill>
                <a:latin typeface="Arial"/>
                <a:cs typeface="Arial"/>
                <a:hlinkClick r:id="rId6" action="ppaction://hlinksldjump"/>
              </a:rPr>
              <a:t>Solutions</a:t>
            </a:r>
            <a:endParaRPr sz="2800">
              <a:latin typeface="Arial"/>
              <a:cs typeface="Arial"/>
            </a:endParaRPr>
          </a:p>
        </p:txBody>
      </p:sp>
      <p:grpSp>
        <p:nvGrpSpPr>
          <p:cNvPr id="19" name="object 19"/>
          <p:cNvGrpSpPr/>
          <p:nvPr/>
        </p:nvGrpSpPr>
        <p:grpSpPr>
          <a:xfrm>
            <a:off x="166115" y="2865120"/>
            <a:ext cx="11854180" cy="3868420"/>
            <a:chOff x="166115" y="2865120"/>
            <a:chExt cx="11854180" cy="3868420"/>
          </a:xfrm>
        </p:grpSpPr>
        <p:pic>
          <p:nvPicPr>
            <p:cNvPr id="20" name="object 20"/>
            <p:cNvPicPr/>
            <p:nvPr/>
          </p:nvPicPr>
          <p:blipFill>
            <a:blip r:embed="rId7" cstate="print"/>
            <a:stretch>
              <a:fillRect/>
            </a:stretch>
          </p:blipFill>
          <p:spPr>
            <a:xfrm>
              <a:off x="10590275" y="2865120"/>
              <a:ext cx="1144524" cy="1138427"/>
            </a:xfrm>
            <a:prstGeom prst="rect">
              <a:avLst/>
            </a:prstGeom>
          </p:spPr>
        </p:pic>
        <p:sp>
          <p:nvSpPr>
            <p:cNvPr id="21" name="object 21"/>
            <p:cNvSpPr/>
            <p:nvPr/>
          </p:nvSpPr>
          <p:spPr>
            <a:xfrm>
              <a:off x="11526011" y="6239255"/>
              <a:ext cx="494030" cy="494030"/>
            </a:xfrm>
            <a:custGeom>
              <a:avLst/>
              <a:gdLst/>
              <a:ahLst/>
              <a:cxnLst/>
              <a:rect l="l" t="t" r="r" b="b"/>
              <a:pathLst>
                <a:path w="494029" h="494029">
                  <a:moveTo>
                    <a:pt x="246888" y="0"/>
                  </a:moveTo>
                  <a:lnTo>
                    <a:pt x="197118" y="5016"/>
                  </a:lnTo>
                  <a:lnTo>
                    <a:pt x="150768" y="19402"/>
                  </a:lnTo>
                  <a:lnTo>
                    <a:pt x="108830" y="42165"/>
                  </a:lnTo>
                  <a:lnTo>
                    <a:pt x="72294" y="72313"/>
                  </a:lnTo>
                  <a:lnTo>
                    <a:pt x="42152" y="108852"/>
                  </a:lnTo>
                  <a:lnTo>
                    <a:pt x="19395" y="150790"/>
                  </a:lnTo>
                  <a:lnTo>
                    <a:pt x="5014" y="197132"/>
                  </a:lnTo>
                  <a:lnTo>
                    <a:pt x="0" y="246888"/>
                  </a:lnTo>
                  <a:lnTo>
                    <a:pt x="5014" y="296643"/>
                  </a:lnTo>
                  <a:lnTo>
                    <a:pt x="19395" y="342985"/>
                  </a:lnTo>
                  <a:lnTo>
                    <a:pt x="42152" y="384923"/>
                  </a:lnTo>
                  <a:lnTo>
                    <a:pt x="72294" y="421462"/>
                  </a:lnTo>
                  <a:lnTo>
                    <a:pt x="108830" y="451610"/>
                  </a:lnTo>
                  <a:lnTo>
                    <a:pt x="150768" y="474373"/>
                  </a:lnTo>
                  <a:lnTo>
                    <a:pt x="197118" y="488759"/>
                  </a:lnTo>
                  <a:lnTo>
                    <a:pt x="246888" y="493776"/>
                  </a:lnTo>
                  <a:lnTo>
                    <a:pt x="296657" y="488759"/>
                  </a:lnTo>
                  <a:lnTo>
                    <a:pt x="343007" y="474373"/>
                  </a:lnTo>
                  <a:lnTo>
                    <a:pt x="384945" y="451610"/>
                  </a:lnTo>
                  <a:lnTo>
                    <a:pt x="421481" y="421462"/>
                  </a:lnTo>
                  <a:lnTo>
                    <a:pt x="451623" y="384923"/>
                  </a:lnTo>
                  <a:lnTo>
                    <a:pt x="474380" y="342985"/>
                  </a:lnTo>
                  <a:lnTo>
                    <a:pt x="488761" y="296643"/>
                  </a:lnTo>
                  <a:lnTo>
                    <a:pt x="493776" y="246888"/>
                  </a:lnTo>
                  <a:lnTo>
                    <a:pt x="488761" y="197132"/>
                  </a:lnTo>
                  <a:lnTo>
                    <a:pt x="474380" y="150790"/>
                  </a:lnTo>
                  <a:lnTo>
                    <a:pt x="451623" y="108852"/>
                  </a:lnTo>
                  <a:lnTo>
                    <a:pt x="421481" y="72313"/>
                  </a:lnTo>
                  <a:lnTo>
                    <a:pt x="384945" y="42165"/>
                  </a:lnTo>
                  <a:lnTo>
                    <a:pt x="343007" y="19402"/>
                  </a:lnTo>
                  <a:lnTo>
                    <a:pt x="296657" y="5016"/>
                  </a:lnTo>
                  <a:lnTo>
                    <a:pt x="246888" y="0"/>
                  </a:lnTo>
                  <a:close/>
                </a:path>
              </a:pathLst>
            </a:custGeom>
            <a:solidFill>
              <a:srgbClr val="FFFFFF"/>
            </a:solidFill>
          </p:spPr>
          <p:txBody>
            <a:bodyPr wrap="square" lIns="0" tIns="0" rIns="0" bIns="0" rtlCol="0"/>
            <a:lstStyle/>
            <a:p>
              <a:endParaRPr/>
            </a:p>
          </p:txBody>
        </p:sp>
        <p:pic>
          <p:nvPicPr>
            <p:cNvPr id="22" name="object 22"/>
            <p:cNvPicPr/>
            <p:nvPr/>
          </p:nvPicPr>
          <p:blipFill>
            <a:blip r:embed="rId8" cstate="print"/>
            <a:stretch>
              <a:fillRect/>
            </a:stretch>
          </p:blipFill>
          <p:spPr>
            <a:xfrm>
              <a:off x="166115" y="6301740"/>
              <a:ext cx="848868" cy="422148"/>
            </a:xfrm>
            <a:prstGeom prst="rect">
              <a:avLst/>
            </a:prstGeom>
          </p:spPr>
        </p:pic>
        <p:pic>
          <p:nvPicPr>
            <p:cNvPr id="23" name="object 23"/>
            <p:cNvPicPr/>
            <p:nvPr/>
          </p:nvPicPr>
          <p:blipFill>
            <a:blip r:embed="rId9" cstate="print"/>
            <a:stretch>
              <a:fillRect/>
            </a:stretch>
          </p:blipFill>
          <p:spPr>
            <a:xfrm>
              <a:off x="10376915" y="6356604"/>
              <a:ext cx="876300" cy="222504"/>
            </a:xfrm>
            <a:prstGeom prst="rect">
              <a:avLst/>
            </a:prstGeom>
          </p:spPr>
        </p:pic>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76200">
              <a:lnSpc>
                <a:spcPts val="1240"/>
              </a:lnSpc>
            </a:pPr>
            <a:fld id="{81D60167-4931-47E6-BA6A-407CBD079E47}" type="slidenum">
              <a:rPr spc="-50" dirty="0"/>
              <a:t>7</a:t>
            </a:fld>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0020" y="1522857"/>
            <a:ext cx="8328659" cy="5353050"/>
            <a:chOff x="160020" y="1522857"/>
            <a:chExt cx="8328659" cy="5353050"/>
          </a:xfrm>
        </p:grpSpPr>
        <p:sp>
          <p:nvSpPr>
            <p:cNvPr id="3" name="object 3"/>
            <p:cNvSpPr/>
            <p:nvPr/>
          </p:nvSpPr>
          <p:spPr>
            <a:xfrm>
              <a:off x="464820" y="1551432"/>
              <a:ext cx="4825365" cy="5295900"/>
            </a:xfrm>
            <a:custGeom>
              <a:avLst/>
              <a:gdLst/>
              <a:ahLst/>
              <a:cxnLst/>
              <a:rect l="l" t="t" r="r" b="b"/>
              <a:pathLst>
                <a:path w="4825365" h="5295900">
                  <a:moveTo>
                    <a:pt x="241909" y="0"/>
                  </a:moveTo>
                  <a:lnTo>
                    <a:pt x="4824983" y="0"/>
                  </a:lnTo>
                  <a:lnTo>
                    <a:pt x="1317752" y="5295899"/>
                  </a:lnTo>
                  <a:lnTo>
                    <a:pt x="0" y="3356229"/>
                  </a:lnTo>
                  <a:lnTo>
                    <a:pt x="241909" y="0"/>
                  </a:lnTo>
                  <a:close/>
                </a:path>
              </a:pathLst>
            </a:custGeom>
            <a:ln w="57150">
              <a:solidFill>
                <a:srgbClr val="D9D9D9"/>
              </a:solidFill>
            </a:ln>
          </p:spPr>
          <p:txBody>
            <a:bodyPr wrap="square" lIns="0" tIns="0" rIns="0" bIns="0" rtlCol="0"/>
            <a:lstStyle/>
            <a:p>
              <a:endParaRPr/>
            </a:p>
          </p:txBody>
        </p:sp>
        <p:sp>
          <p:nvSpPr>
            <p:cNvPr id="4" name="object 4"/>
            <p:cNvSpPr/>
            <p:nvPr/>
          </p:nvSpPr>
          <p:spPr>
            <a:xfrm>
              <a:off x="300228" y="1755648"/>
              <a:ext cx="5126990" cy="1594485"/>
            </a:xfrm>
            <a:custGeom>
              <a:avLst/>
              <a:gdLst/>
              <a:ahLst/>
              <a:cxnLst/>
              <a:rect l="l" t="t" r="r" b="b"/>
              <a:pathLst>
                <a:path w="5126990" h="1594485">
                  <a:moveTo>
                    <a:pt x="5126736" y="0"/>
                  </a:moveTo>
                  <a:lnTo>
                    <a:pt x="0" y="0"/>
                  </a:lnTo>
                  <a:lnTo>
                    <a:pt x="1044321" y="1594103"/>
                  </a:lnTo>
                  <a:lnTo>
                    <a:pt x="4082415" y="1594103"/>
                  </a:lnTo>
                  <a:lnTo>
                    <a:pt x="5126736" y="0"/>
                  </a:lnTo>
                  <a:close/>
                </a:path>
              </a:pathLst>
            </a:custGeom>
            <a:solidFill>
              <a:srgbClr val="1D4D5A">
                <a:alpha val="79998"/>
              </a:srgbClr>
            </a:solidFill>
          </p:spPr>
          <p:txBody>
            <a:bodyPr wrap="square" lIns="0" tIns="0" rIns="0" bIns="0" rtlCol="0"/>
            <a:lstStyle/>
            <a:p>
              <a:endParaRPr/>
            </a:p>
          </p:txBody>
        </p:sp>
        <p:sp>
          <p:nvSpPr>
            <p:cNvPr id="5" name="object 5"/>
            <p:cNvSpPr/>
            <p:nvPr/>
          </p:nvSpPr>
          <p:spPr>
            <a:xfrm>
              <a:off x="160020" y="3441192"/>
              <a:ext cx="4188460" cy="1594485"/>
            </a:xfrm>
            <a:custGeom>
              <a:avLst/>
              <a:gdLst/>
              <a:ahLst/>
              <a:cxnLst/>
              <a:rect l="l" t="t" r="r" b="b"/>
              <a:pathLst>
                <a:path w="4188460" h="1594485">
                  <a:moveTo>
                    <a:pt x="4187952" y="0"/>
                  </a:moveTo>
                  <a:lnTo>
                    <a:pt x="0" y="0"/>
                  </a:lnTo>
                  <a:lnTo>
                    <a:pt x="1067574" y="1594104"/>
                  </a:lnTo>
                  <a:lnTo>
                    <a:pt x="3120390" y="1594104"/>
                  </a:lnTo>
                  <a:lnTo>
                    <a:pt x="4187952" y="0"/>
                  </a:lnTo>
                  <a:close/>
                </a:path>
              </a:pathLst>
            </a:custGeom>
            <a:solidFill>
              <a:srgbClr val="94CDDD">
                <a:alpha val="79998"/>
              </a:srgbClr>
            </a:solidFill>
          </p:spPr>
          <p:txBody>
            <a:bodyPr wrap="square" lIns="0" tIns="0" rIns="0" bIns="0" rtlCol="0"/>
            <a:lstStyle/>
            <a:p>
              <a:endParaRPr/>
            </a:p>
          </p:txBody>
        </p:sp>
        <p:sp>
          <p:nvSpPr>
            <p:cNvPr id="6" name="object 6"/>
            <p:cNvSpPr/>
            <p:nvPr/>
          </p:nvSpPr>
          <p:spPr>
            <a:xfrm>
              <a:off x="160020" y="5097779"/>
              <a:ext cx="3104515" cy="1594485"/>
            </a:xfrm>
            <a:custGeom>
              <a:avLst/>
              <a:gdLst/>
              <a:ahLst/>
              <a:cxnLst/>
              <a:rect l="l" t="t" r="r" b="b"/>
              <a:pathLst>
                <a:path w="3104515" h="1594484">
                  <a:moveTo>
                    <a:pt x="3104388" y="0"/>
                  </a:moveTo>
                  <a:lnTo>
                    <a:pt x="0" y="0"/>
                  </a:lnTo>
                  <a:lnTo>
                    <a:pt x="1038072" y="1594104"/>
                  </a:lnTo>
                  <a:lnTo>
                    <a:pt x="2066290" y="1594104"/>
                  </a:lnTo>
                  <a:lnTo>
                    <a:pt x="3104388" y="0"/>
                  </a:lnTo>
                  <a:close/>
                </a:path>
              </a:pathLst>
            </a:custGeom>
            <a:solidFill>
              <a:srgbClr val="C9E6ED">
                <a:alpha val="79998"/>
              </a:srgbClr>
            </a:solidFill>
          </p:spPr>
          <p:txBody>
            <a:bodyPr wrap="square" lIns="0" tIns="0" rIns="0" bIns="0" rtlCol="0"/>
            <a:lstStyle/>
            <a:p>
              <a:endParaRPr/>
            </a:p>
          </p:txBody>
        </p:sp>
        <p:sp>
          <p:nvSpPr>
            <p:cNvPr id="7" name="object 7"/>
            <p:cNvSpPr/>
            <p:nvPr/>
          </p:nvSpPr>
          <p:spPr>
            <a:xfrm>
              <a:off x="3005327" y="2537460"/>
              <a:ext cx="5483860" cy="402590"/>
            </a:xfrm>
            <a:custGeom>
              <a:avLst/>
              <a:gdLst/>
              <a:ahLst/>
              <a:cxnLst/>
              <a:rect l="l" t="t" r="r" b="b"/>
              <a:pathLst>
                <a:path w="5483859" h="402589">
                  <a:moveTo>
                    <a:pt x="5483352" y="0"/>
                  </a:moveTo>
                  <a:lnTo>
                    <a:pt x="0" y="0"/>
                  </a:lnTo>
                  <a:lnTo>
                    <a:pt x="0" y="402336"/>
                  </a:lnTo>
                  <a:lnTo>
                    <a:pt x="5483352" y="402336"/>
                  </a:lnTo>
                  <a:lnTo>
                    <a:pt x="5483352" y="0"/>
                  </a:lnTo>
                  <a:close/>
                </a:path>
              </a:pathLst>
            </a:custGeom>
            <a:solidFill>
              <a:srgbClr val="F1F1F1"/>
            </a:solidFill>
          </p:spPr>
          <p:txBody>
            <a:bodyPr wrap="square" lIns="0" tIns="0" rIns="0" bIns="0" rtlCol="0"/>
            <a:lstStyle/>
            <a:p>
              <a:endParaRPr/>
            </a:p>
          </p:txBody>
        </p:sp>
      </p:grpSp>
      <p:sp>
        <p:nvSpPr>
          <p:cNvPr id="8" name="object 8"/>
          <p:cNvSpPr txBox="1"/>
          <p:nvPr/>
        </p:nvSpPr>
        <p:spPr>
          <a:xfrm>
            <a:off x="3206750" y="2628183"/>
            <a:ext cx="4588510" cy="219075"/>
          </a:xfrm>
          <a:prstGeom prst="rect">
            <a:avLst/>
          </a:prstGeom>
        </p:spPr>
        <p:txBody>
          <a:bodyPr vert="horz" wrap="square" lIns="0" tIns="1905" rIns="0" bIns="0" rtlCol="0">
            <a:spAutoFit/>
          </a:bodyPr>
          <a:lstStyle/>
          <a:p>
            <a:pPr>
              <a:lnSpc>
                <a:spcPct val="100000"/>
              </a:lnSpc>
              <a:spcBef>
                <a:spcPts val="15"/>
              </a:spcBef>
            </a:pPr>
            <a:r>
              <a:rPr sz="1400" b="1" dirty="0">
                <a:solidFill>
                  <a:srgbClr val="404040"/>
                </a:solidFill>
                <a:latin typeface="Tahoma"/>
                <a:cs typeface="Tahoma"/>
              </a:rPr>
              <a:t>Making</a:t>
            </a:r>
            <a:r>
              <a:rPr sz="1400" b="1" spc="-45" dirty="0">
                <a:solidFill>
                  <a:srgbClr val="404040"/>
                </a:solidFill>
                <a:latin typeface="Tahoma"/>
                <a:cs typeface="Tahoma"/>
              </a:rPr>
              <a:t> </a:t>
            </a:r>
            <a:r>
              <a:rPr sz="1400" b="1" spc="-35" dirty="0">
                <a:solidFill>
                  <a:srgbClr val="404040"/>
                </a:solidFill>
                <a:latin typeface="Tahoma"/>
                <a:cs typeface="Tahoma"/>
              </a:rPr>
              <a:t>consumers</a:t>
            </a:r>
            <a:r>
              <a:rPr sz="1400" b="1" spc="-40" dirty="0">
                <a:solidFill>
                  <a:srgbClr val="404040"/>
                </a:solidFill>
                <a:latin typeface="Tahoma"/>
                <a:cs typeface="Tahoma"/>
              </a:rPr>
              <a:t> </a:t>
            </a:r>
            <a:r>
              <a:rPr sz="1400" b="1" spc="-10" dirty="0">
                <a:solidFill>
                  <a:srgbClr val="404040"/>
                </a:solidFill>
                <a:latin typeface="Tahoma"/>
                <a:cs typeface="Tahoma"/>
              </a:rPr>
              <a:t>aware</a:t>
            </a:r>
            <a:r>
              <a:rPr sz="1400" b="1" spc="-20" dirty="0">
                <a:solidFill>
                  <a:srgbClr val="404040"/>
                </a:solidFill>
                <a:latin typeface="Tahoma"/>
                <a:cs typeface="Tahoma"/>
              </a:rPr>
              <a:t> </a:t>
            </a:r>
            <a:r>
              <a:rPr sz="1400" b="1" spc="-50" dirty="0">
                <a:solidFill>
                  <a:srgbClr val="404040"/>
                </a:solidFill>
                <a:latin typeface="Tahoma"/>
                <a:cs typeface="Tahoma"/>
              </a:rPr>
              <a:t>of</a:t>
            </a:r>
            <a:r>
              <a:rPr sz="1400" b="1" spc="-40" dirty="0">
                <a:solidFill>
                  <a:srgbClr val="404040"/>
                </a:solidFill>
                <a:latin typeface="Tahoma"/>
                <a:cs typeface="Tahoma"/>
              </a:rPr>
              <a:t> </a:t>
            </a:r>
            <a:r>
              <a:rPr sz="1400" b="1" spc="80" dirty="0">
                <a:solidFill>
                  <a:srgbClr val="404040"/>
                </a:solidFill>
                <a:latin typeface="Tahoma"/>
                <a:cs typeface="Tahoma"/>
              </a:rPr>
              <a:t>a</a:t>
            </a:r>
            <a:r>
              <a:rPr sz="1400" b="1" spc="-30" dirty="0">
                <a:solidFill>
                  <a:srgbClr val="404040"/>
                </a:solidFill>
                <a:latin typeface="Tahoma"/>
                <a:cs typeface="Tahoma"/>
              </a:rPr>
              <a:t> </a:t>
            </a:r>
            <a:r>
              <a:rPr sz="1400" b="1" spc="-75" dirty="0">
                <a:solidFill>
                  <a:srgbClr val="404040"/>
                </a:solidFill>
                <a:latin typeface="Tahoma"/>
                <a:cs typeface="Tahoma"/>
              </a:rPr>
              <a:t>solution</a:t>
            </a:r>
            <a:r>
              <a:rPr sz="1400" b="1" spc="-35" dirty="0">
                <a:solidFill>
                  <a:srgbClr val="404040"/>
                </a:solidFill>
                <a:latin typeface="Tahoma"/>
                <a:cs typeface="Tahoma"/>
              </a:rPr>
              <a:t> </a:t>
            </a:r>
            <a:r>
              <a:rPr sz="1400" b="1" spc="-55" dirty="0">
                <a:solidFill>
                  <a:srgbClr val="404040"/>
                </a:solidFill>
                <a:latin typeface="Tahoma"/>
                <a:cs typeface="Tahoma"/>
              </a:rPr>
              <a:t>to</a:t>
            </a:r>
            <a:r>
              <a:rPr sz="1400" b="1" spc="-20" dirty="0">
                <a:solidFill>
                  <a:srgbClr val="404040"/>
                </a:solidFill>
                <a:latin typeface="Tahoma"/>
                <a:cs typeface="Tahoma"/>
              </a:rPr>
              <a:t> </a:t>
            </a:r>
            <a:r>
              <a:rPr sz="1400" b="1" spc="-95" dirty="0">
                <a:solidFill>
                  <a:srgbClr val="404040"/>
                </a:solidFill>
                <a:latin typeface="Tahoma"/>
                <a:cs typeface="Tahoma"/>
              </a:rPr>
              <a:t>their</a:t>
            </a:r>
            <a:r>
              <a:rPr sz="1400" b="1" spc="-25" dirty="0">
                <a:solidFill>
                  <a:srgbClr val="404040"/>
                </a:solidFill>
                <a:latin typeface="Tahoma"/>
                <a:cs typeface="Tahoma"/>
              </a:rPr>
              <a:t> </a:t>
            </a:r>
            <a:r>
              <a:rPr sz="1400" b="1" spc="-10" dirty="0">
                <a:solidFill>
                  <a:srgbClr val="404040"/>
                </a:solidFill>
                <a:latin typeface="Tahoma"/>
                <a:cs typeface="Tahoma"/>
              </a:rPr>
              <a:t>needs.</a:t>
            </a:r>
            <a:endParaRPr sz="1400">
              <a:latin typeface="Tahoma"/>
              <a:cs typeface="Tahoma"/>
            </a:endParaRPr>
          </a:p>
        </p:txBody>
      </p:sp>
      <p:sp>
        <p:nvSpPr>
          <p:cNvPr id="9" name="object 9"/>
          <p:cNvSpPr/>
          <p:nvPr/>
        </p:nvSpPr>
        <p:spPr>
          <a:xfrm>
            <a:off x="2996183" y="2164079"/>
            <a:ext cx="4166870" cy="384175"/>
          </a:xfrm>
          <a:custGeom>
            <a:avLst/>
            <a:gdLst/>
            <a:ahLst/>
            <a:cxnLst/>
            <a:rect l="l" t="t" r="r" b="b"/>
            <a:pathLst>
              <a:path w="4166870" h="384175">
                <a:moveTo>
                  <a:pt x="4166616" y="0"/>
                </a:moveTo>
                <a:lnTo>
                  <a:pt x="0" y="0"/>
                </a:lnTo>
                <a:lnTo>
                  <a:pt x="0" y="384048"/>
                </a:lnTo>
                <a:lnTo>
                  <a:pt x="4166616" y="384048"/>
                </a:lnTo>
                <a:lnTo>
                  <a:pt x="4166616" y="0"/>
                </a:lnTo>
                <a:close/>
              </a:path>
            </a:pathLst>
          </a:custGeom>
          <a:solidFill>
            <a:srgbClr val="585858"/>
          </a:solidFill>
        </p:spPr>
        <p:txBody>
          <a:bodyPr wrap="square" lIns="0" tIns="0" rIns="0" bIns="0" rtlCol="0"/>
          <a:lstStyle/>
          <a:p>
            <a:endParaRPr/>
          </a:p>
        </p:txBody>
      </p:sp>
      <p:sp>
        <p:nvSpPr>
          <p:cNvPr id="10" name="object 10"/>
          <p:cNvSpPr txBox="1"/>
          <p:nvPr/>
        </p:nvSpPr>
        <p:spPr>
          <a:xfrm>
            <a:off x="3134614" y="2162937"/>
            <a:ext cx="2688590" cy="330835"/>
          </a:xfrm>
          <a:prstGeom prst="rect">
            <a:avLst/>
          </a:prstGeom>
        </p:spPr>
        <p:txBody>
          <a:bodyPr vert="horz" wrap="square" lIns="0" tIns="13335" rIns="0" bIns="0" rtlCol="0">
            <a:spAutoFit/>
          </a:bodyPr>
          <a:lstStyle/>
          <a:p>
            <a:pPr marL="12700">
              <a:lnSpc>
                <a:spcPct val="100000"/>
              </a:lnSpc>
              <a:spcBef>
                <a:spcPts val="105"/>
              </a:spcBef>
              <a:tabLst>
                <a:tab pos="1156970" algn="l"/>
              </a:tabLst>
            </a:pPr>
            <a:r>
              <a:rPr sz="2000" b="1" spc="-240" dirty="0">
                <a:solidFill>
                  <a:srgbClr val="FFFFFF"/>
                </a:solidFill>
                <a:latin typeface="Arial"/>
                <a:cs typeface="Arial"/>
              </a:rPr>
              <a:t>A </a:t>
            </a:r>
            <a:r>
              <a:rPr sz="2000" b="1" dirty="0">
                <a:solidFill>
                  <a:srgbClr val="FFFFFF"/>
                </a:solidFill>
                <a:latin typeface="Arial"/>
                <a:cs typeface="Arial"/>
              </a:rPr>
              <a:t>t</a:t>
            </a:r>
            <a:r>
              <a:rPr sz="2000" b="1" spc="-235" dirty="0">
                <a:solidFill>
                  <a:srgbClr val="FFFFFF"/>
                </a:solidFill>
                <a:latin typeface="Arial"/>
                <a:cs typeface="Arial"/>
              </a:rPr>
              <a:t> </a:t>
            </a:r>
            <a:r>
              <a:rPr sz="2000" b="1" dirty="0">
                <a:solidFill>
                  <a:srgbClr val="FFFFFF"/>
                </a:solidFill>
                <a:latin typeface="Arial"/>
                <a:cs typeface="Arial"/>
              </a:rPr>
              <a:t>t</a:t>
            </a:r>
            <a:r>
              <a:rPr sz="2000" b="1" spc="-235" dirty="0">
                <a:solidFill>
                  <a:srgbClr val="FFFFFF"/>
                </a:solidFill>
                <a:latin typeface="Arial"/>
                <a:cs typeface="Arial"/>
              </a:rPr>
              <a:t> </a:t>
            </a:r>
            <a:r>
              <a:rPr sz="2000" b="1" spc="-95" dirty="0">
                <a:solidFill>
                  <a:srgbClr val="FFFFFF"/>
                </a:solidFill>
                <a:latin typeface="Arial"/>
                <a:cs typeface="Arial"/>
              </a:rPr>
              <a:t>r</a:t>
            </a:r>
            <a:r>
              <a:rPr sz="2000" b="1" spc="-245" dirty="0">
                <a:solidFill>
                  <a:srgbClr val="FFFFFF"/>
                </a:solidFill>
                <a:latin typeface="Arial"/>
                <a:cs typeface="Arial"/>
              </a:rPr>
              <a:t> </a:t>
            </a:r>
            <a:r>
              <a:rPr sz="2000" b="1" spc="-40" dirty="0">
                <a:solidFill>
                  <a:srgbClr val="FFFFFF"/>
                </a:solidFill>
                <a:latin typeface="Arial"/>
                <a:cs typeface="Arial"/>
              </a:rPr>
              <a:t>a</a:t>
            </a:r>
            <a:r>
              <a:rPr sz="2000" b="1" spc="-235" dirty="0">
                <a:solidFill>
                  <a:srgbClr val="FFFFFF"/>
                </a:solidFill>
                <a:latin typeface="Arial"/>
                <a:cs typeface="Arial"/>
              </a:rPr>
              <a:t> </a:t>
            </a:r>
            <a:r>
              <a:rPr sz="2000" b="1" spc="-95" dirty="0">
                <a:solidFill>
                  <a:srgbClr val="FFFFFF"/>
                </a:solidFill>
                <a:latin typeface="Arial"/>
                <a:cs typeface="Arial"/>
              </a:rPr>
              <a:t>c</a:t>
            </a:r>
            <a:r>
              <a:rPr sz="2000" b="1" spc="-250" dirty="0">
                <a:solidFill>
                  <a:srgbClr val="FFFFFF"/>
                </a:solidFill>
                <a:latin typeface="Arial"/>
                <a:cs typeface="Arial"/>
              </a:rPr>
              <a:t> </a:t>
            </a:r>
            <a:r>
              <a:rPr sz="2000" b="1" spc="-50" dirty="0">
                <a:solidFill>
                  <a:srgbClr val="FFFFFF"/>
                </a:solidFill>
                <a:latin typeface="Arial"/>
                <a:cs typeface="Arial"/>
              </a:rPr>
              <a:t>t</a:t>
            </a:r>
            <a:r>
              <a:rPr sz="2000" b="1" dirty="0">
                <a:solidFill>
                  <a:srgbClr val="FFFFFF"/>
                </a:solidFill>
                <a:latin typeface="Arial"/>
                <a:cs typeface="Arial"/>
              </a:rPr>
              <a:t>	</a:t>
            </a:r>
            <a:r>
              <a:rPr sz="1200" b="1" dirty="0">
                <a:solidFill>
                  <a:srgbClr val="FFFFFF"/>
                </a:solidFill>
                <a:latin typeface="Arial"/>
                <a:cs typeface="Arial"/>
              </a:rPr>
              <a:t>(</a:t>
            </a:r>
            <a:r>
              <a:rPr sz="1200" b="1" spc="-85" dirty="0">
                <a:solidFill>
                  <a:srgbClr val="FFFFFF"/>
                </a:solidFill>
                <a:latin typeface="Arial"/>
                <a:cs typeface="Arial"/>
              </a:rPr>
              <a:t> </a:t>
            </a:r>
            <a:r>
              <a:rPr sz="1200" b="1" spc="-160" dirty="0">
                <a:solidFill>
                  <a:srgbClr val="FFFFFF"/>
                </a:solidFill>
                <a:latin typeface="Arial"/>
                <a:cs typeface="Arial"/>
              </a:rPr>
              <a:t>T</a:t>
            </a:r>
            <a:r>
              <a:rPr sz="1200" b="1" spc="-80" dirty="0">
                <a:solidFill>
                  <a:srgbClr val="FFFFFF"/>
                </a:solidFill>
                <a:latin typeface="Arial"/>
                <a:cs typeface="Arial"/>
              </a:rPr>
              <a:t> </a:t>
            </a:r>
            <a:r>
              <a:rPr sz="1200" b="1" spc="-105" dirty="0">
                <a:solidFill>
                  <a:srgbClr val="FFFFFF"/>
                </a:solidFill>
                <a:latin typeface="Arial"/>
                <a:cs typeface="Arial"/>
              </a:rPr>
              <a:t>o</a:t>
            </a:r>
            <a:r>
              <a:rPr sz="1200" b="1" spc="-30" dirty="0">
                <a:solidFill>
                  <a:srgbClr val="FFFFFF"/>
                </a:solidFill>
                <a:latin typeface="Arial"/>
                <a:cs typeface="Arial"/>
              </a:rPr>
              <a:t> </a:t>
            </a:r>
            <a:r>
              <a:rPr sz="1200" b="1" dirty="0">
                <a:solidFill>
                  <a:srgbClr val="FFFFFF"/>
                </a:solidFill>
                <a:latin typeface="Arial"/>
                <a:cs typeface="Arial"/>
              </a:rPr>
              <a:t>p</a:t>
            </a:r>
            <a:r>
              <a:rPr sz="1200" b="1" spc="480" dirty="0">
                <a:solidFill>
                  <a:srgbClr val="FFFFFF"/>
                </a:solidFill>
                <a:latin typeface="Arial"/>
                <a:cs typeface="Arial"/>
              </a:rPr>
              <a:t> </a:t>
            </a:r>
            <a:r>
              <a:rPr sz="1200" b="1" spc="-105" dirty="0">
                <a:solidFill>
                  <a:srgbClr val="FFFFFF"/>
                </a:solidFill>
                <a:latin typeface="Arial"/>
                <a:cs typeface="Arial"/>
              </a:rPr>
              <a:t>o</a:t>
            </a:r>
            <a:r>
              <a:rPr sz="1200" b="1" spc="-15" dirty="0">
                <a:solidFill>
                  <a:srgbClr val="FFFFFF"/>
                </a:solidFill>
                <a:latin typeface="Arial"/>
                <a:cs typeface="Arial"/>
              </a:rPr>
              <a:t> </a:t>
            </a:r>
            <a:r>
              <a:rPr sz="1200" b="1" dirty="0">
                <a:solidFill>
                  <a:srgbClr val="FFFFFF"/>
                </a:solidFill>
                <a:latin typeface="Arial"/>
                <a:cs typeface="Arial"/>
              </a:rPr>
              <a:t>f</a:t>
            </a:r>
            <a:r>
              <a:rPr sz="1200" b="1" spc="95" dirty="0">
                <a:solidFill>
                  <a:srgbClr val="FFFFFF"/>
                </a:solidFill>
                <a:latin typeface="Arial"/>
                <a:cs typeface="Arial"/>
              </a:rPr>
              <a:t>  </a:t>
            </a:r>
            <a:r>
              <a:rPr sz="1200" b="1" spc="-80" dirty="0">
                <a:solidFill>
                  <a:srgbClr val="FFFFFF"/>
                </a:solidFill>
                <a:latin typeface="Arial"/>
                <a:cs typeface="Arial"/>
              </a:rPr>
              <a:t>F</a:t>
            </a:r>
            <a:r>
              <a:rPr sz="1200" b="1" spc="-60" dirty="0">
                <a:solidFill>
                  <a:srgbClr val="FFFFFF"/>
                </a:solidFill>
                <a:latin typeface="Arial"/>
                <a:cs typeface="Arial"/>
              </a:rPr>
              <a:t> </a:t>
            </a:r>
            <a:r>
              <a:rPr sz="1200" b="1" spc="-95" dirty="0">
                <a:solidFill>
                  <a:srgbClr val="FFFFFF"/>
                </a:solidFill>
                <a:latin typeface="Arial"/>
                <a:cs typeface="Arial"/>
              </a:rPr>
              <a:t>u</a:t>
            </a:r>
            <a:r>
              <a:rPr sz="1200" b="1" spc="-25" dirty="0">
                <a:solidFill>
                  <a:srgbClr val="FFFFFF"/>
                </a:solidFill>
                <a:latin typeface="Arial"/>
                <a:cs typeface="Arial"/>
              </a:rPr>
              <a:t> </a:t>
            </a:r>
            <a:r>
              <a:rPr sz="1200" b="1" spc="-85" dirty="0">
                <a:solidFill>
                  <a:srgbClr val="FFFFFF"/>
                </a:solidFill>
                <a:latin typeface="Arial"/>
                <a:cs typeface="Arial"/>
              </a:rPr>
              <a:t>n</a:t>
            </a:r>
            <a:r>
              <a:rPr sz="1200" b="1" spc="-20" dirty="0">
                <a:solidFill>
                  <a:srgbClr val="FFFFFF"/>
                </a:solidFill>
                <a:latin typeface="Arial"/>
                <a:cs typeface="Arial"/>
              </a:rPr>
              <a:t> </a:t>
            </a:r>
            <a:r>
              <a:rPr sz="1200" b="1" spc="-90" dirty="0">
                <a:solidFill>
                  <a:srgbClr val="FFFFFF"/>
                </a:solidFill>
                <a:latin typeface="Arial"/>
                <a:cs typeface="Arial"/>
              </a:rPr>
              <a:t>n</a:t>
            </a:r>
            <a:r>
              <a:rPr sz="1200" b="1" spc="-35" dirty="0">
                <a:solidFill>
                  <a:srgbClr val="FFFFFF"/>
                </a:solidFill>
                <a:latin typeface="Arial"/>
                <a:cs typeface="Arial"/>
              </a:rPr>
              <a:t> </a:t>
            </a:r>
            <a:r>
              <a:rPr sz="1200" b="1" dirty="0">
                <a:solidFill>
                  <a:srgbClr val="FFFFFF"/>
                </a:solidFill>
                <a:latin typeface="Arial"/>
                <a:cs typeface="Arial"/>
              </a:rPr>
              <a:t>e</a:t>
            </a:r>
            <a:r>
              <a:rPr sz="1200" b="1" spc="-40" dirty="0">
                <a:solidFill>
                  <a:srgbClr val="FFFFFF"/>
                </a:solidFill>
                <a:latin typeface="Arial"/>
                <a:cs typeface="Arial"/>
              </a:rPr>
              <a:t> </a:t>
            </a:r>
            <a:r>
              <a:rPr sz="1200" b="1" dirty="0">
                <a:solidFill>
                  <a:srgbClr val="FFFFFF"/>
                </a:solidFill>
                <a:latin typeface="Arial"/>
                <a:cs typeface="Arial"/>
              </a:rPr>
              <a:t>l</a:t>
            </a:r>
            <a:r>
              <a:rPr sz="1200" b="1" spc="-40" dirty="0">
                <a:solidFill>
                  <a:srgbClr val="FFFFFF"/>
                </a:solidFill>
                <a:latin typeface="Arial"/>
                <a:cs typeface="Arial"/>
              </a:rPr>
              <a:t> </a:t>
            </a:r>
            <a:r>
              <a:rPr sz="1200" b="1" spc="-50" dirty="0">
                <a:solidFill>
                  <a:srgbClr val="FFFFFF"/>
                </a:solidFill>
                <a:latin typeface="Arial"/>
                <a:cs typeface="Arial"/>
              </a:rPr>
              <a:t>)</a:t>
            </a:r>
            <a:endParaRPr sz="1200">
              <a:latin typeface="Arial"/>
              <a:cs typeface="Arial"/>
            </a:endParaRPr>
          </a:p>
        </p:txBody>
      </p:sp>
      <p:sp>
        <p:nvSpPr>
          <p:cNvPr id="11" name="object 11"/>
          <p:cNvSpPr/>
          <p:nvPr/>
        </p:nvSpPr>
        <p:spPr>
          <a:xfrm>
            <a:off x="3002279" y="4146803"/>
            <a:ext cx="5465445" cy="411480"/>
          </a:xfrm>
          <a:custGeom>
            <a:avLst/>
            <a:gdLst/>
            <a:ahLst/>
            <a:cxnLst/>
            <a:rect l="l" t="t" r="r" b="b"/>
            <a:pathLst>
              <a:path w="5465445" h="411479">
                <a:moveTo>
                  <a:pt x="5465064" y="0"/>
                </a:moveTo>
                <a:lnTo>
                  <a:pt x="0" y="0"/>
                </a:lnTo>
                <a:lnTo>
                  <a:pt x="0" y="411480"/>
                </a:lnTo>
                <a:lnTo>
                  <a:pt x="5465064" y="411480"/>
                </a:lnTo>
                <a:lnTo>
                  <a:pt x="5465064" y="0"/>
                </a:lnTo>
                <a:close/>
              </a:path>
            </a:pathLst>
          </a:custGeom>
          <a:solidFill>
            <a:srgbClr val="F1F1F1"/>
          </a:solidFill>
        </p:spPr>
        <p:txBody>
          <a:bodyPr wrap="square" lIns="0" tIns="0" rIns="0" bIns="0" rtlCol="0"/>
          <a:lstStyle/>
          <a:p>
            <a:endParaRPr/>
          </a:p>
        </p:txBody>
      </p:sp>
      <p:sp>
        <p:nvSpPr>
          <p:cNvPr id="12" name="object 12"/>
          <p:cNvSpPr txBox="1"/>
          <p:nvPr/>
        </p:nvSpPr>
        <p:spPr>
          <a:xfrm>
            <a:off x="3152520" y="4235675"/>
            <a:ext cx="4761230" cy="219075"/>
          </a:xfrm>
          <a:prstGeom prst="rect">
            <a:avLst/>
          </a:prstGeom>
        </p:spPr>
        <p:txBody>
          <a:bodyPr vert="horz" wrap="square" lIns="0" tIns="1270" rIns="0" bIns="0" rtlCol="0">
            <a:spAutoFit/>
          </a:bodyPr>
          <a:lstStyle/>
          <a:p>
            <a:pPr>
              <a:lnSpc>
                <a:spcPct val="100000"/>
              </a:lnSpc>
              <a:spcBef>
                <a:spcPts val="10"/>
              </a:spcBef>
            </a:pPr>
            <a:r>
              <a:rPr sz="1400" b="1" spc="-55" dirty="0">
                <a:solidFill>
                  <a:srgbClr val="404040"/>
                </a:solidFill>
                <a:latin typeface="Tahoma"/>
                <a:cs typeface="Tahoma"/>
              </a:rPr>
              <a:t>Providing</a:t>
            </a:r>
            <a:r>
              <a:rPr sz="1400" b="1" spc="-30" dirty="0">
                <a:solidFill>
                  <a:srgbClr val="404040"/>
                </a:solidFill>
                <a:latin typeface="Tahoma"/>
                <a:cs typeface="Tahoma"/>
              </a:rPr>
              <a:t> consumers</a:t>
            </a:r>
            <a:r>
              <a:rPr sz="1400" b="1" spc="-25" dirty="0">
                <a:solidFill>
                  <a:srgbClr val="404040"/>
                </a:solidFill>
                <a:latin typeface="Tahoma"/>
                <a:cs typeface="Tahoma"/>
              </a:rPr>
              <a:t> </a:t>
            </a:r>
            <a:r>
              <a:rPr sz="1400" b="1" spc="-125" dirty="0">
                <a:solidFill>
                  <a:srgbClr val="404040"/>
                </a:solidFill>
                <a:latin typeface="Tahoma"/>
                <a:cs typeface="Tahoma"/>
              </a:rPr>
              <a:t>with</a:t>
            </a:r>
            <a:r>
              <a:rPr sz="1400" b="1" spc="-20" dirty="0">
                <a:solidFill>
                  <a:srgbClr val="404040"/>
                </a:solidFill>
                <a:latin typeface="Tahoma"/>
                <a:cs typeface="Tahoma"/>
              </a:rPr>
              <a:t> </a:t>
            </a:r>
            <a:r>
              <a:rPr sz="1400" b="1" spc="-55" dirty="0">
                <a:solidFill>
                  <a:srgbClr val="404040"/>
                </a:solidFill>
                <a:latin typeface="Tahoma"/>
                <a:cs typeface="Tahoma"/>
              </a:rPr>
              <a:t>opportunities</a:t>
            </a:r>
            <a:r>
              <a:rPr sz="1400" b="1" dirty="0">
                <a:solidFill>
                  <a:srgbClr val="404040"/>
                </a:solidFill>
                <a:latin typeface="Tahoma"/>
                <a:cs typeface="Tahoma"/>
              </a:rPr>
              <a:t> </a:t>
            </a:r>
            <a:r>
              <a:rPr sz="1400" b="1" spc="-55" dirty="0">
                <a:solidFill>
                  <a:srgbClr val="404040"/>
                </a:solidFill>
                <a:latin typeface="Tahoma"/>
                <a:cs typeface="Tahoma"/>
              </a:rPr>
              <a:t>to</a:t>
            </a:r>
            <a:r>
              <a:rPr sz="1400" b="1" spc="-15" dirty="0">
                <a:solidFill>
                  <a:srgbClr val="404040"/>
                </a:solidFill>
                <a:latin typeface="Tahoma"/>
                <a:cs typeface="Tahoma"/>
              </a:rPr>
              <a:t> </a:t>
            </a:r>
            <a:r>
              <a:rPr sz="1400" b="1" spc="-70" dirty="0">
                <a:solidFill>
                  <a:srgbClr val="404040"/>
                </a:solidFill>
                <a:latin typeface="Tahoma"/>
                <a:cs typeface="Tahoma"/>
              </a:rPr>
              <a:t>self-</a:t>
            </a:r>
            <a:r>
              <a:rPr sz="1400" b="1" spc="-10" dirty="0">
                <a:solidFill>
                  <a:srgbClr val="404040"/>
                </a:solidFill>
                <a:latin typeface="Tahoma"/>
                <a:cs typeface="Tahoma"/>
              </a:rPr>
              <a:t>educate.</a:t>
            </a:r>
            <a:endParaRPr sz="1400">
              <a:latin typeface="Tahoma"/>
              <a:cs typeface="Tahoma"/>
            </a:endParaRPr>
          </a:p>
        </p:txBody>
      </p:sp>
      <p:sp>
        <p:nvSpPr>
          <p:cNvPr id="13" name="object 13"/>
          <p:cNvSpPr/>
          <p:nvPr/>
        </p:nvSpPr>
        <p:spPr>
          <a:xfrm>
            <a:off x="3000755" y="3779520"/>
            <a:ext cx="4162425" cy="384175"/>
          </a:xfrm>
          <a:custGeom>
            <a:avLst/>
            <a:gdLst/>
            <a:ahLst/>
            <a:cxnLst/>
            <a:rect l="l" t="t" r="r" b="b"/>
            <a:pathLst>
              <a:path w="4162425" h="384175">
                <a:moveTo>
                  <a:pt x="4162044" y="0"/>
                </a:moveTo>
                <a:lnTo>
                  <a:pt x="0" y="0"/>
                </a:lnTo>
                <a:lnTo>
                  <a:pt x="0" y="384047"/>
                </a:lnTo>
                <a:lnTo>
                  <a:pt x="4162044" y="384047"/>
                </a:lnTo>
                <a:lnTo>
                  <a:pt x="4162044" y="0"/>
                </a:lnTo>
                <a:close/>
              </a:path>
            </a:pathLst>
          </a:custGeom>
          <a:solidFill>
            <a:srgbClr val="585858"/>
          </a:solidFill>
        </p:spPr>
        <p:txBody>
          <a:bodyPr wrap="square" lIns="0" tIns="0" rIns="0" bIns="0" rtlCol="0"/>
          <a:lstStyle/>
          <a:p>
            <a:endParaRPr/>
          </a:p>
        </p:txBody>
      </p:sp>
      <p:sp>
        <p:nvSpPr>
          <p:cNvPr id="14" name="object 14"/>
          <p:cNvSpPr txBox="1"/>
          <p:nvPr/>
        </p:nvSpPr>
        <p:spPr>
          <a:xfrm>
            <a:off x="3134614" y="3774185"/>
            <a:ext cx="3059430" cy="330835"/>
          </a:xfrm>
          <a:prstGeom prst="rect">
            <a:avLst/>
          </a:prstGeom>
        </p:spPr>
        <p:txBody>
          <a:bodyPr vert="horz" wrap="square" lIns="0" tIns="12700" rIns="0" bIns="0" rtlCol="0">
            <a:spAutoFit/>
          </a:bodyPr>
          <a:lstStyle/>
          <a:p>
            <a:pPr marL="12700">
              <a:lnSpc>
                <a:spcPct val="100000"/>
              </a:lnSpc>
              <a:spcBef>
                <a:spcPts val="100"/>
              </a:spcBef>
              <a:tabLst>
                <a:tab pos="1184275" algn="l"/>
              </a:tabLst>
            </a:pPr>
            <a:r>
              <a:rPr sz="2000" b="1" spc="-210" dirty="0">
                <a:solidFill>
                  <a:srgbClr val="FFFFFF"/>
                </a:solidFill>
                <a:latin typeface="Arial"/>
                <a:cs typeface="Arial"/>
              </a:rPr>
              <a:t>E</a:t>
            </a:r>
            <a:r>
              <a:rPr sz="2000" b="1" spc="-245" dirty="0">
                <a:solidFill>
                  <a:srgbClr val="FFFFFF"/>
                </a:solidFill>
                <a:latin typeface="Arial"/>
                <a:cs typeface="Arial"/>
              </a:rPr>
              <a:t> </a:t>
            </a:r>
            <a:r>
              <a:rPr sz="2000" b="1" spc="-140" dirty="0">
                <a:solidFill>
                  <a:srgbClr val="FFFFFF"/>
                </a:solidFill>
                <a:latin typeface="Arial"/>
                <a:cs typeface="Arial"/>
              </a:rPr>
              <a:t>n</a:t>
            </a:r>
            <a:r>
              <a:rPr sz="2000" b="1" spc="-240" dirty="0">
                <a:solidFill>
                  <a:srgbClr val="FFFFFF"/>
                </a:solidFill>
                <a:latin typeface="Arial"/>
                <a:cs typeface="Arial"/>
              </a:rPr>
              <a:t> </a:t>
            </a:r>
            <a:r>
              <a:rPr sz="2000" b="1" spc="-130" dirty="0">
                <a:solidFill>
                  <a:srgbClr val="FFFFFF"/>
                </a:solidFill>
                <a:latin typeface="Arial"/>
                <a:cs typeface="Arial"/>
              </a:rPr>
              <a:t>g</a:t>
            </a:r>
            <a:r>
              <a:rPr sz="2000" b="1" spc="-240" dirty="0">
                <a:solidFill>
                  <a:srgbClr val="FFFFFF"/>
                </a:solidFill>
                <a:latin typeface="Arial"/>
                <a:cs typeface="Arial"/>
              </a:rPr>
              <a:t> </a:t>
            </a:r>
            <a:r>
              <a:rPr sz="2000" b="1" spc="-40" dirty="0">
                <a:solidFill>
                  <a:srgbClr val="FFFFFF"/>
                </a:solidFill>
                <a:latin typeface="Arial"/>
                <a:cs typeface="Arial"/>
              </a:rPr>
              <a:t>a</a:t>
            </a:r>
            <a:r>
              <a:rPr sz="2000" b="1" spc="-250" dirty="0">
                <a:solidFill>
                  <a:srgbClr val="FFFFFF"/>
                </a:solidFill>
                <a:latin typeface="Arial"/>
                <a:cs typeface="Arial"/>
              </a:rPr>
              <a:t> </a:t>
            </a:r>
            <a:r>
              <a:rPr sz="2000" b="1" spc="-130" dirty="0">
                <a:solidFill>
                  <a:srgbClr val="FFFFFF"/>
                </a:solidFill>
                <a:latin typeface="Arial"/>
                <a:cs typeface="Arial"/>
              </a:rPr>
              <a:t>g</a:t>
            </a:r>
            <a:r>
              <a:rPr sz="2000" b="1" spc="-254" dirty="0">
                <a:solidFill>
                  <a:srgbClr val="FFFFFF"/>
                </a:solidFill>
                <a:latin typeface="Arial"/>
                <a:cs typeface="Arial"/>
              </a:rPr>
              <a:t> </a:t>
            </a:r>
            <a:r>
              <a:rPr sz="2000" b="1" spc="-50" dirty="0">
                <a:solidFill>
                  <a:srgbClr val="FFFFFF"/>
                </a:solidFill>
                <a:latin typeface="Arial"/>
                <a:cs typeface="Arial"/>
              </a:rPr>
              <a:t>e</a:t>
            </a:r>
            <a:r>
              <a:rPr sz="2000" b="1" dirty="0">
                <a:solidFill>
                  <a:srgbClr val="FFFFFF"/>
                </a:solidFill>
                <a:latin typeface="Arial"/>
                <a:cs typeface="Arial"/>
              </a:rPr>
              <a:t>	</a:t>
            </a:r>
            <a:r>
              <a:rPr sz="1200" b="1" dirty="0">
                <a:solidFill>
                  <a:srgbClr val="FFFFFF"/>
                </a:solidFill>
                <a:latin typeface="Arial"/>
                <a:cs typeface="Arial"/>
              </a:rPr>
              <a:t>(</a:t>
            </a:r>
            <a:r>
              <a:rPr sz="1200" b="1" spc="-75" dirty="0">
                <a:solidFill>
                  <a:srgbClr val="FFFFFF"/>
                </a:solidFill>
                <a:latin typeface="Arial"/>
                <a:cs typeface="Arial"/>
              </a:rPr>
              <a:t> </a:t>
            </a:r>
            <a:r>
              <a:rPr sz="1200" b="1" dirty="0">
                <a:solidFill>
                  <a:srgbClr val="FFFFFF"/>
                </a:solidFill>
                <a:latin typeface="Arial"/>
                <a:cs typeface="Arial"/>
              </a:rPr>
              <a:t>M</a:t>
            </a:r>
            <a:r>
              <a:rPr sz="1200" b="1" spc="-25" dirty="0">
                <a:solidFill>
                  <a:srgbClr val="FFFFFF"/>
                </a:solidFill>
                <a:latin typeface="Arial"/>
                <a:cs typeface="Arial"/>
              </a:rPr>
              <a:t> </a:t>
            </a:r>
            <a:r>
              <a:rPr sz="1200" b="1" dirty="0">
                <a:solidFill>
                  <a:srgbClr val="FFFFFF"/>
                </a:solidFill>
                <a:latin typeface="Arial"/>
                <a:cs typeface="Arial"/>
              </a:rPr>
              <a:t>i</a:t>
            </a:r>
            <a:r>
              <a:rPr sz="1200" b="1" spc="-25" dirty="0">
                <a:solidFill>
                  <a:srgbClr val="FFFFFF"/>
                </a:solidFill>
                <a:latin typeface="Arial"/>
                <a:cs typeface="Arial"/>
              </a:rPr>
              <a:t> </a:t>
            </a:r>
            <a:r>
              <a:rPr sz="1200" b="1" spc="-100" dirty="0">
                <a:solidFill>
                  <a:srgbClr val="FFFFFF"/>
                </a:solidFill>
                <a:latin typeface="Arial"/>
                <a:cs typeface="Arial"/>
              </a:rPr>
              <a:t>d</a:t>
            </a:r>
            <a:r>
              <a:rPr sz="1200" b="1" spc="-20" dirty="0">
                <a:solidFill>
                  <a:srgbClr val="FFFFFF"/>
                </a:solidFill>
                <a:latin typeface="Arial"/>
                <a:cs typeface="Arial"/>
              </a:rPr>
              <a:t> </a:t>
            </a:r>
            <a:r>
              <a:rPr sz="1200" b="1" spc="-100" dirty="0">
                <a:solidFill>
                  <a:srgbClr val="FFFFFF"/>
                </a:solidFill>
                <a:latin typeface="Arial"/>
                <a:cs typeface="Arial"/>
              </a:rPr>
              <a:t>d</a:t>
            </a:r>
            <a:r>
              <a:rPr sz="1200" b="1" spc="-35" dirty="0">
                <a:solidFill>
                  <a:srgbClr val="FFFFFF"/>
                </a:solidFill>
                <a:latin typeface="Arial"/>
                <a:cs typeface="Arial"/>
              </a:rPr>
              <a:t> </a:t>
            </a:r>
            <a:r>
              <a:rPr sz="1200" b="1" dirty="0">
                <a:solidFill>
                  <a:srgbClr val="FFFFFF"/>
                </a:solidFill>
                <a:latin typeface="Arial"/>
                <a:cs typeface="Arial"/>
              </a:rPr>
              <a:t>l</a:t>
            </a:r>
            <a:r>
              <a:rPr sz="1200" b="1" spc="-35" dirty="0">
                <a:solidFill>
                  <a:srgbClr val="FFFFFF"/>
                </a:solidFill>
                <a:latin typeface="Arial"/>
                <a:cs typeface="Arial"/>
              </a:rPr>
              <a:t> </a:t>
            </a:r>
            <a:r>
              <a:rPr sz="1200" b="1" dirty="0">
                <a:solidFill>
                  <a:srgbClr val="FFFFFF"/>
                </a:solidFill>
                <a:latin typeface="Arial"/>
                <a:cs typeface="Arial"/>
              </a:rPr>
              <a:t>e</a:t>
            </a:r>
            <a:r>
              <a:rPr sz="1200" b="1" spc="85" dirty="0">
                <a:solidFill>
                  <a:srgbClr val="FFFFFF"/>
                </a:solidFill>
                <a:latin typeface="Arial"/>
                <a:cs typeface="Arial"/>
              </a:rPr>
              <a:t>  </a:t>
            </a:r>
            <a:r>
              <a:rPr sz="1200" b="1" spc="-105" dirty="0">
                <a:solidFill>
                  <a:srgbClr val="FFFFFF"/>
                </a:solidFill>
                <a:latin typeface="Arial"/>
                <a:cs typeface="Arial"/>
              </a:rPr>
              <a:t>o</a:t>
            </a:r>
            <a:r>
              <a:rPr sz="1200" b="1" spc="-10" dirty="0">
                <a:solidFill>
                  <a:srgbClr val="FFFFFF"/>
                </a:solidFill>
                <a:latin typeface="Arial"/>
                <a:cs typeface="Arial"/>
              </a:rPr>
              <a:t> </a:t>
            </a:r>
            <a:r>
              <a:rPr sz="1200" b="1" dirty="0">
                <a:solidFill>
                  <a:srgbClr val="FFFFFF"/>
                </a:solidFill>
                <a:latin typeface="Arial"/>
                <a:cs typeface="Arial"/>
              </a:rPr>
              <a:t>f</a:t>
            </a:r>
            <a:r>
              <a:rPr sz="1200" b="1" spc="95" dirty="0">
                <a:solidFill>
                  <a:srgbClr val="FFFFFF"/>
                </a:solidFill>
                <a:latin typeface="Arial"/>
                <a:cs typeface="Arial"/>
              </a:rPr>
              <a:t>  </a:t>
            </a:r>
            <a:r>
              <a:rPr sz="1200" b="1" spc="-80" dirty="0">
                <a:solidFill>
                  <a:srgbClr val="FFFFFF"/>
                </a:solidFill>
                <a:latin typeface="Arial"/>
                <a:cs typeface="Arial"/>
              </a:rPr>
              <a:t>F</a:t>
            </a:r>
            <a:r>
              <a:rPr sz="1200" b="1" spc="-60" dirty="0">
                <a:solidFill>
                  <a:srgbClr val="FFFFFF"/>
                </a:solidFill>
                <a:latin typeface="Arial"/>
                <a:cs typeface="Arial"/>
              </a:rPr>
              <a:t> </a:t>
            </a:r>
            <a:r>
              <a:rPr sz="1200" b="1" spc="-95" dirty="0">
                <a:solidFill>
                  <a:srgbClr val="FFFFFF"/>
                </a:solidFill>
                <a:latin typeface="Arial"/>
                <a:cs typeface="Arial"/>
              </a:rPr>
              <a:t>u</a:t>
            </a:r>
            <a:r>
              <a:rPr sz="1200" b="1" spc="-25" dirty="0">
                <a:solidFill>
                  <a:srgbClr val="FFFFFF"/>
                </a:solidFill>
                <a:latin typeface="Arial"/>
                <a:cs typeface="Arial"/>
              </a:rPr>
              <a:t> </a:t>
            </a:r>
            <a:r>
              <a:rPr sz="1200" b="1" spc="-85" dirty="0">
                <a:solidFill>
                  <a:srgbClr val="FFFFFF"/>
                </a:solidFill>
                <a:latin typeface="Arial"/>
                <a:cs typeface="Arial"/>
              </a:rPr>
              <a:t>n</a:t>
            </a:r>
            <a:r>
              <a:rPr sz="1200" b="1" spc="-20" dirty="0">
                <a:solidFill>
                  <a:srgbClr val="FFFFFF"/>
                </a:solidFill>
                <a:latin typeface="Arial"/>
                <a:cs typeface="Arial"/>
              </a:rPr>
              <a:t> </a:t>
            </a:r>
            <a:r>
              <a:rPr sz="1200" b="1" spc="-85" dirty="0">
                <a:solidFill>
                  <a:srgbClr val="FFFFFF"/>
                </a:solidFill>
                <a:latin typeface="Arial"/>
                <a:cs typeface="Arial"/>
              </a:rPr>
              <a:t>n</a:t>
            </a:r>
            <a:r>
              <a:rPr sz="1200" b="1" spc="-20" dirty="0">
                <a:solidFill>
                  <a:srgbClr val="FFFFFF"/>
                </a:solidFill>
                <a:latin typeface="Arial"/>
                <a:cs typeface="Arial"/>
              </a:rPr>
              <a:t> </a:t>
            </a:r>
            <a:r>
              <a:rPr sz="1200" b="1" dirty="0">
                <a:solidFill>
                  <a:srgbClr val="FFFFFF"/>
                </a:solidFill>
                <a:latin typeface="Arial"/>
                <a:cs typeface="Arial"/>
              </a:rPr>
              <a:t>e</a:t>
            </a:r>
            <a:r>
              <a:rPr sz="1200" b="1" spc="-45" dirty="0">
                <a:solidFill>
                  <a:srgbClr val="FFFFFF"/>
                </a:solidFill>
                <a:latin typeface="Arial"/>
                <a:cs typeface="Arial"/>
              </a:rPr>
              <a:t> </a:t>
            </a:r>
            <a:r>
              <a:rPr sz="1200" b="1" dirty="0">
                <a:solidFill>
                  <a:srgbClr val="FFFFFF"/>
                </a:solidFill>
                <a:latin typeface="Arial"/>
                <a:cs typeface="Arial"/>
              </a:rPr>
              <a:t>l</a:t>
            </a:r>
            <a:r>
              <a:rPr sz="1200" b="1" spc="-35" dirty="0">
                <a:solidFill>
                  <a:srgbClr val="FFFFFF"/>
                </a:solidFill>
                <a:latin typeface="Arial"/>
                <a:cs typeface="Arial"/>
              </a:rPr>
              <a:t> </a:t>
            </a:r>
            <a:r>
              <a:rPr sz="1200" b="1" spc="-50" dirty="0">
                <a:solidFill>
                  <a:srgbClr val="FFFFFF"/>
                </a:solidFill>
                <a:latin typeface="Arial"/>
                <a:cs typeface="Arial"/>
              </a:rPr>
              <a:t>)</a:t>
            </a:r>
            <a:endParaRPr sz="1200">
              <a:latin typeface="Arial"/>
              <a:cs typeface="Arial"/>
            </a:endParaRPr>
          </a:p>
        </p:txBody>
      </p:sp>
      <p:grpSp>
        <p:nvGrpSpPr>
          <p:cNvPr id="15" name="object 15"/>
          <p:cNvGrpSpPr/>
          <p:nvPr/>
        </p:nvGrpSpPr>
        <p:grpSpPr>
          <a:xfrm>
            <a:off x="2993135" y="5494020"/>
            <a:ext cx="5474335" cy="777240"/>
            <a:chOff x="2993135" y="5494020"/>
            <a:chExt cx="5474335" cy="777240"/>
          </a:xfrm>
        </p:grpSpPr>
        <p:sp>
          <p:nvSpPr>
            <p:cNvPr id="16" name="object 16"/>
            <p:cNvSpPr/>
            <p:nvPr/>
          </p:nvSpPr>
          <p:spPr>
            <a:xfrm>
              <a:off x="2994659" y="5862828"/>
              <a:ext cx="5473065" cy="408940"/>
            </a:xfrm>
            <a:custGeom>
              <a:avLst/>
              <a:gdLst/>
              <a:ahLst/>
              <a:cxnLst/>
              <a:rect l="l" t="t" r="r" b="b"/>
              <a:pathLst>
                <a:path w="5473065" h="408939">
                  <a:moveTo>
                    <a:pt x="5472684" y="0"/>
                  </a:moveTo>
                  <a:lnTo>
                    <a:pt x="0" y="0"/>
                  </a:lnTo>
                  <a:lnTo>
                    <a:pt x="0" y="408432"/>
                  </a:lnTo>
                  <a:lnTo>
                    <a:pt x="5472684" y="408432"/>
                  </a:lnTo>
                  <a:lnTo>
                    <a:pt x="5472684" y="0"/>
                  </a:lnTo>
                  <a:close/>
                </a:path>
              </a:pathLst>
            </a:custGeom>
            <a:solidFill>
              <a:srgbClr val="F1F1F1"/>
            </a:solidFill>
          </p:spPr>
          <p:txBody>
            <a:bodyPr wrap="square" lIns="0" tIns="0" rIns="0" bIns="0" rtlCol="0"/>
            <a:lstStyle/>
            <a:p>
              <a:endParaRPr/>
            </a:p>
          </p:txBody>
        </p:sp>
        <p:sp>
          <p:nvSpPr>
            <p:cNvPr id="17" name="object 17"/>
            <p:cNvSpPr/>
            <p:nvPr/>
          </p:nvSpPr>
          <p:spPr>
            <a:xfrm>
              <a:off x="2993135" y="5494020"/>
              <a:ext cx="4162425" cy="386080"/>
            </a:xfrm>
            <a:custGeom>
              <a:avLst/>
              <a:gdLst/>
              <a:ahLst/>
              <a:cxnLst/>
              <a:rect l="l" t="t" r="r" b="b"/>
              <a:pathLst>
                <a:path w="4162425" h="386079">
                  <a:moveTo>
                    <a:pt x="4162044" y="0"/>
                  </a:moveTo>
                  <a:lnTo>
                    <a:pt x="0" y="0"/>
                  </a:lnTo>
                  <a:lnTo>
                    <a:pt x="0" y="385571"/>
                  </a:lnTo>
                  <a:lnTo>
                    <a:pt x="4162044" y="385571"/>
                  </a:lnTo>
                  <a:lnTo>
                    <a:pt x="4162044" y="0"/>
                  </a:lnTo>
                  <a:close/>
                </a:path>
              </a:pathLst>
            </a:custGeom>
            <a:solidFill>
              <a:srgbClr val="585858"/>
            </a:solidFill>
          </p:spPr>
          <p:txBody>
            <a:bodyPr wrap="square" lIns="0" tIns="0" rIns="0" bIns="0" rtlCol="0"/>
            <a:lstStyle/>
            <a:p>
              <a:endParaRPr/>
            </a:p>
          </p:txBody>
        </p:sp>
      </p:grpSp>
      <p:sp>
        <p:nvSpPr>
          <p:cNvPr id="18" name="object 18"/>
          <p:cNvSpPr txBox="1"/>
          <p:nvPr/>
        </p:nvSpPr>
        <p:spPr>
          <a:xfrm>
            <a:off x="3134614" y="5497474"/>
            <a:ext cx="3216910" cy="330835"/>
          </a:xfrm>
          <a:prstGeom prst="rect">
            <a:avLst/>
          </a:prstGeom>
        </p:spPr>
        <p:txBody>
          <a:bodyPr vert="horz" wrap="square" lIns="0" tIns="12700" rIns="0" bIns="0" rtlCol="0">
            <a:spAutoFit/>
          </a:bodyPr>
          <a:lstStyle/>
          <a:p>
            <a:pPr marL="12700">
              <a:lnSpc>
                <a:spcPct val="100000"/>
              </a:lnSpc>
              <a:spcBef>
                <a:spcPts val="100"/>
              </a:spcBef>
              <a:tabLst>
                <a:tab pos="1311275" algn="l"/>
              </a:tabLst>
            </a:pPr>
            <a:r>
              <a:rPr sz="2000" b="1" spc="-210" dirty="0">
                <a:solidFill>
                  <a:srgbClr val="FFFFFF"/>
                </a:solidFill>
                <a:latin typeface="Arial"/>
                <a:cs typeface="Arial"/>
              </a:rPr>
              <a:t>C</a:t>
            </a:r>
            <a:r>
              <a:rPr sz="2000" b="1" spc="-240" dirty="0">
                <a:solidFill>
                  <a:srgbClr val="FFFFFF"/>
                </a:solidFill>
                <a:latin typeface="Arial"/>
                <a:cs typeface="Arial"/>
              </a:rPr>
              <a:t> </a:t>
            </a:r>
            <a:r>
              <a:rPr sz="2000" b="1" spc="-165" dirty="0">
                <a:solidFill>
                  <a:srgbClr val="FFFFFF"/>
                </a:solidFill>
                <a:latin typeface="Arial"/>
                <a:cs typeface="Arial"/>
              </a:rPr>
              <a:t>o</a:t>
            </a:r>
            <a:r>
              <a:rPr sz="2000" b="1" spc="-245" dirty="0">
                <a:solidFill>
                  <a:srgbClr val="FFFFFF"/>
                </a:solidFill>
                <a:latin typeface="Arial"/>
                <a:cs typeface="Arial"/>
              </a:rPr>
              <a:t> </a:t>
            </a:r>
            <a:r>
              <a:rPr sz="2000" b="1" spc="-140" dirty="0">
                <a:solidFill>
                  <a:srgbClr val="FFFFFF"/>
                </a:solidFill>
                <a:latin typeface="Arial"/>
                <a:cs typeface="Arial"/>
              </a:rPr>
              <a:t>n</a:t>
            </a:r>
            <a:r>
              <a:rPr sz="2000" b="1" spc="-250" dirty="0">
                <a:solidFill>
                  <a:srgbClr val="FFFFFF"/>
                </a:solidFill>
                <a:latin typeface="Arial"/>
                <a:cs typeface="Arial"/>
              </a:rPr>
              <a:t> </a:t>
            </a:r>
            <a:r>
              <a:rPr sz="2000" b="1" spc="-140" dirty="0">
                <a:solidFill>
                  <a:srgbClr val="FFFFFF"/>
                </a:solidFill>
                <a:latin typeface="Arial"/>
                <a:cs typeface="Arial"/>
              </a:rPr>
              <a:t>n</a:t>
            </a:r>
            <a:r>
              <a:rPr sz="2000" b="1" spc="-250" dirty="0">
                <a:solidFill>
                  <a:srgbClr val="FFFFFF"/>
                </a:solidFill>
                <a:latin typeface="Arial"/>
                <a:cs typeface="Arial"/>
              </a:rPr>
              <a:t> </a:t>
            </a:r>
            <a:r>
              <a:rPr sz="2000" b="1" spc="-50" dirty="0">
                <a:solidFill>
                  <a:srgbClr val="FFFFFF"/>
                </a:solidFill>
                <a:latin typeface="Arial"/>
                <a:cs typeface="Arial"/>
              </a:rPr>
              <a:t>e</a:t>
            </a:r>
            <a:r>
              <a:rPr sz="2000" b="1" spc="-245" dirty="0">
                <a:solidFill>
                  <a:srgbClr val="FFFFFF"/>
                </a:solidFill>
                <a:latin typeface="Arial"/>
                <a:cs typeface="Arial"/>
              </a:rPr>
              <a:t> </a:t>
            </a:r>
            <a:r>
              <a:rPr sz="2000" b="1" spc="-95" dirty="0">
                <a:solidFill>
                  <a:srgbClr val="FFFFFF"/>
                </a:solidFill>
                <a:latin typeface="Arial"/>
                <a:cs typeface="Arial"/>
              </a:rPr>
              <a:t>c</a:t>
            </a:r>
            <a:r>
              <a:rPr sz="2000" b="1" spc="-260" dirty="0">
                <a:solidFill>
                  <a:srgbClr val="FFFFFF"/>
                </a:solidFill>
                <a:latin typeface="Arial"/>
                <a:cs typeface="Arial"/>
              </a:rPr>
              <a:t> </a:t>
            </a:r>
            <a:r>
              <a:rPr sz="2000" b="1" spc="-50" dirty="0">
                <a:solidFill>
                  <a:srgbClr val="FFFFFF"/>
                </a:solidFill>
                <a:latin typeface="Arial"/>
                <a:cs typeface="Arial"/>
              </a:rPr>
              <a:t>t</a:t>
            </a:r>
            <a:r>
              <a:rPr sz="2000" b="1" dirty="0">
                <a:solidFill>
                  <a:srgbClr val="FFFFFF"/>
                </a:solidFill>
                <a:latin typeface="Arial"/>
                <a:cs typeface="Arial"/>
              </a:rPr>
              <a:t>	</a:t>
            </a:r>
            <a:r>
              <a:rPr sz="1200" b="1" dirty="0">
                <a:solidFill>
                  <a:srgbClr val="FFFFFF"/>
                </a:solidFill>
                <a:latin typeface="Arial"/>
                <a:cs typeface="Arial"/>
              </a:rPr>
              <a:t>(</a:t>
            </a:r>
            <a:r>
              <a:rPr sz="1200" b="1" spc="-75" dirty="0">
                <a:solidFill>
                  <a:srgbClr val="FFFFFF"/>
                </a:solidFill>
                <a:latin typeface="Arial"/>
                <a:cs typeface="Arial"/>
              </a:rPr>
              <a:t> </a:t>
            </a:r>
            <a:r>
              <a:rPr sz="1200" b="1" spc="-95" dirty="0">
                <a:solidFill>
                  <a:srgbClr val="FFFFFF"/>
                </a:solidFill>
                <a:latin typeface="Arial"/>
                <a:cs typeface="Arial"/>
              </a:rPr>
              <a:t>B</a:t>
            </a:r>
            <a:r>
              <a:rPr sz="1200" b="1" spc="-25" dirty="0">
                <a:solidFill>
                  <a:srgbClr val="FFFFFF"/>
                </a:solidFill>
                <a:latin typeface="Arial"/>
                <a:cs typeface="Arial"/>
              </a:rPr>
              <a:t> </a:t>
            </a:r>
            <a:r>
              <a:rPr sz="1200" b="1" spc="-100" dirty="0">
                <a:solidFill>
                  <a:srgbClr val="FFFFFF"/>
                </a:solidFill>
                <a:latin typeface="Arial"/>
                <a:cs typeface="Arial"/>
              </a:rPr>
              <a:t>o</a:t>
            </a:r>
            <a:r>
              <a:rPr sz="1200" b="1" spc="-20" dirty="0">
                <a:solidFill>
                  <a:srgbClr val="FFFFFF"/>
                </a:solidFill>
                <a:latin typeface="Arial"/>
                <a:cs typeface="Arial"/>
              </a:rPr>
              <a:t> </a:t>
            </a:r>
            <a:r>
              <a:rPr sz="1200" b="1" dirty="0">
                <a:solidFill>
                  <a:srgbClr val="FFFFFF"/>
                </a:solidFill>
                <a:latin typeface="Arial"/>
                <a:cs typeface="Arial"/>
              </a:rPr>
              <a:t>t</a:t>
            </a:r>
            <a:r>
              <a:rPr sz="1200" b="1" spc="-45" dirty="0">
                <a:solidFill>
                  <a:srgbClr val="FFFFFF"/>
                </a:solidFill>
                <a:latin typeface="Arial"/>
                <a:cs typeface="Arial"/>
              </a:rPr>
              <a:t> </a:t>
            </a:r>
            <a:r>
              <a:rPr sz="1200" b="1" dirty="0">
                <a:solidFill>
                  <a:srgbClr val="FFFFFF"/>
                </a:solidFill>
                <a:latin typeface="Arial"/>
                <a:cs typeface="Arial"/>
              </a:rPr>
              <a:t>t</a:t>
            </a:r>
            <a:r>
              <a:rPr sz="1200" b="1" spc="-45" dirty="0">
                <a:solidFill>
                  <a:srgbClr val="FFFFFF"/>
                </a:solidFill>
                <a:latin typeface="Arial"/>
                <a:cs typeface="Arial"/>
              </a:rPr>
              <a:t> </a:t>
            </a:r>
            <a:r>
              <a:rPr sz="1200" b="1" spc="-105" dirty="0">
                <a:solidFill>
                  <a:srgbClr val="FFFFFF"/>
                </a:solidFill>
                <a:latin typeface="Arial"/>
                <a:cs typeface="Arial"/>
              </a:rPr>
              <a:t>o</a:t>
            </a:r>
            <a:r>
              <a:rPr sz="1200" b="1" spc="-30" dirty="0">
                <a:solidFill>
                  <a:srgbClr val="FFFFFF"/>
                </a:solidFill>
                <a:latin typeface="Arial"/>
                <a:cs typeface="Arial"/>
              </a:rPr>
              <a:t> </a:t>
            </a:r>
            <a:r>
              <a:rPr sz="1200" b="1" dirty="0">
                <a:solidFill>
                  <a:srgbClr val="FFFFFF"/>
                </a:solidFill>
                <a:latin typeface="Arial"/>
                <a:cs typeface="Arial"/>
              </a:rPr>
              <a:t>m</a:t>
            </a:r>
            <a:r>
              <a:rPr sz="1200" b="1" spc="85" dirty="0">
                <a:solidFill>
                  <a:srgbClr val="FFFFFF"/>
                </a:solidFill>
                <a:latin typeface="Arial"/>
                <a:cs typeface="Arial"/>
              </a:rPr>
              <a:t>  </a:t>
            </a:r>
            <a:r>
              <a:rPr sz="1200" b="1" spc="-100" dirty="0">
                <a:solidFill>
                  <a:srgbClr val="FFFFFF"/>
                </a:solidFill>
                <a:latin typeface="Arial"/>
                <a:cs typeface="Arial"/>
              </a:rPr>
              <a:t>o</a:t>
            </a:r>
            <a:r>
              <a:rPr sz="1200" b="1" spc="-15" dirty="0">
                <a:solidFill>
                  <a:srgbClr val="FFFFFF"/>
                </a:solidFill>
                <a:latin typeface="Arial"/>
                <a:cs typeface="Arial"/>
              </a:rPr>
              <a:t> </a:t>
            </a:r>
            <a:r>
              <a:rPr sz="1200" b="1" dirty="0">
                <a:solidFill>
                  <a:srgbClr val="FFFFFF"/>
                </a:solidFill>
                <a:latin typeface="Arial"/>
                <a:cs typeface="Arial"/>
              </a:rPr>
              <a:t>f</a:t>
            </a:r>
            <a:r>
              <a:rPr sz="1200" b="1" spc="95" dirty="0">
                <a:solidFill>
                  <a:srgbClr val="FFFFFF"/>
                </a:solidFill>
                <a:latin typeface="Arial"/>
                <a:cs typeface="Arial"/>
              </a:rPr>
              <a:t>  </a:t>
            </a:r>
            <a:r>
              <a:rPr sz="1200" b="1" spc="-80" dirty="0">
                <a:solidFill>
                  <a:srgbClr val="FFFFFF"/>
                </a:solidFill>
                <a:latin typeface="Arial"/>
                <a:cs typeface="Arial"/>
              </a:rPr>
              <a:t>F</a:t>
            </a:r>
            <a:r>
              <a:rPr sz="1200" b="1" spc="-60" dirty="0">
                <a:solidFill>
                  <a:srgbClr val="FFFFFF"/>
                </a:solidFill>
                <a:latin typeface="Arial"/>
                <a:cs typeface="Arial"/>
              </a:rPr>
              <a:t> </a:t>
            </a:r>
            <a:r>
              <a:rPr sz="1200" b="1" spc="-95" dirty="0">
                <a:solidFill>
                  <a:srgbClr val="FFFFFF"/>
                </a:solidFill>
                <a:latin typeface="Arial"/>
                <a:cs typeface="Arial"/>
              </a:rPr>
              <a:t>u</a:t>
            </a:r>
            <a:r>
              <a:rPr sz="1200" b="1" spc="-25" dirty="0">
                <a:solidFill>
                  <a:srgbClr val="FFFFFF"/>
                </a:solidFill>
                <a:latin typeface="Arial"/>
                <a:cs typeface="Arial"/>
              </a:rPr>
              <a:t> </a:t>
            </a:r>
            <a:r>
              <a:rPr sz="1200" b="1" spc="-90" dirty="0">
                <a:solidFill>
                  <a:srgbClr val="FFFFFF"/>
                </a:solidFill>
                <a:latin typeface="Arial"/>
                <a:cs typeface="Arial"/>
              </a:rPr>
              <a:t>n</a:t>
            </a:r>
            <a:r>
              <a:rPr sz="1200" b="1" spc="-25" dirty="0">
                <a:solidFill>
                  <a:srgbClr val="FFFFFF"/>
                </a:solidFill>
                <a:latin typeface="Arial"/>
                <a:cs typeface="Arial"/>
              </a:rPr>
              <a:t> </a:t>
            </a:r>
            <a:r>
              <a:rPr sz="1200" b="1" spc="-90" dirty="0">
                <a:solidFill>
                  <a:srgbClr val="FFFFFF"/>
                </a:solidFill>
                <a:latin typeface="Arial"/>
                <a:cs typeface="Arial"/>
              </a:rPr>
              <a:t>n</a:t>
            </a:r>
            <a:r>
              <a:rPr sz="1200" b="1" spc="-25" dirty="0">
                <a:solidFill>
                  <a:srgbClr val="FFFFFF"/>
                </a:solidFill>
                <a:latin typeface="Arial"/>
                <a:cs typeface="Arial"/>
              </a:rPr>
              <a:t> </a:t>
            </a:r>
            <a:r>
              <a:rPr sz="1200" b="1" dirty="0">
                <a:solidFill>
                  <a:srgbClr val="FFFFFF"/>
                </a:solidFill>
                <a:latin typeface="Arial"/>
                <a:cs typeface="Arial"/>
              </a:rPr>
              <a:t>e</a:t>
            </a:r>
            <a:r>
              <a:rPr sz="1200" b="1" spc="-50" dirty="0">
                <a:solidFill>
                  <a:srgbClr val="FFFFFF"/>
                </a:solidFill>
                <a:latin typeface="Arial"/>
                <a:cs typeface="Arial"/>
              </a:rPr>
              <a:t> </a:t>
            </a:r>
            <a:r>
              <a:rPr sz="1200" b="1" dirty="0">
                <a:solidFill>
                  <a:srgbClr val="FFFFFF"/>
                </a:solidFill>
                <a:latin typeface="Arial"/>
                <a:cs typeface="Arial"/>
              </a:rPr>
              <a:t>l</a:t>
            </a:r>
            <a:r>
              <a:rPr sz="1200" b="1" spc="-35" dirty="0">
                <a:solidFill>
                  <a:srgbClr val="FFFFFF"/>
                </a:solidFill>
                <a:latin typeface="Arial"/>
                <a:cs typeface="Arial"/>
              </a:rPr>
              <a:t> </a:t>
            </a:r>
            <a:r>
              <a:rPr sz="1200" b="1" spc="-50" dirty="0">
                <a:solidFill>
                  <a:srgbClr val="FFFFFF"/>
                </a:solidFill>
                <a:latin typeface="Arial"/>
                <a:cs typeface="Arial"/>
              </a:rPr>
              <a:t>)</a:t>
            </a:r>
            <a:endParaRPr sz="1200">
              <a:latin typeface="Arial"/>
              <a:cs typeface="Arial"/>
            </a:endParaRPr>
          </a:p>
        </p:txBody>
      </p:sp>
      <p:sp>
        <p:nvSpPr>
          <p:cNvPr id="19" name="object 19"/>
          <p:cNvSpPr txBox="1"/>
          <p:nvPr/>
        </p:nvSpPr>
        <p:spPr>
          <a:xfrm>
            <a:off x="3156839" y="5953223"/>
            <a:ext cx="5131435" cy="219075"/>
          </a:xfrm>
          <a:prstGeom prst="rect">
            <a:avLst/>
          </a:prstGeom>
        </p:spPr>
        <p:txBody>
          <a:bodyPr vert="horz" wrap="square" lIns="0" tIns="1270" rIns="0" bIns="0" rtlCol="0">
            <a:spAutoFit/>
          </a:bodyPr>
          <a:lstStyle/>
          <a:p>
            <a:pPr>
              <a:lnSpc>
                <a:spcPct val="100000"/>
              </a:lnSpc>
              <a:spcBef>
                <a:spcPts val="10"/>
              </a:spcBef>
            </a:pPr>
            <a:r>
              <a:rPr sz="1400" b="1" spc="-85" dirty="0">
                <a:solidFill>
                  <a:srgbClr val="404040"/>
                </a:solidFill>
                <a:latin typeface="Tahoma"/>
                <a:cs typeface="Tahoma"/>
              </a:rPr>
              <a:t>Linking</a:t>
            </a:r>
            <a:r>
              <a:rPr sz="1400" b="1" spc="-20" dirty="0">
                <a:solidFill>
                  <a:srgbClr val="404040"/>
                </a:solidFill>
                <a:latin typeface="Tahoma"/>
                <a:cs typeface="Tahoma"/>
              </a:rPr>
              <a:t> </a:t>
            </a:r>
            <a:r>
              <a:rPr sz="1400" b="1" spc="-45" dirty="0">
                <a:solidFill>
                  <a:srgbClr val="404040"/>
                </a:solidFill>
                <a:latin typeface="Tahoma"/>
                <a:cs typeface="Tahoma"/>
              </a:rPr>
              <a:t>your</a:t>
            </a:r>
            <a:r>
              <a:rPr sz="1400" b="1" spc="-20" dirty="0">
                <a:solidFill>
                  <a:srgbClr val="404040"/>
                </a:solidFill>
                <a:latin typeface="Tahoma"/>
                <a:cs typeface="Tahoma"/>
              </a:rPr>
              <a:t> </a:t>
            </a:r>
            <a:r>
              <a:rPr sz="1400" b="1" spc="-70" dirty="0">
                <a:solidFill>
                  <a:srgbClr val="404040"/>
                </a:solidFill>
                <a:latin typeface="Tahoma"/>
                <a:cs typeface="Tahoma"/>
              </a:rPr>
              <a:t>business</a:t>
            </a:r>
            <a:r>
              <a:rPr sz="1400" b="1" spc="-20" dirty="0">
                <a:solidFill>
                  <a:srgbClr val="404040"/>
                </a:solidFill>
                <a:latin typeface="Tahoma"/>
                <a:cs typeface="Tahoma"/>
              </a:rPr>
              <a:t> </a:t>
            </a:r>
            <a:r>
              <a:rPr sz="1400" b="1" spc="-125" dirty="0">
                <a:solidFill>
                  <a:srgbClr val="404040"/>
                </a:solidFill>
                <a:latin typeface="Tahoma"/>
                <a:cs typeface="Tahoma"/>
              </a:rPr>
              <a:t>with</a:t>
            </a:r>
            <a:r>
              <a:rPr sz="1400" b="1" spc="-15" dirty="0">
                <a:solidFill>
                  <a:srgbClr val="404040"/>
                </a:solidFill>
                <a:latin typeface="Tahoma"/>
                <a:cs typeface="Tahoma"/>
              </a:rPr>
              <a:t> </a:t>
            </a:r>
            <a:r>
              <a:rPr sz="1400" b="1" spc="-35" dirty="0">
                <a:solidFill>
                  <a:srgbClr val="404040"/>
                </a:solidFill>
                <a:latin typeface="Tahoma"/>
                <a:cs typeface="Tahoma"/>
              </a:rPr>
              <a:t>consumers</a:t>
            </a:r>
            <a:r>
              <a:rPr sz="1400" b="1" spc="-20" dirty="0">
                <a:solidFill>
                  <a:srgbClr val="404040"/>
                </a:solidFill>
                <a:latin typeface="Tahoma"/>
                <a:cs typeface="Tahoma"/>
              </a:rPr>
              <a:t> </a:t>
            </a:r>
            <a:r>
              <a:rPr sz="1400" b="1" spc="-60" dirty="0">
                <a:solidFill>
                  <a:srgbClr val="404040"/>
                </a:solidFill>
                <a:latin typeface="Tahoma"/>
                <a:cs typeface="Tahoma"/>
              </a:rPr>
              <a:t>who</a:t>
            </a:r>
            <a:r>
              <a:rPr sz="1400" b="1" spc="-20" dirty="0">
                <a:solidFill>
                  <a:srgbClr val="404040"/>
                </a:solidFill>
                <a:latin typeface="Tahoma"/>
                <a:cs typeface="Tahoma"/>
              </a:rPr>
              <a:t> </a:t>
            </a:r>
            <a:r>
              <a:rPr sz="1400" b="1" dirty="0">
                <a:solidFill>
                  <a:srgbClr val="404040"/>
                </a:solidFill>
                <a:latin typeface="Tahoma"/>
                <a:cs typeface="Tahoma"/>
              </a:rPr>
              <a:t>are</a:t>
            </a:r>
            <a:r>
              <a:rPr sz="1400" b="1" spc="-15" dirty="0">
                <a:solidFill>
                  <a:srgbClr val="404040"/>
                </a:solidFill>
                <a:latin typeface="Tahoma"/>
                <a:cs typeface="Tahoma"/>
              </a:rPr>
              <a:t> </a:t>
            </a:r>
            <a:r>
              <a:rPr sz="1400" b="1" dirty="0">
                <a:solidFill>
                  <a:srgbClr val="404040"/>
                </a:solidFill>
                <a:latin typeface="Tahoma"/>
                <a:cs typeface="Tahoma"/>
              </a:rPr>
              <a:t>ready</a:t>
            </a:r>
            <a:r>
              <a:rPr sz="1400" b="1" spc="-5" dirty="0">
                <a:solidFill>
                  <a:srgbClr val="404040"/>
                </a:solidFill>
                <a:latin typeface="Tahoma"/>
                <a:cs typeface="Tahoma"/>
              </a:rPr>
              <a:t> </a:t>
            </a:r>
            <a:r>
              <a:rPr sz="1400" b="1" spc="-55" dirty="0">
                <a:solidFill>
                  <a:srgbClr val="404040"/>
                </a:solidFill>
                <a:latin typeface="Tahoma"/>
                <a:cs typeface="Tahoma"/>
              </a:rPr>
              <a:t>to</a:t>
            </a:r>
            <a:r>
              <a:rPr sz="1400" b="1" spc="-10" dirty="0">
                <a:solidFill>
                  <a:srgbClr val="404040"/>
                </a:solidFill>
                <a:latin typeface="Tahoma"/>
                <a:cs typeface="Tahoma"/>
              </a:rPr>
              <a:t> </a:t>
            </a:r>
            <a:r>
              <a:rPr sz="1400" b="1" spc="-20" dirty="0">
                <a:solidFill>
                  <a:srgbClr val="404040"/>
                </a:solidFill>
                <a:latin typeface="Tahoma"/>
                <a:cs typeface="Tahoma"/>
              </a:rPr>
              <a:t>buy.</a:t>
            </a:r>
            <a:endParaRPr sz="1400">
              <a:latin typeface="Tahoma"/>
              <a:cs typeface="Tahoma"/>
            </a:endParaRPr>
          </a:p>
        </p:txBody>
      </p:sp>
      <p:sp>
        <p:nvSpPr>
          <p:cNvPr id="20" name="object 20"/>
          <p:cNvSpPr txBox="1"/>
          <p:nvPr/>
        </p:nvSpPr>
        <p:spPr>
          <a:xfrm>
            <a:off x="9592182" y="2803397"/>
            <a:ext cx="2282825" cy="2183765"/>
          </a:xfrm>
          <a:prstGeom prst="rect">
            <a:avLst/>
          </a:prstGeom>
        </p:spPr>
        <p:txBody>
          <a:bodyPr vert="horz" wrap="square" lIns="0" tIns="12700" rIns="0" bIns="0" rtlCol="0">
            <a:spAutoFit/>
          </a:bodyPr>
          <a:lstStyle/>
          <a:p>
            <a:pPr marL="12700">
              <a:lnSpc>
                <a:spcPts val="2450"/>
              </a:lnSpc>
              <a:spcBef>
                <a:spcPts val="100"/>
              </a:spcBef>
            </a:pPr>
            <a:r>
              <a:rPr sz="2400" b="1" spc="-175" dirty="0">
                <a:solidFill>
                  <a:srgbClr val="BEBEBE"/>
                </a:solidFill>
                <a:latin typeface="Arial"/>
                <a:cs typeface="Arial"/>
              </a:rPr>
              <a:t>The</a:t>
            </a:r>
            <a:r>
              <a:rPr sz="2400" b="1" spc="-65" dirty="0">
                <a:solidFill>
                  <a:srgbClr val="BEBEBE"/>
                </a:solidFill>
                <a:latin typeface="Arial"/>
                <a:cs typeface="Arial"/>
              </a:rPr>
              <a:t> </a:t>
            </a:r>
            <a:r>
              <a:rPr sz="2400" b="1" spc="-25" dirty="0">
                <a:solidFill>
                  <a:srgbClr val="BEBEBE"/>
                </a:solidFill>
                <a:latin typeface="Arial"/>
                <a:cs typeface="Arial"/>
              </a:rPr>
              <a:t>key</a:t>
            </a:r>
            <a:endParaRPr sz="2400">
              <a:latin typeface="Arial"/>
              <a:cs typeface="Arial"/>
            </a:endParaRPr>
          </a:p>
          <a:p>
            <a:pPr marL="12700">
              <a:lnSpc>
                <a:spcPts val="2014"/>
              </a:lnSpc>
            </a:pPr>
            <a:r>
              <a:rPr sz="2400" b="1" spc="-10" dirty="0">
                <a:solidFill>
                  <a:srgbClr val="BEBEBE"/>
                </a:solidFill>
                <a:latin typeface="Arial"/>
                <a:cs typeface="Arial"/>
              </a:rPr>
              <a:t>marketing</a:t>
            </a:r>
            <a:endParaRPr sz="2400">
              <a:latin typeface="Arial"/>
              <a:cs typeface="Arial"/>
            </a:endParaRPr>
          </a:p>
          <a:p>
            <a:pPr marL="12700">
              <a:lnSpc>
                <a:spcPts val="2014"/>
              </a:lnSpc>
            </a:pPr>
            <a:r>
              <a:rPr sz="2400" dirty="0">
                <a:solidFill>
                  <a:srgbClr val="BEBEBE"/>
                </a:solidFill>
                <a:latin typeface="Franklin Gothic Medium"/>
                <a:cs typeface="Franklin Gothic Medium"/>
              </a:rPr>
              <a:t>strategy</a:t>
            </a:r>
            <a:r>
              <a:rPr sz="2400" spc="-90" dirty="0">
                <a:solidFill>
                  <a:srgbClr val="BEBEBE"/>
                </a:solidFill>
                <a:latin typeface="Franklin Gothic Medium"/>
                <a:cs typeface="Franklin Gothic Medium"/>
              </a:rPr>
              <a:t> </a:t>
            </a:r>
            <a:r>
              <a:rPr sz="2400" spc="-10" dirty="0">
                <a:solidFill>
                  <a:srgbClr val="BEBEBE"/>
                </a:solidFill>
                <a:latin typeface="Franklin Gothic Medium"/>
                <a:cs typeface="Franklin Gothic Medium"/>
              </a:rPr>
              <a:t>needed</a:t>
            </a:r>
            <a:endParaRPr sz="2400">
              <a:latin typeface="Franklin Gothic Medium"/>
              <a:cs typeface="Franklin Gothic Medium"/>
            </a:endParaRPr>
          </a:p>
          <a:p>
            <a:pPr marL="12700">
              <a:lnSpc>
                <a:spcPts val="2014"/>
              </a:lnSpc>
            </a:pPr>
            <a:r>
              <a:rPr sz="2400" dirty="0">
                <a:solidFill>
                  <a:srgbClr val="BEBEBE"/>
                </a:solidFill>
                <a:latin typeface="Franklin Gothic Medium"/>
                <a:cs typeface="Franklin Gothic Medium"/>
              </a:rPr>
              <a:t>to</a:t>
            </a:r>
            <a:r>
              <a:rPr sz="2400" spc="-70" dirty="0">
                <a:solidFill>
                  <a:srgbClr val="BEBEBE"/>
                </a:solidFill>
                <a:latin typeface="Franklin Gothic Medium"/>
                <a:cs typeface="Franklin Gothic Medium"/>
              </a:rPr>
              <a:t> </a:t>
            </a:r>
            <a:r>
              <a:rPr sz="2400" spc="-10" dirty="0">
                <a:solidFill>
                  <a:srgbClr val="BEBEBE"/>
                </a:solidFill>
                <a:latin typeface="Franklin Gothic Medium"/>
                <a:cs typeface="Franklin Gothic Medium"/>
              </a:rPr>
              <a:t>maintain</a:t>
            </a:r>
            <a:endParaRPr sz="2400">
              <a:latin typeface="Franklin Gothic Medium"/>
              <a:cs typeface="Franklin Gothic Medium"/>
            </a:endParaRPr>
          </a:p>
          <a:p>
            <a:pPr marL="12700">
              <a:lnSpc>
                <a:spcPts val="2014"/>
              </a:lnSpc>
            </a:pPr>
            <a:r>
              <a:rPr sz="2400" b="1" spc="-20" dirty="0">
                <a:solidFill>
                  <a:srgbClr val="BEBEBE"/>
                </a:solidFill>
                <a:latin typeface="Arial"/>
                <a:cs typeface="Arial"/>
              </a:rPr>
              <a:t>brand</a:t>
            </a:r>
            <a:r>
              <a:rPr sz="2400" b="1" spc="-120" dirty="0">
                <a:solidFill>
                  <a:srgbClr val="BEBEBE"/>
                </a:solidFill>
                <a:latin typeface="Arial"/>
                <a:cs typeface="Arial"/>
              </a:rPr>
              <a:t> </a:t>
            </a:r>
            <a:r>
              <a:rPr sz="2400" b="1" spc="-10" dirty="0">
                <a:solidFill>
                  <a:srgbClr val="BEBEBE"/>
                </a:solidFill>
                <a:latin typeface="Arial"/>
                <a:cs typeface="Arial"/>
              </a:rPr>
              <a:t>equity</a:t>
            </a:r>
            <a:endParaRPr sz="2400">
              <a:latin typeface="Arial"/>
              <a:cs typeface="Arial"/>
            </a:endParaRPr>
          </a:p>
          <a:p>
            <a:pPr marL="12700">
              <a:lnSpc>
                <a:spcPts val="2014"/>
              </a:lnSpc>
            </a:pPr>
            <a:r>
              <a:rPr sz="2400" dirty="0">
                <a:solidFill>
                  <a:srgbClr val="BEBEBE"/>
                </a:solidFill>
                <a:latin typeface="Franklin Gothic Medium"/>
                <a:cs typeface="Franklin Gothic Medium"/>
              </a:rPr>
              <a:t>and</a:t>
            </a:r>
            <a:r>
              <a:rPr sz="2400" spc="-20" dirty="0">
                <a:solidFill>
                  <a:srgbClr val="BEBEBE"/>
                </a:solidFill>
                <a:latin typeface="Franklin Gothic Medium"/>
                <a:cs typeface="Franklin Gothic Medium"/>
              </a:rPr>
              <a:t> </a:t>
            </a:r>
            <a:r>
              <a:rPr sz="2400" dirty="0">
                <a:solidFill>
                  <a:srgbClr val="BEBEBE"/>
                </a:solidFill>
                <a:latin typeface="Franklin Gothic Medium"/>
                <a:cs typeface="Franklin Gothic Medium"/>
              </a:rPr>
              <a:t>gain</a:t>
            </a:r>
            <a:r>
              <a:rPr sz="2400" spc="-20" dirty="0">
                <a:solidFill>
                  <a:srgbClr val="BEBEBE"/>
                </a:solidFill>
                <a:latin typeface="Franklin Gothic Medium"/>
                <a:cs typeface="Franklin Gothic Medium"/>
              </a:rPr>
              <a:t> </a:t>
            </a:r>
            <a:r>
              <a:rPr sz="2400" dirty="0">
                <a:solidFill>
                  <a:srgbClr val="BEBEBE"/>
                </a:solidFill>
                <a:latin typeface="Franklin Gothic Medium"/>
                <a:cs typeface="Franklin Gothic Medium"/>
              </a:rPr>
              <a:t>an</a:t>
            </a:r>
            <a:r>
              <a:rPr sz="2400" spc="-20" dirty="0">
                <a:solidFill>
                  <a:srgbClr val="BEBEBE"/>
                </a:solidFill>
                <a:latin typeface="Franklin Gothic Medium"/>
                <a:cs typeface="Franklin Gothic Medium"/>
              </a:rPr>
              <a:t> edge</a:t>
            </a:r>
            <a:endParaRPr sz="2400">
              <a:latin typeface="Franklin Gothic Medium"/>
              <a:cs typeface="Franklin Gothic Medium"/>
            </a:endParaRPr>
          </a:p>
          <a:p>
            <a:pPr marL="12700">
              <a:lnSpc>
                <a:spcPts val="2014"/>
              </a:lnSpc>
            </a:pPr>
            <a:r>
              <a:rPr sz="2400" dirty="0">
                <a:solidFill>
                  <a:srgbClr val="BEBEBE"/>
                </a:solidFill>
                <a:latin typeface="Franklin Gothic Medium"/>
                <a:cs typeface="Franklin Gothic Medium"/>
              </a:rPr>
              <a:t>in</a:t>
            </a:r>
            <a:r>
              <a:rPr sz="2400" spc="20" dirty="0">
                <a:solidFill>
                  <a:srgbClr val="BEBEBE"/>
                </a:solidFill>
                <a:latin typeface="Franklin Gothic Medium"/>
                <a:cs typeface="Franklin Gothic Medium"/>
              </a:rPr>
              <a:t> </a:t>
            </a:r>
            <a:r>
              <a:rPr sz="2400" spc="-10" dirty="0">
                <a:solidFill>
                  <a:srgbClr val="7E7E7E"/>
                </a:solidFill>
                <a:latin typeface="Franklin Gothic Medium"/>
                <a:cs typeface="Franklin Gothic Medium"/>
              </a:rPr>
              <a:t>long-</a:t>
            </a:r>
            <a:r>
              <a:rPr sz="2400" spc="-20" dirty="0">
                <a:solidFill>
                  <a:srgbClr val="7E7E7E"/>
                </a:solidFill>
                <a:latin typeface="Franklin Gothic Medium"/>
                <a:cs typeface="Franklin Gothic Medium"/>
              </a:rPr>
              <a:t>term</a:t>
            </a:r>
            <a:endParaRPr sz="2400">
              <a:latin typeface="Franklin Gothic Medium"/>
              <a:cs typeface="Franklin Gothic Medium"/>
            </a:endParaRPr>
          </a:p>
          <a:p>
            <a:pPr marL="12700">
              <a:lnSpc>
                <a:spcPts val="2450"/>
              </a:lnSpc>
            </a:pPr>
            <a:r>
              <a:rPr sz="2400" dirty="0">
                <a:solidFill>
                  <a:srgbClr val="7E7E7E"/>
                </a:solidFill>
                <a:latin typeface="Franklin Gothic Medium"/>
                <a:cs typeface="Franklin Gothic Medium"/>
              </a:rPr>
              <a:t>consumer</a:t>
            </a:r>
            <a:r>
              <a:rPr sz="2400" spc="-100" dirty="0">
                <a:solidFill>
                  <a:srgbClr val="7E7E7E"/>
                </a:solidFill>
                <a:latin typeface="Franklin Gothic Medium"/>
                <a:cs typeface="Franklin Gothic Medium"/>
              </a:rPr>
              <a:t> </a:t>
            </a:r>
            <a:r>
              <a:rPr sz="2400" spc="-10" dirty="0">
                <a:solidFill>
                  <a:srgbClr val="7E7E7E"/>
                </a:solidFill>
                <a:latin typeface="Franklin Gothic Medium"/>
                <a:cs typeface="Franklin Gothic Medium"/>
              </a:rPr>
              <a:t>cycles</a:t>
            </a:r>
            <a:endParaRPr sz="2400">
              <a:latin typeface="Franklin Gothic Medium"/>
              <a:cs typeface="Franklin Gothic Medium"/>
            </a:endParaRPr>
          </a:p>
        </p:txBody>
      </p:sp>
      <p:grpSp>
        <p:nvGrpSpPr>
          <p:cNvPr id="21" name="object 21"/>
          <p:cNvGrpSpPr/>
          <p:nvPr/>
        </p:nvGrpSpPr>
        <p:grpSpPr>
          <a:xfrm>
            <a:off x="1777238" y="2069845"/>
            <a:ext cx="949325" cy="4184650"/>
            <a:chOff x="1777238" y="2069845"/>
            <a:chExt cx="949325" cy="4184650"/>
          </a:xfrm>
        </p:grpSpPr>
        <p:sp>
          <p:nvSpPr>
            <p:cNvPr id="22" name="object 22"/>
            <p:cNvSpPr/>
            <p:nvPr/>
          </p:nvSpPr>
          <p:spPr>
            <a:xfrm>
              <a:off x="1789938" y="2082545"/>
              <a:ext cx="923925" cy="923925"/>
            </a:xfrm>
            <a:custGeom>
              <a:avLst/>
              <a:gdLst/>
              <a:ahLst/>
              <a:cxnLst/>
              <a:rect l="l" t="t" r="r" b="b"/>
              <a:pathLst>
                <a:path w="923925" h="923925">
                  <a:moveTo>
                    <a:pt x="83819" y="461771"/>
                  </a:moveTo>
                  <a:lnTo>
                    <a:pt x="86763" y="414352"/>
                  </a:lnTo>
                  <a:lnTo>
                    <a:pt x="95359" y="368693"/>
                  </a:lnTo>
                  <a:lnTo>
                    <a:pt x="109254" y="325148"/>
                  </a:lnTo>
                  <a:lnTo>
                    <a:pt x="128092" y="284072"/>
                  </a:lnTo>
                  <a:lnTo>
                    <a:pt x="151522" y="245817"/>
                  </a:lnTo>
                  <a:lnTo>
                    <a:pt x="179188" y="210738"/>
                  </a:lnTo>
                  <a:lnTo>
                    <a:pt x="210738" y="179188"/>
                  </a:lnTo>
                  <a:lnTo>
                    <a:pt x="245817" y="151522"/>
                  </a:lnTo>
                  <a:lnTo>
                    <a:pt x="284072" y="128092"/>
                  </a:lnTo>
                  <a:lnTo>
                    <a:pt x="325148" y="109254"/>
                  </a:lnTo>
                  <a:lnTo>
                    <a:pt x="368693" y="95359"/>
                  </a:lnTo>
                  <a:lnTo>
                    <a:pt x="414352" y="86763"/>
                  </a:lnTo>
                  <a:lnTo>
                    <a:pt x="461772" y="83819"/>
                  </a:lnTo>
                  <a:lnTo>
                    <a:pt x="509191" y="86763"/>
                  </a:lnTo>
                  <a:lnTo>
                    <a:pt x="554850" y="95359"/>
                  </a:lnTo>
                  <a:lnTo>
                    <a:pt x="598395" y="109254"/>
                  </a:lnTo>
                  <a:lnTo>
                    <a:pt x="639471" y="128092"/>
                  </a:lnTo>
                  <a:lnTo>
                    <a:pt x="677726" y="151522"/>
                  </a:lnTo>
                  <a:lnTo>
                    <a:pt x="712805" y="179188"/>
                  </a:lnTo>
                  <a:lnTo>
                    <a:pt x="744355" y="210738"/>
                  </a:lnTo>
                  <a:lnTo>
                    <a:pt x="772021" y="245817"/>
                  </a:lnTo>
                  <a:lnTo>
                    <a:pt x="795451" y="284072"/>
                  </a:lnTo>
                  <a:lnTo>
                    <a:pt x="814289" y="325148"/>
                  </a:lnTo>
                  <a:lnTo>
                    <a:pt x="828184" y="368693"/>
                  </a:lnTo>
                  <a:lnTo>
                    <a:pt x="836780" y="414352"/>
                  </a:lnTo>
                  <a:lnTo>
                    <a:pt x="839724" y="461771"/>
                  </a:lnTo>
                  <a:lnTo>
                    <a:pt x="836780" y="509191"/>
                  </a:lnTo>
                  <a:lnTo>
                    <a:pt x="828184" y="554850"/>
                  </a:lnTo>
                  <a:lnTo>
                    <a:pt x="814289" y="598395"/>
                  </a:lnTo>
                  <a:lnTo>
                    <a:pt x="795451" y="639471"/>
                  </a:lnTo>
                  <a:lnTo>
                    <a:pt x="772021" y="677726"/>
                  </a:lnTo>
                  <a:lnTo>
                    <a:pt x="744355" y="712805"/>
                  </a:lnTo>
                  <a:lnTo>
                    <a:pt x="712805" y="744355"/>
                  </a:lnTo>
                  <a:lnTo>
                    <a:pt x="677726" y="772021"/>
                  </a:lnTo>
                  <a:lnTo>
                    <a:pt x="639471" y="795451"/>
                  </a:lnTo>
                  <a:lnTo>
                    <a:pt x="598395" y="814289"/>
                  </a:lnTo>
                  <a:lnTo>
                    <a:pt x="554850" y="828184"/>
                  </a:lnTo>
                  <a:lnTo>
                    <a:pt x="509191" y="836780"/>
                  </a:lnTo>
                  <a:lnTo>
                    <a:pt x="461772" y="839724"/>
                  </a:lnTo>
                  <a:lnTo>
                    <a:pt x="414352" y="836780"/>
                  </a:lnTo>
                  <a:lnTo>
                    <a:pt x="368693" y="828184"/>
                  </a:lnTo>
                  <a:lnTo>
                    <a:pt x="325148" y="814289"/>
                  </a:lnTo>
                  <a:lnTo>
                    <a:pt x="284072" y="795451"/>
                  </a:lnTo>
                  <a:lnTo>
                    <a:pt x="245817" y="772021"/>
                  </a:lnTo>
                  <a:lnTo>
                    <a:pt x="210738" y="744355"/>
                  </a:lnTo>
                  <a:lnTo>
                    <a:pt x="179188" y="712805"/>
                  </a:lnTo>
                  <a:lnTo>
                    <a:pt x="151522" y="677726"/>
                  </a:lnTo>
                  <a:lnTo>
                    <a:pt x="128092" y="639471"/>
                  </a:lnTo>
                  <a:lnTo>
                    <a:pt x="109254" y="598395"/>
                  </a:lnTo>
                  <a:lnTo>
                    <a:pt x="95359" y="554850"/>
                  </a:lnTo>
                  <a:lnTo>
                    <a:pt x="86763" y="509191"/>
                  </a:lnTo>
                  <a:lnTo>
                    <a:pt x="83819" y="461771"/>
                  </a:lnTo>
                  <a:close/>
                </a:path>
                <a:path w="923925" h="923925">
                  <a:moveTo>
                    <a:pt x="0" y="461771"/>
                  </a:moveTo>
                  <a:lnTo>
                    <a:pt x="2384" y="414560"/>
                  </a:lnTo>
                  <a:lnTo>
                    <a:pt x="9382" y="368712"/>
                  </a:lnTo>
                  <a:lnTo>
                    <a:pt x="20761" y="324460"/>
                  </a:lnTo>
                  <a:lnTo>
                    <a:pt x="36290" y="282035"/>
                  </a:lnTo>
                  <a:lnTo>
                    <a:pt x="55736" y="241670"/>
                  </a:lnTo>
                  <a:lnTo>
                    <a:pt x="78866" y="203596"/>
                  </a:lnTo>
                  <a:lnTo>
                    <a:pt x="105450" y="168047"/>
                  </a:lnTo>
                  <a:lnTo>
                    <a:pt x="135254" y="135254"/>
                  </a:lnTo>
                  <a:lnTo>
                    <a:pt x="168047" y="105450"/>
                  </a:lnTo>
                  <a:lnTo>
                    <a:pt x="203596" y="78866"/>
                  </a:lnTo>
                  <a:lnTo>
                    <a:pt x="241670" y="55736"/>
                  </a:lnTo>
                  <a:lnTo>
                    <a:pt x="282035" y="36290"/>
                  </a:lnTo>
                  <a:lnTo>
                    <a:pt x="324460" y="20761"/>
                  </a:lnTo>
                  <a:lnTo>
                    <a:pt x="368712" y="9382"/>
                  </a:lnTo>
                  <a:lnTo>
                    <a:pt x="414560" y="2384"/>
                  </a:lnTo>
                  <a:lnTo>
                    <a:pt x="461772" y="0"/>
                  </a:lnTo>
                  <a:lnTo>
                    <a:pt x="508983" y="2384"/>
                  </a:lnTo>
                  <a:lnTo>
                    <a:pt x="554831" y="9382"/>
                  </a:lnTo>
                  <a:lnTo>
                    <a:pt x="599083" y="20761"/>
                  </a:lnTo>
                  <a:lnTo>
                    <a:pt x="641508" y="36290"/>
                  </a:lnTo>
                  <a:lnTo>
                    <a:pt x="681873" y="55736"/>
                  </a:lnTo>
                  <a:lnTo>
                    <a:pt x="719947" y="78866"/>
                  </a:lnTo>
                  <a:lnTo>
                    <a:pt x="755496" y="105450"/>
                  </a:lnTo>
                  <a:lnTo>
                    <a:pt x="788288" y="135254"/>
                  </a:lnTo>
                  <a:lnTo>
                    <a:pt x="818093" y="168047"/>
                  </a:lnTo>
                  <a:lnTo>
                    <a:pt x="844676" y="203596"/>
                  </a:lnTo>
                  <a:lnTo>
                    <a:pt x="867807" y="241670"/>
                  </a:lnTo>
                  <a:lnTo>
                    <a:pt x="887253" y="282035"/>
                  </a:lnTo>
                  <a:lnTo>
                    <a:pt x="902782" y="324460"/>
                  </a:lnTo>
                  <a:lnTo>
                    <a:pt x="914161" y="368712"/>
                  </a:lnTo>
                  <a:lnTo>
                    <a:pt x="921159" y="414560"/>
                  </a:lnTo>
                  <a:lnTo>
                    <a:pt x="923544" y="461771"/>
                  </a:lnTo>
                  <a:lnTo>
                    <a:pt x="921159" y="508983"/>
                  </a:lnTo>
                  <a:lnTo>
                    <a:pt x="914161" y="554831"/>
                  </a:lnTo>
                  <a:lnTo>
                    <a:pt x="902782" y="599083"/>
                  </a:lnTo>
                  <a:lnTo>
                    <a:pt x="887253" y="641508"/>
                  </a:lnTo>
                  <a:lnTo>
                    <a:pt x="867807" y="681873"/>
                  </a:lnTo>
                  <a:lnTo>
                    <a:pt x="844677" y="719947"/>
                  </a:lnTo>
                  <a:lnTo>
                    <a:pt x="818093" y="755496"/>
                  </a:lnTo>
                  <a:lnTo>
                    <a:pt x="788289" y="788289"/>
                  </a:lnTo>
                  <a:lnTo>
                    <a:pt x="755496" y="818093"/>
                  </a:lnTo>
                  <a:lnTo>
                    <a:pt x="719947" y="844677"/>
                  </a:lnTo>
                  <a:lnTo>
                    <a:pt x="681873" y="867807"/>
                  </a:lnTo>
                  <a:lnTo>
                    <a:pt x="641508" y="887253"/>
                  </a:lnTo>
                  <a:lnTo>
                    <a:pt x="599083" y="902782"/>
                  </a:lnTo>
                  <a:lnTo>
                    <a:pt x="554831" y="914161"/>
                  </a:lnTo>
                  <a:lnTo>
                    <a:pt x="508983" y="921159"/>
                  </a:lnTo>
                  <a:lnTo>
                    <a:pt x="461772" y="923543"/>
                  </a:lnTo>
                  <a:lnTo>
                    <a:pt x="414560" y="921159"/>
                  </a:lnTo>
                  <a:lnTo>
                    <a:pt x="368712" y="914161"/>
                  </a:lnTo>
                  <a:lnTo>
                    <a:pt x="324460" y="902782"/>
                  </a:lnTo>
                  <a:lnTo>
                    <a:pt x="282035" y="887253"/>
                  </a:lnTo>
                  <a:lnTo>
                    <a:pt x="241670" y="867807"/>
                  </a:lnTo>
                  <a:lnTo>
                    <a:pt x="203596" y="844676"/>
                  </a:lnTo>
                  <a:lnTo>
                    <a:pt x="168047" y="818093"/>
                  </a:lnTo>
                  <a:lnTo>
                    <a:pt x="135255" y="788288"/>
                  </a:lnTo>
                  <a:lnTo>
                    <a:pt x="105450" y="755496"/>
                  </a:lnTo>
                  <a:lnTo>
                    <a:pt x="78867" y="719947"/>
                  </a:lnTo>
                  <a:lnTo>
                    <a:pt x="55736" y="681873"/>
                  </a:lnTo>
                  <a:lnTo>
                    <a:pt x="36290" y="641508"/>
                  </a:lnTo>
                  <a:lnTo>
                    <a:pt x="20761" y="599083"/>
                  </a:lnTo>
                  <a:lnTo>
                    <a:pt x="9382" y="554831"/>
                  </a:lnTo>
                  <a:lnTo>
                    <a:pt x="2384" y="508983"/>
                  </a:lnTo>
                  <a:lnTo>
                    <a:pt x="0" y="461771"/>
                  </a:lnTo>
                  <a:close/>
                </a:path>
              </a:pathLst>
            </a:custGeom>
            <a:ln w="25400">
              <a:solidFill>
                <a:srgbClr val="C9E6ED"/>
              </a:solidFill>
            </a:ln>
          </p:spPr>
          <p:txBody>
            <a:bodyPr wrap="square" lIns="0" tIns="0" rIns="0" bIns="0" rtlCol="0"/>
            <a:lstStyle/>
            <a:p>
              <a:endParaRPr/>
            </a:p>
          </p:txBody>
        </p:sp>
        <p:sp>
          <p:nvSpPr>
            <p:cNvPr id="23" name="object 23"/>
            <p:cNvSpPr/>
            <p:nvPr/>
          </p:nvSpPr>
          <p:spPr>
            <a:xfrm>
              <a:off x="1950720" y="2243327"/>
              <a:ext cx="600710" cy="600710"/>
            </a:xfrm>
            <a:custGeom>
              <a:avLst/>
              <a:gdLst/>
              <a:ahLst/>
              <a:cxnLst/>
              <a:rect l="l" t="t" r="r" b="b"/>
              <a:pathLst>
                <a:path w="600710" h="600710">
                  <a:moveTo>
                    <a:pt x="300228" y="0"/>
                  </a:moveTo>
                  <a:lnTo>
                    <a:pt x="251517" y="3928"/>
                  </a:lnTo>
                  <a:lnTo>
                    <a:pt x="205313" y="15300"/>
                  </a:lnTo>
                  <a:lnTo>
                    <a:pt x="162233" y="33501"/>
                  </a:lnTo>
                  <a:lnTo>
                    <a:pt x="122895" y="57912"/>
                  </a:lnTo>
                  <a:lnTo>
                    <a:pt x="87915" y="87915"/>
                  </a:lnTo>
                  <a:lnTo>
                    <a:pt x="57912" y="122895"/>
                  </a:lnTo>
                  <a:lnTo>
                    <a:pt x="33501" y="162233"/>
                  </a:lnTo>
                  <a:lnTo>
                    <a:pt x="15300" y="205313"/>
                  </a:lnTo>
                  <a:lnTo>
                    <a:pt x="3928" y="251517"/>
                  </a:lnTo>
                  <a:lnTo>
                    <a:pt x="0" y="300227"/>
                  </a:lnTo>
                  <a:lnTo>
                    <a:pt x="3928" y="348938"/>
                  </a:lnTo>
                  <a:lnTo>
                    <a:pt x="15300" y="395142"/>
                  </a:lnTo>
                  <a:lnTo>
                    <a:pt x="33501" y="438222"/>
                  </a:lnTo>
                  <a:lnTo>
                    <a:pt x="57912" y="477560"/>
                  </a:lnTo>
                  <a:lnTo>
                    <a:pt x="87915" y="512540"/>
                  </a:lnTo>
                  <a:lnTo>
                    <a:pt x="122895" y="542543"/>
                  </a:lnTo>
                  <a:lnTo>
                    <a:pt x="162233" y="566954"/>
                  </a:lnTo>
                  <a:lnTo>
                    <a:pt x="205313" y="585155"/>
                  </a:lnTo>
                  <a:lnTo>
                    <a:pt x="251517" y="596527"/>
                  </a:lnTo>
                  <a:lnTo>
                    <a:pt x="300228" y="600456"/>
                  </a:lnTo>
                  <a:lnTo>
                    <a:pt x="348938" y="596527"/>
                  </a:lnTo>
                  <a:lnTo>
                    <a:pt x="395142" y="585155"/>
                  </a:lnTo>
                  <a:lnTo>
                    <a:pt x="438222" y="566954"/>
                  </a:lnTo>
                  <a:lnTo>
                    <a:pt x="477560" y="542544"/>
                  </a:lnTo>
                  <a:lnTo>
                    <a:pt x="512540" y="512540"/>
                  </a:lnTo>
                  <a:lnTo>
                    <a:pt x="542544" y="477560"/>
                  </a:lnTo>
                  <a:lnTo>
                    <a:pt x="566954" y="438222"/>
                  </a:lnTo>
                  <a:lnTo>
                    <a:pt x="585155" y="395142"/>
                  </a:lnTo>
                  <a:lnTo>
                    <a:pt x="596527" y="348938"/>
                  </a:lnTo>
                  <a:lnTo>
                    <a:pt x="600456" y="300227"/>
                  </a:lnTo>
                  <a:lnTo>
                    <a:pt x="596527" y="251517"/>
                  </a:lnTo>
                  <a:lnTo>
                    <a:pt x="585155" y="205313"/>
                  </a:lnTo>
                  <a:lnTo>
                    <a:pt x="566954" y="162233"/>
                  </a:lnTo>
                  <a:lnTo>
                    <a:pt x="542544" y="122895"/>
                  </a:lnTo>
                  <a:lnTo>
                    <a:pt x="512540" y="87915"/>
                  </a:lnTo>
                  <a:lnTo>
                    <a:pt x="477560" y="57912"/>
                  </a:lnTo>
                  <a:lnTo>
                    <a:pt x="438222" y="33501"/>
                  </a:lnTo>
                  <a:lnTo>
                    <a:pt x="395142" y="15300"/>
                  </a:lnTo>
                  <a:lnTo>
                    <a:pt x="348938" y="3928"/>
                  </a:lnTo>
                  <a:lnTo>
                    <a:pt x="300228" y="0"/>
                  </a:lnTo>
                  <a:close/>
                </a:path>
              </a:pathLst>
            </a:custGeom>
            <a:solidFill>
              <a:srgbClr val="276678"/>
            </a:solidFill>
          </p:spPr>
          <p:txBody>
            <a:bodyPr wrap="square" lIns="0" tIns="0" rIns="0" bIns="0" rtlCol="0"/>
            <a:lstStyle/>
            <a:p>
              <a:endParaRPr/>
            </a:p>
          </p:txBody>
        </p:sp>
        <p:sp>
          <p:nvSpPr>
            <p:cNvPr id="24" name="object 24"/>
            <p:cNvSpPr/>
            <p:nvPr/>
          </p:nvSpPr>
          <p:spPr>
            <a:xfrm>
              <a:off x="2225040" y="2465831"/>
              <a:ext cx="0" cy="3671570"/>
            </a:xfrm>
            <a:custGeom>
              <a:avLst/>
              <a:gdLst/>
              <a:ahLst/>
              <a:cxnLst/>
              <a:rect l="l" t="t" r="r" b="b"/>
              <a:pathLst>
                <a:path h="3671570">
                  <a:moveTo>
                    <a:pt x="0" y="0"/>
                  </a:moveTo>
                  <a:lnTo>
                    <a:pt x="0" y="3671354"/>
                  </a:lnTo>
                </a:path>
              </a:pathLst>
            </a:custGeom>
            <a:ln w="63500">
              <a:solidFill>
                <a:srgbClr val="276678"/>
              </a:solidFill>
            </a:ln>
          </p:spPr>
          <p:txBody>
            <a:bodyPr wrap="square" lIns="0" tIns="0" rIns="0" bIns="0" rtlCol="0"/>
            <a:lstStyle/>
            <a:p>
              <a:endParaRPr/>
            </a:p>
          </p:txBody>
        </p:sp>
        <p:sp>
          <p:nvSpPr>
            <p:cNvPr id="25" name="object 25"/>
            <p:cNvSpPr/>
            <p:nvPr/>
          </p:nvSpPr>
          <p:spPr>
            <a:xfrm>
              <a:off x="2031492" y="4072127"/>
              <a:ext cx="401320" cy="2182495"/>
            </a:xfrm>
            <a:custGeom>
              <a:avLst/>
              <a:gdLst/>
              <a:ahLst/>
              <a:cxnLst/>
              <a:rect l="l" t="t" r="r" b="b"/>
              <a:pathLst>
                <a:path w="401319" h="2182495">
                  <a:moveTo>
                    <a:pt x="335280" y="2045208"/>
                  </a:moveTo>
                  <a:lnTo>
                    <a:pt x="328269" y="2001862"/>
                  </a:lnTo>
                  <a:lnTo>
                    <a:pt x="308787" y="1964207"/>
                  </a:lnTo>
                  <a:lnTo>
                    <a:pt x="279095" y="1934514"/>
                  </a:lnTo>
                  <a:lnTo>
                    <a:pt x="241439" y="1915045"/>
                  </a:lnTo>
                  <a:lnTo>
                    <a:pt x="198120" y="1908048"/>
                  </a:lnTo>
                  <a:lnTo>
                    <a:pt x="154787" y="1915045"/>
                  </a:lnTo>
                  <a:lnTo>
                    <a:pt x="117132" y="1934514"/>
                  </a:lnTo>
                  <a:lnTo>
                    <a:pt x="87439" y="1964207"/>
                  </a:lnTo>
                  <a:lnTo>
                    <a:pt x="67957" y="2001862"/>
                  </a:lnTo>
                  <a:lnTo>
                    <a:pt x="60960" y="2045208"/>
                  </a:lnTo>
                  <a:lnTo>
                    <a:pt x="67957" y="2088565"/>
                  </a:lnTo>
                  <a:lnTo>
                    <a:pt x="87439" y="2126221"/>
                  </a:lnTo>
                  <a:lnTo>
                    <a:pt x="117132" y="2155914"/>
                  </a:lnTo>
                  <a:lnTo>
                    <a:pt x="154787" y="2175383"/>
                  </a:lnTo>
                  <a:lnTo>
                    <a:pt x="198120" y="2182368"/>
                  </a:lnTo>
                  <a:lnTo>
                    <a:pt x="241439" y="2175383"/>
                  </a:lnTo>
                  <a:lnTo>
                    <a:pt x="279095" y="2155914"/>
                  </a:lnTo>
                  <a:lnTo>
                    <a:pt x="308787" y="2126221"/>
                  </a:lnTo>
                  <a:lnTo>
                    <a:pt x="328269" y="2088565"/>
                  </a:lnTo>
                  <a:lnTo>
                    <a:pt x="335280" y="2045208"/>
                  </a:lnTo>
                  <a:close/>
                </a:path>
                <a:path w="401319" h="2182495">
                  <a:moveTo>
                    <a:pt x="400812" y="200406"/>
                  </a:moveTo>
                  <a:lnTo>
                    <a:pt x="395516" y="154444"/>
                  </a:lnTo>
                  <a:lnTo>
                    <a:pt x="380441" y="112255"/>
                  </a:lnTo>
                  <a:lnTo>
                    <a:pt x="356793" y="75044"/>
                  </a:lnTo>
                  <a:lnTo>
                    <a:pt x="325767" y="44018"/>
                  </a:lnTo>
                  <a:lnTo>
                    <a:pt x="288556" y="20370"/>
                  </a:lnTo>
                  <a:lnTo>
                    <a:pt x="246367" y="5295"/>
                  </a:lnTo>
                  <a:lnTo>
                    <a:pt x="200406" y="0"/>
                  </a:lnTo>
                  <a:lnTo>
                    <a:pt x="154432" y="5295"/>
                  </a:lnTo>
                  <a:lnTo>
                    <a:pt x="112242" y="20370"/>
                  </a:lnTo>
                  <a:lnTo>
                    <a:pt x="75031" y="44018"/>
                  </a:lnTo>
                  <a:lnTo>
                    <a:pt x="44005" y="75044"/>
                  </a:lnTo>
                  <a:lnTo>
                    <a:pt x="20358" y="112255"/>
                  </a:lnTo>
                  <a:lnTo>
                    <a:pt x="5283" y="154444"/>
                  </a:lnTo>
                  <a:lnTo>
                    <a:pt x="0" y="200406"/>
                  </a:lnTo>
                  <a:lnTo>
                    <a:pt x="5283" y="246380"/>
                  </a:lnTo>
                  <a:lnTo>
                    <a:pt x="20358" y="288569"/>
                  </a:lnTo>
                  <a:lnTo>
                    <a:pt x="44005" y="325780"/>
                  </a:lnTo>
                  <a:lnTo>
                    <a:pt x="75031" y="356806"/>
                  </a:lnTo>
                  <a:lnTo>
                    <a:pt x="112242" y="380453"/>
                  </a:lnTo>
                  <a:lnTo>
                    <a:pt x="154432" y="395528"/>
                  </a:lnTo>
                  <a:lnTo>
                    <a:pt x="200406" y="400812"/>
                  </a:lnTo>
                  <a:lnTo>
                    <a:pt x="246367" y="395528"/>
                  </a:lnTo>
                  <a:lnTo>
                    <a:pt x="288556" y="380453"/>
                  </a:lnTo>
                  <a:lnTo>
                    <a:pt x="325767" y="356806"/>
                  </a:lnTo>
                  <a:lnTo>
                    <a:pt x="356793" y="325780"/>
                  </a:lnTo>
                  <a:lnTo>
                    <a:pt x="380441" y="288569"/>
                  </a:lnTo>
                  <a:lnTo>
                    <a:pt x="395516" y="246380"/>
                  </a:lnTo>
                  <a:lnTo>
                    <a:pt x="400812" y="200406"/>
                  </a:lnTo>
                  <a:close/>
                </a:path>
              </a:pathLst>
            </a:custGeom>
            <a:solidFill>
              <a:srgbClr val="276678"/>
            </a:solidFill>
          </p:spPr>
          <p:txBody>
            <a:bodyPr wrap="square" lIns="0" tIns="0" rIns="0" bIns="0" rtlCol="0"/>
            <a:lstStyle/>
            <a:p>
              <a:endParaRPr/>
            </a:p>
          </p:txBody>
        </p:sp>
      </p:grpSp>
      <p:grpSp>
        <p:nvGrpSpPr>
          <p:cNvPr id="26" name="object 26"/>
          <p:cNvGrpSpPr/>
          <p:nvPr/>
        </p:nvGrpSpPr>
        <p:grpSpPr>
          <a:xfrm>
            <a:off x="8613393" y="2456433"/>
            <a:ext cx="465455" cy="1595120"/>
            <a:chOff x="8613393" y="2456433"/>
            <a:chExt cx="465455" cy="1595120"/>
          </a:xfrm>
        </p:grpSpPr>
        <p:sp>
          <p:nvSpPr>
            <p:cNvPr id="27" name="object 27"/>
            <p:cNvSpPr/>
            <p:nvPr/>
          </p:nvSpPr>
          <p:spPr>
            <a:xfrm>
              <a:off x="8638793" y="2481833"/>
              <a:ext cx="227329" cy="1544320"/>
            </a:xfrm>
            <a:custGeom>
              <a:avLst/>
              <a:gdLst/>
              <a:ahLst/>
              <a:cxnLst/>
              <a:rect l="l" t="t" r="r" b="b"/>
              <a:pathLst>
                <a:path w="227329" h="1544320">
                  <a:moveTo>
                    <a:pt x="0" y="0"/>
                  </a:moveTo>
                  <a:lnTo>
                    <a:pt x="226822" y="0"/>
                  </a:lnTo>
                  <a:lnTo>
                    <a:pt x="226756" y="10615"/>
                  </a:lnTo>
                  <a:lnTo>
                    <a:pt x="226702" y="37257"/>
                  </a:lnTo>
                  <a:lnTo>
                    <a:pt x="226659" y="77619"/>
                  </a:lnTo>
                  <a:lnTo>
                    <a:pt x="226627" y="129395"/>
                  </a:lnTo>
                  <a:lnTo>
                    <a:pt x="226605" y="190278"/>
                  </a:lnTo>
                  <a:lnTo>
                    <a:pt x="226594" y="257963"/>
                  </a:lnTo>
                  <a:lnTo>
                    <a:pt x="226592" y="330142"/>
                  </a:lnTo>
                  <a:lnTo>
                    <a:pt x="226599" y="404510"/>
                  </a:lnTo>
                  <a:lnTo>
                    <a:pt x="226616" y="478761"/>
                  </a:lnTo>
                  <a:lnTo>
                    <a:pt x="226640" y="550588"/>
                  </a:lnTo>
                  <a:lnTo>
                    <a:pt x="226673" y="617685"/>
                  </a:lnTo>
                  <a:lnTo>
                    <a:pt x="226714" y="677745"/>
                  </a:lnTo>
                  <a:lnTo>
                    <a:pt x="226763" y="728463"/>
                  </a:lnTo>
                  <a:lnTo>
                    <a:pt x="226818" y="767531"/>
                  </a:lnTo>
                  <a:lnTo>
                    <a:pt x="227012" y="808503"/>
                  </a:lnTo>
                  <a:lnTo>
                    <a:pt x="227041" y="828613"/>
                  </a:lnTo>
                  <a:lnTo>
                    <a:pt x="227023" y="902042"/>
                  </a:lnTo>
                  <a:lnTo>
                    <a:pt x="226986" y="952310"/>
                  </a:lnTo>
                  <a:lnTo>
                    <a:pt x="226939" y="1009579"/>
                  </a:lnTo>
                  <a:lnTo>
                    <a:pt x="226885" y="1072324"/>
                  </a:lnTo>
                  <a:lnTo>
                    <a:pt x="226831" y="1139019"/>
                  </a:lnTo>
                  <a:lnTo>
                    <a:pt x="226784" y="1208138"/>
                  </a:lnTo>
                  <a:lnTo>
                    <a:pt x="226747" y="1278156"/>
                  </a:lnTo>
                  <a:lnTo>
                    <a:pt x="226727" y="1347546"/>
                  </a:lnTo>
                  <a:lnTo>
                    <a:pt x="226729" y="1414784"/>
                  </a:lnTo>
                  <a:lnTo>
                    <a:pt x="226758" y="1478344"/>
                  </a:lnTo>
                  <a:lnTo>
                    <a:pt x="226822" y="1536699"/>
                  </a:lnTo>
                  <a:lnTo>
                    <a:pt x="160216" y="1537811"/>
                  </a:lnTo>
                  <a:lnTo>
                    <a:pt x="87360" y="1540255"/>
                  </a:lnTo>
                  <a:lnTo>
                    <a:pt x="28672" y="1542700"/>
                  </a:lnTo>
                  <a:lnTo>
                    <a:pt x="4572" y="1543811"/>
                  </a:lnTo>
                </a:path>
              </a:pathLst>
            </a:custGeom>
            <a:ln w="50800">
              <a:solidFill>
                <a:srgbClr val="D9D9D9"/>
              </a:solidFill>
            </a:ln>
          </p:spPr>
          <p:txBody>
            <a:bodyPr wrap="square" lIns="0" tIns="0" rIns="0" bIns="0" rtlCol="0"/>
            <a:lstStyle/>
            <a:p>
              <a:endParaRPr/>
            </a:p>
          </p:txBody>
        </p:sp>
        <p:sp>
          <p:nvSpPr>
            <p:cNvPr id="28" name="object 28"/>
            <p:cNvSpPr/>
            <p:nvPr/>
          </p:nvSpPr>
          <p:spPr>
            <a:xfrm>
              <a:off x="8708135" y="2715767"/>
              <a:ext cx="370840" cy="1087120"/>
            </a:xfrm>
            <a:custGeom>
              <a:avLst/>
              <a:gdLst/>
              <a:ahLst/>
              <a:cxnLst/>
              <a:rect l="l" t="t" r="r" b="b"/>
              <a:pathLst>
                <a:path w="370840" h="1087120">
                  <a:moveTo>
                    <a:pt x="370331" y="0"/>
                  </a:moveTo>
                  <a:lnTo>
                    <a:pt x="0" y="0"/>
                  </a:lnTo>
                  <a:lnTo>
                    <a:pt x="0" y="1086611"/>
                  </a:lnTo>
                  <a:lnTo>
                    <a:pt x="370331" y="1086611"/>
                  </a:lnTo>
                  <a:lnTo>
                    <a:pt x="370331" y="0"/>
                  </a:lnTo>
                  <a:close/>
                </a:path>
              </a:pathLst>
            </a:custGeom>
            <a:solidFill>
              <a:srgbClr val="276678"/>
            </a:solidFill>
          </p:spPr>
          <p:txBody>
            <a:bodyPr wrap="square" lIns="0" tIns="0" rIns="0" bIns="0" rtlCol="0"/>
            <a:lstStyle/>
            <a:p>
              <a:endParaRPr/>
            </a:p>
          </p:txBody>
        </p:sp>
      </p:grpSp>
      <p:grpSp>
        <p:nvGrpSpPr>
          <p:cNvPr id="29" name="object 29"/>
          <p:cNvGrpSpPr/>
          <p:nvPr/>
        </p:nvGrpSpPr>
        <p:grpSpPr>
          <a:xfrm>
            <a:off x="8613393" y="4237990"/>
            <a:ext cx="451484" cy="1925320"/>
            <a:chOff x="8613393" y="4237990"/>
            <a:chExt cx="451484" cy="1925320"/>
          </a:xfrm>
        </p:grpSpPr>
        <p:sp>
          <p:nvSpPr>
            <p:cNvPr id="30" name="object 30"/>
            <p:cNvSpPr/>
            <p:nvPr/>
          </p:nvSpPr>
          <p:spPr>
            <a:xfrm>
              <a:off x="8638793" y="4263390"/>
              <a:ext cx="208915" cy="1874520"/>
            </a:xfrm>
            <a:custGeom>
              <a:avLst/>
              <a:gdLst/>
              <a:ahLst/>
              <a:cxnLst/>
              <a:rect l="l" t="t" r="r" b="b"/>
              <a:pathLst>
                <a:path w="208915" h="1874520">
                  <a:moveTo>
                    <a:pt x="0" y="0"/>
                  </a:moveTo>
                  <a:lnTo>
                    <a:pt x="208533" y="0"/>
                  </a:lnTo>
                  <a:lnTo>
                    <a:pt x="208478" y="9480"/>
                  </a:lnTo>
                  <a:lnTo>
                    <a:pt x="208430" y="33077"/>
                  </a:lnTo>
                  <a:lnTo>
                    <a:pt x="208358" y="115928"/>
                  </a:lnTo>
                  <a:lnTo>
                    <a:pt x="208334" y="171837"/>
                  </a:lnTo>
                  <a:lnTo>
                    <a:pt x="208317" y="235172"/>
                  </a:lnTo>
                  <a:lnTo>
                    <a:pt x="208307" y="304260"/>
                  </a:lnTo>
                  <a:lnTo>
                    <a:pt x="208303" y="377428"/>
                  </a:lnTo>
                  <a:lnTo>
                    <a:pt x="208307" y="453004"/>
                  </a:lnTo>
                  <a:lnTo>
                    <a:pt x="208317" y="529315"/>
                  </a:lnTo>
                  <a:lnTo>
                    <a:pt x="208333" y="604688"/>
                  </a:lnTo>
                  <a:lnTo>
                    <a:pt x="208356" y="677451"/>
                  </a:lnTo>
                  <a:lnTo>
                    <a:pt x="208384" y="745931"/>
                  </a:lnTo>
                  <a:lnTo>
                    <a:pt x="208417" y="808455"/>
                  </a:lnTo>
                  <a:lnTo>
                    <a:pt x="208456" y="863351"/>
                  </a:lnTo>
                  <a:lnTo>
                    <a:pt x="208500" y="908946"/>
                  </a:lnTo>
                  <a:lnTo>
                    <a:pt x="208602" y="965544"/>
                  </a:lnTo>
                  <a:lnTo>
                    <a:pt x="208713" y="978366"/>
                  </a:lnTo>
                  <a:lnTo>
                    <a:pt x="208744" y="993409"/>
                  </a:lnTo>
                  <a:lnTo>
                    <a:pt x="208757" y="1017457"/>
                  </a:lnTo>
                  <a:lnTo>
                    <a:pt x="208754" y="1049638"/>
                  </a:lnTo>
                  <a:lnTo>
                    <a:pt x="208738" y="1089081"/>
                  </a:lnTo>
                  <a:lnTo>
                    <a:pt x="208712" y="1134913"/>
                  </a:lnTo>
                  <a:lnTo>
                    <a:pt x="208678" y="1186264"/>
                  </a:lnTo>
                  <a:lnTo>
                    <a:pt x="208639" y="1242260"/>
                  </a:lnTo>
                  <a:lnTo>
                    <a:pt x="208597" y="1302030"/>
                  </a:lnTo>
                  <a:lnTo>
                    <a:pt x="208555" y="1364703"/>
                  </a:lnTo>
                  <a:lnTo>
                    <a:pt x="208516" y="1429406"/>
                  </a:lnTo>
                  <a:lnTo>
                    <a:pt x="208482" y="1495268"/>
                  </a:lnTo>
                  <a:lnTo>
                    <a:pt x="208456" y="1561417"/>
                  </a:lnTo>
                  <a:lnTo>
                    <a:pt x="208440" y="1626980"/>
                  </a:lnTo>
                  <a:lnTo>
                    <a:pt x="208437" y="1691087"/>
                  </a:lnTo>
                  <a:lnTo>
                    <a:pt x="208450" y="1752865"/>
                  </a:lnTo>
                  <a:lnTo>
                    <a:pt x="208481" y="1811442"/>
                  </a:lnTo>
                  <a:lnTo>
                    <a:pt x="208533" y="1865947"/>
                  </a:lnTo>
                  <a:lnTo>
                    <a:pt x="147318" y="1867286"/>
                  </a:lnTo>
                  <a:lnTo>
                    <a:pt x="80375" y="1870233"/>
                  </a:lnTo>
                  <a:lnTo>
                    <a:pt x="26457" y="1873180"/>
                  </a:lnTo>
                  <a:lnTo>
                    <a:pt x="4317" y="1874520"/>
                  </a:lnTo>
                </a:path>
              </a:pathLst>
            </a:custGeom>
            <a:ln w="50800">
              <a:solidFill>
                <a:srgbClr val="D9D9D9"/>
              </a:solidFill>
            </a:ln>
          </p:spPr>
          <p:txBody>
            <a:bodyPr wrap="square" lIns="0" tIns="0" rIns="0" bIns="0" rtlCol="0"/>
            <a:lstStyle/>
            <a:p>
              <a:endParaRPr/>
            </a:p>
          </p:txBody>
        </p:sp>
        <p:sp>
          <p:nvSpPr>
            <p:cNvPr id="31" name="object 31"/>
            <p:cNvSpPr/>
            <p:nvPr/>
          </p:nvSpPr>
          <p:spPr>
            <a:xfrm>
              <a:off x="8695943" y="4482084"/>
              <a:ext cx="368935" cy="1382395"/>
            </a:xfrm>
            <a:custGeom>
              <a:avLst/>
              <a:gdLst/>
              <a:ahLst/>
              <a:cxnLst/>
              <a:rect l="l" t="t" r="r" b="b"/>
              <a:pathLst>
                <a:path w="368934" h="1382395">
                  <a:moveTo>
                    <a:pt x="368807" y="0"/>
                  </a:moveTo>
                  <a:lnTo>
                    <a:pt x="0" y="0"/>
                  </a:lnTo>
                  <a:lnTo>
                    <a:pt x="0" y="1382267"/>
                  </a:lnTo>
                  <a:lnTo>
                    <a:pt x="368807" y="1382267"/>
                  </a:lnTo>
                  <a:lnTo>
                    <a:pt x="368807" y="0"/>
                  </a:lnTo>
                  <a:close/>
                </a:path>
              </a:pathLst>
            </a:custGeom>
            <a:solidFill>
              <a:srgbClr val="5FB4CA"/>
            </a:solidFill>
          </p:spPr>
          <p:txBody>
            <a:bodyPr wrap="square" lIns="0" tIns="0" rIns="0" bIns="0" rtlCol="0"/>
            <a:lstStyle/>
            <a:p>
              <a:endParaRPr/>
            </a:p>
          </p:txBody>
        </p:sp>
      </p:grpSp>
      <p:sp>
        <p:nvSpPr>
          <p:cNvPr id="32" name="object 32"/>
          <p:cNvSpPr txBox="1"/>
          <p:nvPr/>
        </p:nvSpPr>
        <p:spPr>
          <a:xfrm>
            <a:off x="8748761" y="2974594"/>
            <a:ext cx="285115" cy="569595"/>
          </a:xfrm>
          <a:prstGeom prst="rect">
            <a:avLst/>
          </a:prstGeom>
        </p:spPr>
        <p:txBody>
          <a:bodyPr vert="vert" wrap="square" lIns="0" tIns="0" rIns="0" bIns="0" rtlCol="0">
            <a:spAutoFit/>
          </a:bodyPr>
          <a:lstStyle/>
          <a:p>
            <a:pPr marL="12700">
              <a:lnSpc>
                <a:spcPts val="2110"/>
              </a:lnSpc>
            </a:pPr>
            <a:r>
              <a:rPr sz="1800" spc="-10" dirty="0">
                <a:solidFill>
                  <a:srgbClr val="FFFFFF"/>
                </a:solidFill>
                <a:latin typeface="Franklin Gothic Medium"/>
                <a:cs typeface="Franklin Gothic Medium"/>
              </a:rPr>
              <a:t>Video</a:t>
            </a:r>
            <a:endParaRPr sz="1800">
              <a:latin typeface="Franklin Gothic Medium"/>
              <a:cs typeface="Franklin Gothic Medium"/>
            </a:endParaRPr>
          </a:p>
        </p:txBody>
      </p:sp>
      <p:sp>
        <p:nvSpPr>
          <p:cNvPr id="33" name="object 33"/>
          <p:cNvSpPr txBox="1"/>
          <p:nvPr/>
        </p:nvSpPr>
        <p:spPr>
          <a:xfrm>
            <a:off x="8735614" y="4644390"/>
            <a:ext cx="285115" cy="1056640"/>
          </a:xfrm>
          <a:prstGeom prst="rect">
            <a:avLst/>
          </a:prstGeom>
        </p:spPr>
        <p:txBody>
          <a:bodyPr vert="vert" wrap="square" lIns="0" tIns="0" rIns="0" bIns="0" rtlCol="0">
            <a:spAutoFit/>
          </a:bodyPr>
          <a:lstStyle/>
          <a:p>
            <a:pPr marL="12700">
              <a:lnSpc>
                <a:spcPts val="2110"/>
              </a:lnSpc>
            </a:pPr>
            <a:r>
              <a:rPr sz="1800" spc="-10" dirty="0">
                <a:solidFill>
                  <a:srgbClr val="FFFFFF"/>
                </a:solidFill>
                <a:latin typeface="Franklin Gothic Medium"/>
                <a:cs typeface="Franklin Gothic Medium"/>
              </a:rPr>
              <a:t>Interactive</a:t>
            </a:r>
            <a:endParaRPr sz="1800">
              <a:latin typeface="Franklin Gothic Medium"/>
              <a:cs typeface="Franklin Gothic Medium"/>
            </a:endParaRPr>
          </a:p>
        </p:txBody>
      </p:sp>
      <p:sp>
        <p:nvSpPr>
          <p:cNvPr id="34" name="object 34"/>
          <p:cNvSpPr/>
          <p:nvPr/>
        </p:nvSpPr>
        <p:spPr>
          <a:xfrm>
            <a:off x="7478141" y="198120"/>
            <a:ext cx="4549775" cy="1111250"/>
          </a:xfrm>
          <a:custGeom>
            <a:avLst/>
            <a:gdLst/>
            <a:ahLst/>
            <a:cxnLst/>
            <a:rect l="l" t="t" r="r" b="b"/>
            <a:pathLst>
              <a:path w="4549775" h="1111250">
                <a:moveTo>
                  <a:pt x="0" y="1110995"/>
                </a:moveTo>
                <a:lnTo>
                  <a:pt x="4549266" y="1110995"/>
                </a:lnTo>
                <a:lnTo>
                  <a:pt x="4549266" y="0"/>
                </a:lnTo>
                <a:lnTo>
                  <a:pt x="0" y="0"/>
                </a:lnTo>
                <a:lnTo>
                  <a:pt x="0" y="1110995"/>
                </a:lnTo>
                <a:close/>
              </a:path>
            </a:pathLst>
          </a:custGeom>
          <a:solidFill>
            <a:srgbClr val="F1F1F1"/>
          </a:solidFill>
        </p:spPr>
        <p:txBody>
          <a:bodyPr wrap="square" lIns="0" tIns="0" rIns="0" bIns="0" rtlCol="0"/>
          <a:lstStyle/>
          <a:p>
            <a:endParaRPr/>
          </a:p>
        </p:txBody>
      </p:sp>
      <p:sp>
        <p:nvSpPr>
          <p:cNvPr id="35" name="object 35"/>
          <p:cNvSpPr txBox="1">
            <a:spLocks noGrp="1"/>
          </p:cNvSpPr>
          <p:nvPr>
            <p:ph type="title"/>
          </p:nvPr>
        </p:nvSpPr>
        <p:spPr>
          <a:xfrm>
            <a:off x="7641081" y="121158"/>
            <a:ext cx="4135120" cy="1122680"/>
          </a:xfrm>
          <a:prstGeom prst="rect">
            <a:avLst/>
          </a:prstGeom>
        </p:spPr>
        <p:txBody>
          <a:bodyPr vert="horz" wrap="square" lIns="0" tIns="12700" rIns="0" bIns="0" rtlCol="0">
            <a:spAutoFit/>
          </a:bodyPr>
          <a:lstStyle/>
          <a:p>
            <a:pPr marL="12700">
              <a:lnSpc>
                <a:spcPct val="100000"/>
              </a:lnSpc>
              <a:spcBef>
                <a:spcPts val="100"/>
              </a:spcBef>
            </a:pPr>
            <a:r>
              <a:rPr sz="7200" b="1" spc="-900" dirty="0">
                <a:solidFill>
                  <a:srgbClr val="A6A6A6"/>
                </a:solidFill>
                <a:latin typeface="Arial"/>
                <a:cs typeface="Arial"/>
              </a:rPr>
              <a:t>STRATEGY</a:t>
            </a:r>
            <a:endParaRPr sz="7200">
              <a:latin typeface="Arial"/>
              <a:cs typeface="Arial"/>
            </a:endParaRPr>
          </a:p>
        </p:txBody>
      </p:sp>
      <p:sp>
        <p:nvSpPr>
          <p:cNvPr id="36" name="object 36"/>
          <p:cNvSpPr/>
          <p:nvPr/>
        </p:nvSpPr>
        <p:spPr>
          <a:xfrm>
            <a:off x="4443730" y="330834"/>
            <a:ext cx="2778125" cy="881380"/>
          </a:xfrm>
          <a:custGeom>
            <a:avLst/>
            <a:gdLst/>
            <a:ahLst/>
            <a:cxnLst/>
            <a:rect l="l" t="t" r="r" b="b"/>
            <a:pathLst>
              <a:path w="2778125" h="881380">
                <a:moveTo>
                  <a:pt x="300482" y="142875"/>
                </a:moveTo>
                <a:lnTo>
                  <a:pt x="296100" y="111188"/>
                </a:lnTo>
                <a:lnTo>
                  <a:pt x="288366" y="85344"/>
                </a:lnTo>
                <a:lnTo>
                  <a:pt x="287718" y="83146"/>
                </a:lnTo>
                <a:lnTo>
                  <a:pt x="258953" y="37973"/>
                </a:lnTo>
                <a:lnTo>
                  <a:pt x="214376" y="9512"/>
                </a:lnTo>
                <a:lnTo>
                  <a:pt x="154178" y="0"/>
                </a:lnTo>
                <a:lnTo>
                  <a:pt x="119710" y="3098"/>
                </a:lnTo>
                <a:lnTo>
                  <a:pt x="62941" y="27863"/>
                </a:lnTo>
                <a:lnTo>
                  <a:pt x="22821" y="76187"/>
                </a:lnTo>
                <a:lnTo>
                  <a:pt x="2527" y="140817"/>
                </a:lnTo>
                <a:lnTo>
                  <a:pt x="0" y="178816"/>
                </a:lnTo>
                <a:lnTo>
                  <a:pt x="2667" y="217043"/>
                </a:lnTo>
                <a:lnTo>
                  <a:pt x="24104" y="280479"/>
                </a:lnTo>
                <a:lnTo>
                  <a:pt x="66040" y="325932"/>
                </a:lnTo>
                <a:lnTo>
                  <a:pt x="122377" y="349034"/>
                </a:lnTo>
                <a:lnTo>
                  <a:pt x="155575" y="351917"/>
                </a:lnTo>
                <a:lnTo>
                  <a:pt x="183476" y="349808"/>
                </a:lnTo>
                <a:lnTo>
                  <a:pt x="232486" y="332905"/>
                </a:lnTo>
                <a:lnTo>
                  <a:pt x="271538" y="299046"/>
                </a:lnTo>
                <a:lnTo>
                  <a:pt x="288988" y="265176"/>
                </a:lnTo>
                <a:lnTo>
                  <a:pt x="294970" y="248043"/>
                </a:lnTo>
                <a:lnTo>
                  <a:pt x="300482" y="216154"/>
                </a:lnTo>
                <a:lnTo>
                  <a:pt x="197612" y="210185"/>
                </a:lnTo>
                <a:lnTo>
                  <a:pt x="193217" y="234264"/>
                </a:lnTo>
                <a:lnTo>
                  <a:pt x="185000" y="251447"/>
                </a:lnTo>
                <a:lnTo>
                  <a:pt x="172923" y="261747"/>
                </a:lnTo>
                <a:lnTo>
                  <a:pt x="156972" y="265176"/>
                </a:lnTo>
                <a:lnTo>
                  <a:pt x="147662" y="264083"/>
                </a:lnTo>
                <a:lnTo>
                  <a:pt x="121056" y="236601"/>
                </a:lnTo>
                <a:lnTo>
                  <a:pt x="114681" y="177038"/>
                </a:lnTo>
                <a:lnTo>
                  <a:pt x="117348" y="136893"/>
                </a:lnTo>
                <a:lnTo>
                  <a:pt x="125361" y="108242"/>
                </a:lnTo>
                <a:lnTo>
                  <a:pt x="138734" y="91071"/>
                </a:lnTo>
                <a:lnTo>
                  <a:pt x="157480" y="85344"/>
                </a:lnTo>
                <a:lnTo>
                  <a:pt x="164693" y="86182"/>
                </a:lnTo>
                <a:lnTo>
                  <a:pt x="192341" y="117627"/>
                </a:lnTo>
                <a:lnTo>
                  <a:pt x="195199" y="148209"/>
                </a:lnTo>
                <a:lnTo>
                  <a:pt x="300482" y="142875"/>
                </a:lnTo>
                <a:close/>
              </a:path>
              <a:path w="2778125" h="881380">
                <a:moveTo>
                  <a:pt x="502158" y="649097"/>
                </a:moveTo>
                <a:lnTo>
                  <a:pt x="501523" y="629031"/>
                </a:lnTo>
                <a:lnTo>
                  <a:pt x="263144" y="629031"/>
                </a:lnTo>
                <a:lnTo>
                  <a:pt x="263144" y="713867"/>
                </a:lnTo>
                <a:lnTo>
                  <a:pt x="400431" y="713867"/>
                </a:lnTo>
                <a:lnTo>
                  <a:pt x="389763" y="733425"/>
                </a:lnTo>
                <a:lnTo>
                  <a:pt x="363855" y="764146"/>
                </a:lnTo>
                <a:lnTo>
                  <a:pt x="312801" y="790092"/>
                </a:lnTo>
                <a:lnTo>
                  <a:pt x="269748" y="795020"/>
                </a:lnTo>
                <a:lnTo>
                  <a:pt x="235191" y="792048"/>
                </a:lnTo>
                <a:lnTo>
                  <a:pt x="174752" y="768235"/>
                </a:lnTo>
                <a:lnTo>
                  <a:pt x="127330" y="722210"/>
                </a:lnTo>
                <a:lnTo>
                  <a:pt x="102755" y="664057"/>
                </a:lnTo>
                <a:lnTo>
                  <a:pt x="99695" y="631063"/>
                </a:lnTo>
                <a:lnTo>
                  <a:pt x="102641" y="599084"/>
                </a:lnTo>
                <a:lnTo>
                  <a:pt x="126314" y="542696"/>
                </a:lnTo>
                <a:lnTo>
                  <a:pt x="172085" y="497954"/>
                </a:lnTo>
                <a:lnTo>
                  <a:pt x="230682" y="474713"/>
                </a:lnTo>
                <a:lnTo>
                  <a:pt x="264287" y="471805"/>
                </a:lnTo>
                <a:lnTo>
                  <a:pt x="303149" y="475805"/>
                </a:lnTo>
                <a:lnTo>
                  <a:pt x="339534" y="487794"/>
                </a:lnTo>
                <a:lnTo>
                  <a:pt x="373443" y="507758"/>
                </a:lnTo>
                <a:lnTo>
                  <a:pt x="404876" y="535686"/>
                </a:lnTo>
                <a:lnTo>
                  <a:pt x="468376" y="472821"/>
                </a:lnTo>
                <a:lnTo>
                  <a:pt x="467347" y="471805"/>
                </a:lnTo>
                <a:lnTo>
                  <a:pt x="446519" y="451040"/>
                </a:lnTo>
                <a:lnTo>
                  <a:pt x="424395" y="432714"/>
                </a:lnTo>
                <a:lnTo>
                  <a:pt x="379476" y="406400"/>
                </a:lnTo>
                <a:lnTo>
                  <a:pt x="323621" y="389267"/>
                </a:lnTo>
                <a:lnTo>
                  <a:pt x="263779" y="383540"/>
                </a:lnTo>
                <a:lnTo>
                  <a:pt x="207403" y="388721"/>
                </a:lnTo>
                <a:lnTo>
                  <a:pt x="156616" y="404228"/>
                </a:lnTo>
                <a:lnTo>
                  <a:pt x="111391" y="430110"/>
                </a:lnTo>
                <a:lnTo>
                  <a:pt x="71755" y="466344"/>
                </a:lnTo>
                <a:lnTo>
                  <a:pt x="44500" y="502716"/>
                </a:lnTo>
                <a:lnTo>
                  <a:pt x="25057" y="542099"/>
                </a:lnTo>
                <a:lnTo>
                  <a:pt x="13398" y="584542"/>
                </a:lnTo>
                <a:lnTo>
                  <a:pt x="9601" y="629031"/>
                </a:lnTo>
                <a:lnTo>
                  <a:pt x="9575" y="631063"/>
                </a:lnTo>
                <a:lnTo>
                  <a:pt x="11620" y="663765"/>
                </a:lnTo>
                <a:lnTo>
                  <a:pt x="28435" y="727722"/>
                </a:lnTo>
                <a:lnTo>
                  <a:pt x="61531" y="785876"/>
                </a:lnTo>
                <a:lnTo>
                  <a:pt x="107302" y="831596"/>
                </a:lnTo>
                <a:lnTo>
                  <a:pt x="164617" y="863384"/>
                </a:lnTo>
                <a:lnTo>
                  <a:pt x="230428" y="879386"/>
                </a:lnTo>
                <a:lnTo>
                  <a:pt x="266319" y="881380"/>
                </a:lnTo>
                <a:lnTo>
                  <a:pt x="299694" y="879551"/>
                </a:lnTo>
                <a:lnTo>
                  <a:pt x="359841" y="864882"/>
                </a:lnTo>
                <a:lnTo>
                  <a:pt x="410946" y="835736"/>
                </a:lnTo>
                <a:lnTo>
                  <a:pt x="451091" y="795020"/>
                </a:lnTo>
                <a:lnTo>
                  <a:pt x="452666" y="793203"/>
                </a:lnTo>
                <a:lnTo>
                  <a:pt x="470027" y="766953"/>
                </a:lnTo>
                <a:lnTo>
                  <a:pt x="484098" y="738720"/>
                </a:lnTo>
                <a:lnTo>
                  <a:pt x="494131" y="709650"/>
                </a:lnTo>
                <a:lnTo>
                  <a:pt x="500151" y="679767"/>
                </a:lnTo>
                <a:lnTo>
                  <a:pt x="502158" y="649097"/>
                </a:lnTo>
                <a:close/>
              </a:path>
              <a:path w="2778125" h="881380">
                <a:moveTo>
                  <a:pt x="645541" y="172720"/>
                </a:moveTo>
                <a:lnTo>
                  <a:pt x="634288" y="102222"/>
                </a:lnTo>
                <a:lnTo>
                  <a:pt x="600583" y="47244"/>
                </a:lnTo>
                <a:lnTo>
                  <a:pt x="548855" y="11811"/>
                </a:lnTo>
                <a:lnTo>
                  <a:pt x="525907" y="5219"/>
                </a:lnTo>
                <a:lnTo>
                  <a:pt x="525907" y="166878"/>
                </a:lnTo>
                <a:lnTo>
                  <a:pt x="525259" y="193763"/>
                </a:lnTo>
                <a:lnTo>
                  <a:pt x="520065" y="233337"/>
                </a:lnTo>
                <a:lnTo>
                  <a:pt x="493090" y="265417"/>
                </a:lnTo>
                <a:lnTo>
                  <a:pt x="482600" y="266700"/>
                </a:lnTo>
                <a:lnTo>
                  <a:pt x="463778" y="261226"/>
                </a:lnTo>
                <a:lnTo>
                  <a:pt x="450367" y="244792"/>
                </a:lnTo>
                <a:lnTo>
                  <a:pt x="442341" y="217411"/>
                </a:lnTo>
                <a:lnTo>
                  <a:pt x="439674" y="179070"/>
                </a:lnTo>
                <a:lnTo>
                  <a:pt x="442480" y="138074"/>
                </a:lnTo>
                <a:lnTo>
                  <a:pt x="450888" y="108775"/>
                </a:lnTo>
                <a:lnTo>
                  <a:pt x="464908" y="91211"/>
                </a:lnTo>
                <a:lnTo>
                  <a:pt x="484505" y="85344"/>
                </a:lnTo>
                <a:lnTo>
                  <a:pt x="502589" y="90449"/>
                </a:lnTo>
                <a:lnTo>
                  <a:pt x="515531" y="105727"/>
                </a:lnTo>
                <a:lnTo>
                  <a:pt x="523303" y="131216"/>
                </a:lnTo>
                <a:lnTo>
                  <a:pt x="525907" y="166878"/>
                </a:lnTo>
                <a:lnTo>
                  <a:pt x="525907" y="5219"/>
                </a:lnTo>
                <a:lnTo>
                  <a:pt x="518071" y="2959"/>
                </a:lnTo>
                <a:lnTo>
                  <a:pt x="483997" y="0"/>
                </a:lnTo>
                <a:lnTo>
                  <a:pt x="447586" y="3149"/>
                </a:lnTo>
                <a:lnTo>
                  <a:pt x="387299" y="28194"/>
                </a:lnTo>
                <a:lnTo>
                  <a:pt x="344462" y="76733"/>
                </a:lnTo>
                <a:lnTo>
                  <a:pt x="322745" y="139928"/>
                </a:lnTo>
                <a:lnTo>
                  <a:pt x="320040" y="176403"/>
                </a:lnTo>
                <a:lnTo>
                  <a:pt x="322872" y="214312"/>
                </a:lnTo>
                <a:lnTo>
                  <a:pt x="345541" y="278130"/>
                </a:lnTo>
                <a:lnTo>
                  <a:pt x="389788" y="324967"/>
                </a:lnTo>
                <a:lnTo>
                  <a:pt x="448564" y="348919"/>
                </a:lnTo>
                <a:lnTo>
                  <a:pt x="482981" y="351917"/>
                </a:lnTo>
                <a:lnTo>
                  <a:pt x="517232" y="348856"/>
                </a:lnTo>
                <a:lnTo>
                  <a:pt x="575856" y="324281"/>
                </a:lnTo>
                <a:lnTo>
                  <a:pt x="620026" y="276225"/>
                </a:lnTo>
                <a:lnTo>
                  <a:pt x="624446" y="266700"/>
                </a:lnTo>
                <a:lnTo>
                  <a:pt x="634199" y="245706"/>
                </a:lnTo>
                <a:lnTo>
                  <a:pt x="642696" y="211213"/>
                </a:lnTo>
                <a:lnTo>
                  <a:pt x="645541" y="172720"/>
                </a:lnTo>
                <a:close/>
              </a:path>
              <a:path w="2778125" h="881380">
                <a:moveTo>
                  <a:pt x="895350" y="869442"/>
                </a:moveTo>
                <a:lnTo>
                  <a:pt x="788352" y="668655"/>
                </a:lnTo>
                <a:lnTo>
                  <a:pt x="783082" y="658749"/>
                </a:lnTo>
                <a:lnTo>
                  <a:pt x="804227" y="649732"/>
                </a:lnTo>
                <a:lnTo>
                  <a:pt x="822515" y="638810"/>
                </a:lnTo>
                <a:lnTo>
                  <a:pt x="850519" y="611251"/>
                </a:lnTo>
                <a:lnTo>
                  <a:pt x="867371" y="575995"/>
                </a:lnTo>
                <a:lnTo>
                  <a:pt x="872998" y="533019"/>
                </a:lnTo>
                <a:lnTo>
                  <a:pt x="871715" y="511568"/>
                </a:lnTo>
                <a:lnTo>
                  <a:pt x="867879" y="491591"/>
                </a:lnTo>
                <a:lnTo>
                  <a:pt x="865098" y="483489"/>
                </a:lnTo>
                <a:lnTo>
                  <a:pt x="861529" y="473087"/>
                </a:lnTo>
                <a:lnTo>
                  <a:pt x="829157" y="428142"/>
                </a:lnTo>
                <a:lnTo>
                  <a:pt x="785622" y="405257"/>
                </a:lnTo>
                <a:lnTo>
                  <a:pt x="785622" y="531876"/>
                </a:lnTo>
                <a:lnTo>
                  <a:pt x="784606" y="544080"/>
                </a:lnTo>
                <a:lnTo>
                  <a:pt x="759599" y="574395"/>
                </a:lnTo>
                <a:lnTo>
                  <a:pt x="710184" y="580771"/>
                </a:lnTo>
                <a:lnTo>
                  <a:pt x="681863" y="580771"/>
                </a:lnTo>
                <a:lnTo>
                  <a:pt x="681863" y="483489"/>
                </a:lnTo>
                <a:lnTo>
                  <a:pt x="706628" y="483489"/>
                </a:lnTo>
                <a:lnTo>
                  <a:pt x="747928" y="486283"/>
                </a:lnTo>
                <a:lnTo>
                  <a:pt x="781113" y="510933"/>
                </a:lnTo>
                <a:lnTo>
                  <a:pt x="785622" y="531876"/>
                </a:lnTo>
                <a:lnTo>
                  <a:pt x="785622" y="405257"/>
                </a:lnTo>
                <a:lnTo>
                  <a:pt x="779589" y="403364"/>
                </a:lnTo>
                <a:lnTo>
                  <a:pt x="754468" y="398995"/>
                </a:lnTo>
                <a:lnTo>
                  <a:pt x="723671" y="396367"/>
                </a:lnTo>
                <a:lnTo>
                  <a:pt x="687197" y="395478"/>
                </a:lnTo>
                <a:lnTo>
                  <a:pt x="591693" y="395478"/>
                </a:lnTo>
                <a:lnTo>
                  <a:pt x="591693" y="869442"/>
                </a:lnTo>
                <a:lnTo>
                  <a:pt x="681863" y="869442"/>
                </a:lnTo>
                <a:lnTo>
                  <a:pt x="681863" y="668655"/>
                </a:lnTo>
                <a:lnTo>
                  <a:pt x="690118" y="668655"/>
                </a:lnTo>
                <a:lnTo>
                  <a:pt x="796671" y="869442"/>
                </a:lnTo>
                <a:lnTo>
                  <a:pt x="895350" y="869442"/>
                </a:lnTo>
                <a:close/>
              </a:path>
              <a:path w="2778125" h="881380">
                <a:moveTo>
                  <a:pt x="1057402" y="5219"/>
                </a:moveTo>
                <a:lnTo>
                  <a:pt x="914654" y="5219"/>
                </a:lnTo>
                <a:lnTo>
                  <a:pt x="872617" y="181356"/>
                </a:lnTo>
                <a:lnTo>
                  <a:pt x="854608" y="109601"/>
                </a:lnTo>
                <a:lnTo>
                  <a:pt x="828421" y="5219"/>
                </a:lnTo>
                <a:lnTo>
                  <a:pt x="686943" y="5219"/>
                </a:lnTo>
                <a:lnTo>
                  <a:pt x="686943" y="346710"/>
                </a:lnTo>
                <a:lnTo>
                  <a:pt x="773430" y="346710"/>
                </a:lnTo>
                <a:lnTo>
                  <a:pt x="773430" y="109601"/>
                </a:lnTo>
                <a:lnTo>
                  <a:pt x="827786" y="346710"/>
                </a:lnTo>
                <a:lnTo>
                  <a:pt x="900176" y="346710"/>
                </a:lnTo>
                <a:lnTo>
                  <a:pt x="936840" y="181356"/>
                </a:lnTo>
                <a:lnTo>
                  <a:pt x="952754" y="109601"/>
                </a:lnTo>
                <a:lnTo>
                  <a:pt x="952754" y="346710"/>
                </a:lnTo>
                <a:lnTo>
                  <a:pt x="1057402" y="346710"/>
                </a:lnTo>
                <a:lnTo>
                  <a:pt x="1057402" y="109601"/>
                </a:lnTo>
                <a:lnTo>
                  <a:pt x="1057402" y="5219"/>
                </a:lnTo>
                <a:close/>
              </a:path>
              <a:path w="2778125" h="881380">
                <a:moveTo>
                  <a:pt x="1407287" y="115697"/>
                </a:moveTo>
                <a:lnTo>
                  <a:pt x="1406207" y="99885"/>
                </a:lnTo>
                <a:lnTo>
                  <a:pt x="1404302" y="90932"/>
                </a:lnTo>
                <a:lnTo>
                  <a:pt x="1403007" y="84836"/>
                </a:lnTo>
                <a:lnTo>
                  <a:pt x="1381048" y="44716"/>
                </a:lnTo>
                <a:lnTo>
                  <a:pt x="1344422" y="17919"/>
                </a:lnTo>
                <a:lnTo>
                  <a:pt x="1295781" y="6959"/>
                </a:lnTo>
                <a:lnTo>
                  <a:pt x="1295781" y="117094"/>
                </a:lnTo>
                <a:lnTo>
                  <a:pt x="1293279" y="129438"/>
                </a:lnTo>
                <a:lnTo>
                  <a:pt x="1285786" y="138239"/>
                </a:lnTo>
                <a:lnTo>
                  <a:pt x="1273327" y="143535"/>
                </a:lnTo>
                <a:lnTo>
                  <a:pt x="1255903" y="145288"/>
                </a:lnTo>
                <a:lnTo>
                  <a:pt x="1227201" y="145288"/>
                </a:lnTo>
                <a:lnTo>
                  <a:pt x="1227201" y="90932"/>
                </a:lnTo>
                <a:lnTo>
                  <a:pt x="1259332" y="90932"/>
                </a:lnTo>
                <a:lnTo>
                  <a:pt x="1275257" y="92583"/>
                </a:lnTo>
                <a:lnTo>
                  <a:pt x="1286649" y="97497"/>
                </a:lnTo>
                <a:lnTo>
                  <a:pt x="1293495" y="105676"/>
                </a:lnTo>
                <a:lnTo>
                  <a:pt x="1295781" y="117094"/>
                </a:lnTo>
                <a:lnTo>
                  <a:pt x="1295781" y="6959"/>
                </a:lnTo>
                <a:lnTo>
                  <a:pt x="1287119" y="6019"/>
                </a:lnTo>
                <a:lnTo>
                  <a:pt x="1261745" y="5219"/>
                </a:lnTo>
                <a:lnTo>
                  <a:pt x="1115187" y="5219"/>
                </a:lnTo>
                <a:lnTo>
                  <a:pt x="1115187" y="346710"/>
                </a:lnTo>
                <a:lnTo>
                  <a:pt x="1228598" y="346710"/>
                </a:lnTo>
                <a:lnTo>
                  <a:pt x="1228598" y="226314"/>
                </a:lnTo>
                <a:lnTo>
                  <a:pt x="1280922" y="226314"/>
                </a:lnTo>
                <a:lnTo>
                  <a:pt x="1332445" y="218681"/>
                </a:lnTo>
                <a:lnTo>
                  <a:pt x="1372743" y="195707"/>
                </a:lnTo>
                <a:lnTo>
                  <a:pt x="1398625" y="160464"/>
                </a:lnTo>
                <a:lnTo>
                  <a:pt x="1403273" y="145288"/>
                </a:lnTo>
                <a:lnTo>
                  <a:pt x="1405115" y="139280"/>
                </a:lnTo>
                <a:lnTo>
                  <a:pt x="1407287" y="115697"/>
                </a:lnTo>
                <a:close/>
              </a:path>
              <a:path w="2778125" h="881380">
                <a:moveTo>
                  <a:pt x="1437259" y="633857"/>
                </a:moveTo>
                <a:lnTo>
                  <a:pt x="1432725" y="583552"/>
                </a:lnTo>
                <a:lnTo>
                  <a:pt x="1419161" y="537197"/>
                </a:lnTo>
                <a:lnTo>
                  <a:pt x="1396530" y="494830"/>
                </a:lnTo>
                <a:lnTo>
                  <a:pt x="1364869" y="456438"/>
                </a:lnTo>
                <a:lnTo>
                  <a:pt x="1346898" y="441337"/>
                </a:lnTo>
                <a:lnTo>
                  <a:pt x="1346898" y="633857"/>
                </a:lnTo>
                <a:lnTo>
                  <a:pt x="1344142" y="665899"/>
                </a:lnTo>
                <a:lnTo>
                  <a:pt x="1321612" y="723138"/>
                </a:lnTo>
                <a:lnTo>
                  <a:pt x="1278102" y="767969"/>
                </a:lnTo>
                <a:lnTo>
                  <a:pt x="1223429" y="791121"/>
                </a:lnTo>
                <a:lnTo>
                  <a:pt x="1192530" y="794004"/>
                </a:lnTo>
                <a:lnTo>
                  <a:pt x="1164945" y="791794"/>
                </a:lnTo>
                <a:lnTo>
                  <a:pt x="1114602" y="773976"/>
                </a:lnTo>
                <a:lnTo>
                  <a:pt x="1067142" y="733399"/>
                </a:lnTo>
                <a:lnTo>
                  <a:pt x="1038948" y="671156"/>
                </a:lnTo>
                <a:lnTo>
                  <a:pt x="1035431" y="633857"/>
                </a:lnTo>
                <a:lnTo>
                  <a:pt x="1038212" y="600163"/>
                </a:lnTo>
                <a:lnTo>
                  <a:pt x="1060602" y="542061"/>
                </a:lnTo>
                <a:lnTo>
                  <a:pt x="1103972" y="497586"/>
                </a:lnTo>
                <a:lnTo>
                  <a:pt x="1159306" y="474675"/>
                </a:lnTo>
                <a:lnTo>
                  <a:pt x="1190879" y="471805"/>
                </a:lnTo>
                <a:lnTo>
                  <a:pt x="1222209" y="474738"/>
                </a:lnTo>
                <a:lnTo>
                  <a:pt x="1277505" y="498170"/>
                </a:lnTo>
                <a:lnTo>
                  <a:pt x="1321396" y="543471"/>
                </a:lnTo>
                <a:lnTo>
                  <a:pt x="1344117" y="600722"/>
                </a:lnTo>
                <a:lnTo>
                  <a:pt x="1346898" y="633857"/>
                </a:lnTo>
                <a:lnTo>
                  <a:pt x="1346898" y="441337"/>
                </a:lnTo>
                <a:lnTo>
                  <a:pt x="1326908" y="424535"/>
                </a:lnTo>
                <a:lnTo>
                  <a:pt x="1285417" y="401751"/>
                </a:lnTo>
                <a:lnTo>
                  <a:pt x="1240421" y="388099"/>
                </a:lnTo>
                <a:lnTo>
                  <a:pt x="1191895" y="383540"/>
                </a:lnTo>
                <a:lnTo>
                  <a:pt x="1159217" y="385635"/>
                </a:lnTo>
                <a:lnTo>
                  <a:pt x="1097203" y="402348"/>
                </a:lnTo>
                <a:lnTo>
                  <a:pt x="1040587" y="435089"/>
                </a:lnTo>
                <a:lnTo>
                  <a:pt x="995387" y="480237"/>
                </a:lnTo>
                <a:lnTo>
                  <a:pt x="963028" y="536486"/>
                </a:lnTo>
                <a:lnTo>
                  <a:pt x="946556" y="599020"/>
                </a:lnTo>
                <a:lnTo>
                  <a:pt x="944499" y="632333"/>
                </a:lnTo>
                <a:lnTo>
                  <a:pt x="948918" y="681367"/>
                </a:lnTo>
                <a:lnTo>
                  <a:pt x="962177" y="726922"/>
                </a:lnTo>
                <a:lnTo>
                  <a:pt x="984250" y="768997"/>
                </a:lnTo>
                <a:lnTo>
                  <a:pt x="1015111" y="807593"/>
                </a:lnTo>
                <a:lnTo>
                  <a:pt x="1052690" y="839863"/>
                </a:lnTo>
                <a:lnTo>
                  <a:pt x="1094765" y="862926"/>
                </a:lnTo>
                <a:lnTo>
                  <a:pt x="1141374" y="876769"/>
                </a:lnTo>
                <a:lnTo>
                  <a:pt x="1192530" y="881380"/>
                </a:lnTo>
                <a:lnTo>
                  <a:pt x="1241501" y="876884"/>
                </a:lnTo>
                <a:lnTo>
                  <a:pt x="1286713" y="863396"/>
                </a:lnTo>
                <a:lnTo>
                  <a:pt x="1328127" y="840930"/>
                </a:lnTo>
                <a:lnTo>
                  <a:pt x="1365758" y="809498"/>
                </a:lnTo>
                <a:lnTo>
                  <a:pt x="1397012" y="771588"/>
                </a:lnTo>
                <a:lnTo>
                  <a:pt x="1419364" y="729678"/>
                </a:lnTo>
                <a:lnTo>
                  <a:pt x="1432775" y="683768"/>
                </a:lnTo>
                <a:lnTo>
                  <a:pt x="1437259" y="633857"/>
                </a:lnTo>
                <a:close/>
              </a:path>
              <a:path w="2778125" h="881380">
                <a:moveTo>
                  <a:pt x="1753489" y="172720"/>
                </a:moveTo>
                <a:lnTo>
                  <a:pt x="1742249" y="102222"/>
                </a:lnTo>
                <a:lnTo>
                  <a:pt x="1708531" y="47244"/>
                </a:lnTo>
                <a:lnTo>
                  <a:pt x="1656803" y="11811"/>
                </a:lnTo>
                <a:lnTo>
                  <a:pt x="1633855" y="5219"/>
                </a:lnTo>
                <a:lnTo>
                  <a:pt x="1633855" y="166878"/>
                </a:lnTo>
                <a:lnTo>
                  <a:pt x="1633207" y="193763"/>
                </a:lnTo>
                <a:lnTo>
                  <a:pt x="1628013" y="233337"/>
                </a:lnTo>
                <a:lnTo>
                  <a:pt x="1601038" y="265417"/>
                </a:lnTo>
                <a:lnTo>
                  <a:pt x="1590548" y="266700"/>
                </a:lnTo>
                <a:lnTo>
                  <a:pt x="1571726" y="261226"/>
                </a:lnTo>
                <a:lnTo>
                  <a:pt x="1558315" y="244792"/>
                </a:lnTo>
                <a:lnTo>
                  <a:pt x="1550289" y="217411"/>
                </a:lnTo>
                <a:lnTo>
                  <a:pt x="1547622" y="179070"/>
                </a:lnTo>
                <a:lnTo>
                  <a:pt x="1550428" y="138074"/>
                </a:lnTo>
                <a:lnTo>
                  <a:pt x="1558836" y="108775"/>
                </a:lnTo>
                <a:lnTo>
                  <a:pt x="1572856" y="91211"/>
                </a:lnTo>
                <a:lnTo>
                  <a:pt x="1592453" y="85344"/>
                </a:lnTo>
                <a:lnTo>
                  <a:pt x="1610537" y="90449"/>
                </a:lnTo>
                <a:lnTo>
                  <a:pt x="1623479" y="105727"/>
                </a:lnTo>
                <a:lnTo>
                  <a:pt x="1631251" y="131216"/>
                </a:lnTo>
                <a:lnTo>
                  <a:pt x="1633855" y="166878"/>
                </a:lnTo>
                <a:lnTo>
                  <a:pt x="1633855" y="5219"/>
                </a:lnTo>
                <a:lnTo>
                  <a:pt x="1626019" y="2959"/>
                </a:lnTo>
                <a:lnTo>
                  <a:pt x="1591945" y="0"/>
                </a:lnTo>
                <a:lnTo>
                  <a:pt x="1555534" y="3149"/>
                </a:lnTo>
                <a:lnTo>
                  <a:pt x="1495247" y="28194"/>
                </a:lnTo>
                <a:lnTo>
                  <a:pt x="1452410" y="76733"/>
                </a:lnTo>
                <a:lnTo>
                  <a:pt x="1430693" y="139928"/>
                </a:lnTo>
                <a:lnTo>
                  <a:pt x="1427988" y="176403"/>
                </a:lnTo>
                <a:lnTo>
                  <a:pt x="1430820" y="214312"/>
                </a:lnTo>
                <a:lnTo>
                  <a:pt x="1453489" y="278130"/>
                </a:lnTo>
                <a:lnTo>
                  <a:pt x="1497736" y="324967"/>
                </a:lnTo>
                <a:lnTo>
                  <a:pt x="1556512" y="348919"/>
                </a:lnTo>
                <a:lnTo>
                  <a:pt x="1590929" y="351917"/>
                </a:lnTo>
                <a:lnTo>
                  <a:pt x="1625180" y="348856"/>
                </a:lnTo>
                <a:lnTo>
                  <a:pt x="1683804" y="324281"/>
                </a:lnTo>
                <a:lnTo>
                  <a:pt x="1727974" y="276225"/>
                </a:lnTo>
                <a:lnTo>
                  <a:pt x="1732394" y="266700"/>
                </a:lnTo>
                <a:lnTo>
                  <a:pt x="1742147" y="245706"/>
                </a:lnTo>
                <a:lnTo>
                  <a:pt x="1750644" y="211213"/>
                </a:lnTo>
                <a:lnTo>
                  <a:pt x="1753489" y="172720"/>
                </a:lnTo>
                <a:close/>
              </a:path>
              <a:path w="2778125" h="881380">
                <a:moveTo>
                  <a:pt x="2046224" y="395478"/>
                </a:moveTo>
                <a:lnTo>
                  <a:pt x="1957451" y="395478"/>
                </a:lnTo>
                <a:lnTo>
                  <a:pt x="1889633" y="697992"/>
                </a:lnTo>
                <a:lnTo>
                  <a:pt x="1851317" y="562991"/>
                </a:lnTo>
                <a:lnTo>
                  <a:pt x="1803781" y="395478"/>
                </a:lnTo>
                <a:lnTo>
                  <a:pt x="1728724" y="395478"/>
                </a:lnTo>
                <a:lnTo>
                  <a:pt x="1644142" y="697992"/>
                </a:lnTo>
                <a:lnTo>
                  <a:pt x="1575689" y="395478"/>
                </a:lnTo>
                <a:lnTo>
                  <a:pt x="1486916" y="395478"/>
                </a:lnTo>
                <a:lnTo>
                  <a:pt x="1594231" y="869442"/>
                </a:lnTo>
                <a:lnTo>
                  <a:pt x="1679829" y="869442"/>
                </a:lnTo>
                <a:lnTo>
                  <a:pt x="1727784" y="697992"/>
                </a:lnTo>
                <a:lnTo>
                  <a:pt x="1765554" y="562991"/>
                </a:lnTo>
                <a:lnTo>
                  <a:pt x="1852930" y="869442"/>
                </a:lnTo>
                <a:lnTo>
                  <a:pt x="1939417" y="869442"/>
                </a:lnTo>
                <a:lnTo>
                  <a:pt x="1978050" y="697992"/>
                </a:lnTo>
                <a:lnTo>
                  <a:pt x="2046224" y="395478"/>
                </a:lnTo>
                <a:close/>
              </a:path>
              <a:path w="2778125" h="881380">
                <a:moveTo>
                  <a:pt x="2073910" y="5219"/>
                </a:moveTo>
                <a:lnTo>
                  <a:pt x="1983359" y="5219"/>
                </a:lnTo>
                <a:lnTo>
                  <a:pt x="1983232" y="217182"/>
                </a:lnTo>
                <a:lnTo>
                  <a:pt x="1982863" y="227634"/>
                </a:lnTo>
                <a:lnTo>
                  <a:pt x="1957209" y="262191"/>
                </a:lnTo>
                <a:lnTo>
                  <a:pt x="1941957" y="263906"/>
                </a:lnTo>
                <a:lnTo>
                  <a:pt x="1932825" y="263334"/>
                </a:lnTo>
                <a:lnTo>
                  <a:pt x="1905647" y="233464"/>
                </a:lnTo>
                <a:lnTo>
                  <a:pt x="1905127" y="223266"/>
                </a:lnTo>
                <a:lnTo>
                  <a:pt x="1905127" y="5219"/>
                </a:lnTo>
                <a:lnTo>
                  <a:pt x="1791335" y="5219"/>
                </a:lnTo>
                <a:lnTo>
                  <a:pt x="1791373" y="235686"/>
                </a:lnTo>
                <a:lnTo>
                  <a:pt x="1801253" y="288518"/>
                </a:lnTo>
                <a:lnTo>
                  <a:pt x="1831086" y="324485"/>
                </a:lnTo>
                <a:lnTo>
                  <a:pt x="1876894" y="345059"/>
                </a:lnTo>
                <a:lnTo>
                  <a:pt x="1935099" y="351917"/>
                </a:lnTo>
                <a:lnTo>
                  <a:pt x="1964283" y="350139"/>
                </a:lnTo>
                <a:lnTo>
                  <a:pt x="2014283" y="335851"/>
                </a:lnTo>
                <a:lnTo>
                  <a:pt x="2052040" y="306781"/>
                </a:lnTo>
                <a:lnTo>
                  <a:pt x="2070366" y="263906"/>
                </a:lnTo>
                <a:lnTo>
                  <a:pt x="2071458" y="260057"/>
                </a:lnTo>
                <a:lnTo>
                  <a:pt x="2073910" y="229870"/>
                </a:lnTo>
                <a:lnTo>
                  <a:pt x="2073910" y="5219"/>
                </a:lnTo>
                <a:close/>
              </a:path>
              <a:path w="2778125" h="881380">
                <a:moveTo>
                  <a:pt x="2332355" y="395478"/>
                </a:moveTo>
                <a:lnTo>
                  <a:pt x="2070468" y="395478"/>
                </a:lnTo>
                <a:lnTo>
                  <a:pt x="2070468" y="484378"/>
                </a:lnTo>
                <a:lnTo>
                  <a:pt x="2154542" y="484378"/>
                </a:lnTo>
                <a:lnTo>
                  <a:pt x="2154542" y="869442"/>
                </a:lnTo>
                <a:lnTo>
                  <a:pt x="2245995" y="869442"/>
                </a:lnTo>
                <a:lnTo>
                  <a:pt x="2245995" y="484378"/>
                </a:lnTo>
                <a:lnTo>
                  <a:pt x="2332355" y="484378"/>
                </a:lnTo>
                <a:lnTo>
                  <a:pt x="2332355" y="395478"/>
                </a:lnTo>
                <a:close/>
              </a:path>
              <a:path w="2778125" h="881380">
                <a:moveTo>
                  <a:pt x="2417699" y="5219"/>
                </a:moveTo>
                <a:lnTo>
                  <a:pt x="2324735" y="5219"/>
                </a:lnTo>
                <a:lnTo>
                  <a:pt x="2324735" y="108331"/>
                </a:lnTo>
                <a:lnTo>
                  <a:pt x="2325205" y="130314"/>
                </a:lnTo>
                <a:lnTo>
                  <a:pt x="2326652" y="151295"/>
                </a:lnTo>
                <a:lnTo>
                  <a:pt x="2329065" y="171272"/>
                </a:lnTo>
                <a:lnTo>
                  <a:pt x="2332482" y="190246"/>
                </a:lnTo>
                <a:lnTo>
                  <a:pt x="2330005" y="177228"/>
                </a:lnTo>
                <a:lnTo>
                  <a:pt x="2324874" y="162687"/>
                </a:lnTo>
                <a:lnTo>
                  <a:pt x="2317102" y="146634"/>
                </a:lnTo>
                <a:lnTo>
                  <a:pt x="2308352" y="131826"/>
                </a:lnTo>
                <a:lnTo>
                  <a:pt x="2306701" y="129032"/>
                </a:lnTo>
                <a:lnTo>
                  <a:pt x="2228088" y="5219"/>
                </a:lnTo>
                <a:lnTo>
                  <a:pt x="2124075" y="5219"/>
                </a:lnTo>
                <a:lnTo>
                  <a:pt x="2124075" y="346710"/>
                </a:lnTo>
                <a:lnTo>
                  <a:pt x="2216658" y="346710"/>
                </a:lnTo>
                <a:lnTo>
                  <a:pt x="2216658" y="181229"/>
                </a:lnTo>
                <a:lnTo>
                  <a:pt x="2216150" y="169570"/>
                </a:lnTo>
                <a:lnTo>
                  <a:pt x="2214651" y="157441"/>
                </a:lnTo>
                <a:lnTo>
                  <a:pt x="2212708" y="147637"/>
                </a:lnTo>
                <a:lnTo>
                  <a:pt x="2213343" y="150114"/>
                </a:lnTo>
                <a:lnTo>
                  <a:pt x="2219210" y="167246"/>
                </a:lnTo>
                <a:lnTo>
                  <a:pt x="2226246" y="183210"/>
                </a:lnTo>
                <a:lnTo>
                  <a:pt x="2234438" y="197993"/>
                </a:lnTo>
                <a:lnTo>
                  <a:pt x="2326894" y="346710"/>
                </a:lnTo>
                <a:lnTo>
                  <a:pt x="2417699" y="346710"/>
                </a:lnTo>
                <a:lnTo>
                  <a:pt x="2417699" y="190246"/>
                </a:lnTo>
                <a:lnTo>
                  <a:pt x="2417699" y="5219"/>
                </a:lnTo>
                <a:close/>
              </a:path>
              <a:path w="2778125" h="881380">
                <a:moveTo>
                  <a:pt x="2735072" y="395478"/>
                </a:moveTo>
                <a:lnTo>
                  <a:pt x="2643886" y="395478"/>
                </a:lnTo>
                <a:lnTo>
                  <a:pt x="2643886" y="574294"/>
                </a:lnTo>
                <a:lnTo>
                  <a:pt x="2485771" y="574294"/>
                </a:lnTo>
                <a:lnTo>
                  <a:pt x="2485771" y="395478"/>
                </a:lnTo>
                <a:lnTo>
                  <a:pt x="2394204" y="395478"/>
                </a:lnTo>
                <a:lnTo>
                  <a:pt x="2394204" y="869442"/>
                </a:lnTo>
                <a:lnTo>
                  <a:pt x="2485771" y="869442"/>
                </a:lnTo>
                <a:lnTo>
                  <a:pt x="2485771" y="661670"/>
                </a:lnTo>
                <a:lnTo>
                  <a:pt x="2643886" y="661670"/>
                </a:lnTo>
                <a:lnTo>
                  <a:pt x="2643886" y="869442"/>
                </a:lnTo>
                <a:lnTo>
                  <a:pt x="2735072" y="869442"/>
                </a:lnTo>
                <a:lnTo>
                  <a:pt x="2735072" y="661670"/>
                </a:lnTo>
                <a:lnTo>
                  <a:pt x="2735072" y="574294"/>
                </a:lnTo>
                <a:lnTo>
                  <a:pt x="2735072" y="395478"/>
                </a:lnTo>
                <a:close/>
              </a:path>
              <a:path w="2778125" h="881380">
                <a:moveTo>
                  <a:pt x="2778125" y="174371"/>
                </a:moveTo>
                <a:lnTo>
                  <a:pt x="2767368" y="111531"/>
                </a:lnTo>
                <a:lnTo>
                  <a:pt x="2735199" y="56388"/>
                </a:lnTo>
                <a:lnTo>
                  <a:pt x="2681490" y="18034"/>
                </a:lnTo>
                <a:lnTo>
                  <a:pt x="2661285" y="12484"/>
                </a:lnTo>
                <a:lnTo>
                  <a:pt x="2661285" y="174117"/>
                </a:lnTo>
                <a:lnTo>
                  <a:pt x="2660281" y="193370"/>
                </a:lnTo>
                <a:lnTo>
                  <a:pt x="2645156" y="237617"/>
                </a:lnTo>
                <a:lnTo>
                  <a:pt x="2606294" y="260477"/>
                </a:lnTo>
                <a:lnTo>
                  <a:pt x="2585085" y="260477"/>
                </a:lnTo>
                <a:lnTo>
                  <a:pt x="2585085" y="90551"/>
                </a:lnTo>
                <a:lnTo>
                  <a:pt x="2606294" y="90551"/>
                </a:lnTo>
                <a:lnTo>
                  <a:pt x="2646934" y="114935"/>
                </a:lnTo>
                <a:lnTo>
                  <a:pt x="2660396" y="157429"/>
                </a:lnTo>
                <a:lnTo>
                  <a:pt x="2661285" y="174117"/>
                </a:lnTo>
                <a:lnTo>
                  <a:pt x="2661285" y="12484"/>
                </a:lnTo>
                <a:lnTo>
                  <a:pt x="2646515" y="8420"/>
                </a:lnTo>
                <a:lnTo>
                  <a:pt x="2606167" y="5219"/>
                </a:lnTo>
                <a:lnTo>
                  <a:pt x="2473071" y="5219"/>
                </a:lnTo>
                <a:lnTo>
                  <a:pt x="2473071" y="346710"/>
                </a:lnTo>
                <a:lnTo>
                  <a:pt x="2612517" y="346710"/>
                </a:lnTo>
                <a:lnTo>
                  <a:pt x="2679166" y="334721"/>
                </a:lnTo>
                <a:lnTo>
                  <a:pt x="2732024" y="298704"/>
                </a:lnTo>
                <a:lnTo>
                  <a:pt x="2758313" y="260477"/>
                </a:lnTo>
                <a:lnTo>
                  <a:pt x="2766593" y="243636"/>
                </a:lnTo>
                <a:lnTo>
                  <a:pt x="2775242" y="210794"/>
                </a:lnTo>
                <a:lnTo>
                  <a:pt x="2778125" y="174371"/>
                </a:lnTo>
                <a:close/>
              </a:path>
            </a:pathLst>
          </a:custGeom>
          <a:solidFill>
            <a:srgbClr val="276678">
              <a:alpha val="90194"/>
            </a:srgbClr>
          </a:solidFill>
        </p:spPr>
        <p:txBody>
          <a:bodyPr wrap="square" lIns="0" tIns="0" rIns="0" bIns="0" rtlCol="0"/>
          <a:lstStyle/>
          <a:p>
            <a:endParaRPr/>
          </a:p>
        </p:txBody>
      </p:sp>
      <p:sp>
        <p:nvSpPr>
          <p:cNvPr id="37" name="object 37"/>
          <p:cNvSpPr/>
          <p:nvPr/>
        </p:nvSpPr>
        <p:spPr>
          <a:xfrm>
            <a:off x="7434071" y="184404"/>
            <a:ext cx="6350" cy="1149985"/>
          </a:xfrm>
          <a:custGeom>
            <a:avLst/>
            <a:gdLst/>
            <a:ahLst/>
            <a:cxnLst/>
            <a:rect l="l" t="t" r="r" b="b"/>
            <a:pathLst>
              <a:path w="6350" h="1149985">
                <a:moveTo>
                  <a:pt x="0" y="0"/>
                </a:moveTo>
                <a:lnTo>
                  <a:pt x="5969" y="1149858"/>
                </a:lnTo>
              </a:path>
            </a:pathLst>
          </a:custGeom>
          <a:ln w="76200">
            <a:solidFill>
              <a:srgbClr val="BEBEBE"/>
            </a:solidFill>
          </a:ln>
        </p:spPr>
        <p:txBody>
          <a:bodyPr wrap="square" lIns="0" tIns="0" rIns="0" bIns="0" rtlCol="0"/>
          <a:lstStyle/>
          <a:p>
            <a:endParaRPr/>
          </a:p>
        </p:txBody>
      </p:sp>
      <p:grpSp>
        <p:nvGrpSpPr>
          <p:cNvPr id="38" name="object 38"/>
          <p:cNvGrpSpPr/>
          <p:nvPr/>
        </p:nvGrpSpPr>
        <p:grpSpPr>
          <a:xfrm>
            <a:off x="11370564" y="6056376"/>
            <a:ext cx="763905" cy="730250"/>
            <a:chOff x="11370564" y="6056376"/>
            <a:chExt cx="763905" cy="730250"/>
          </a:xfrm>
        </p:grpSpPr>
        <p:sp>
          <p:nvSpPr>
            <p:cNvPr id="39" name="object 39"/>
            <p:cNvSpPr/>
            <p:nvPr/>
          </p:nvSpPr>
          <p:spPr>
            <a:xfrm>
              <a:off x="11370564" y="6056376"/>
              <a:ext cx="45720" cy="730250"/>
            </a:xfrm>
            <a:custGeom>
              <a:avLst/>
              <a:gdLst/>
              <a:ahLst/>
              <a:cxnLst/>
              <a:rect l="l" t="t" r="r" b="b"/>
              <a:pathLst>
                <a:path w="45720" h="730250">
                  <a:moveTo>
                    <a:pt x="45720" y="0"/>
                  </a:moveTo>
                  <a:lnTo>
                    <a:pt x="0" y="0"/>
                  </a:lnTo>
                  <a:lnTo>
                    <a:pt x="0" y="729996"/>
                  </a:lnTo>
                  <a:lnTo>
                    <a:pt x="45720" y="729996"/>
                  </a:lnTo>
                  <a:lnTo>
                    <a:pt x="45720" y="0"/>
                  </a:lnTo>
                  <a:close/>
                </a:path>
              </a:pathLst>
            </a:custGeom>
            <a:solidFill>
              <a:srgbClr val="F1F1F1"/>
            </a:solidFill>
          </p:spPr>
          <p:txBody>
            <a:bodyPr wrap="square" lIns="0" tIns="0" rIns="0" bIns="0" rtlCol="0"/>
            <a:lstStyle/>
            <a:p>
              <a:endParaRPr/>
            </a:p>
          </p:txBody>
        </p:sp>
        <p:sp>
          <p:nvSpPr>
            <p:cNvPr id="40" name="object 40"/>
            <p:cNvSpPr/>
            <p:nvPr/>
          </p:nvSpPr>
          <p:spPr>
            <a:xfrm>
              <a:off x="11477244" y="6112764"/>
              <a:ext cx="619125" cy="619125"/>
            </a:xfrm>
            <a:custGeom>
              <a:avLst/>
              <a:gdLst/>
              <a:ahLst/>
              <a:cxnLst/>
              <a:rect l="l" t="t" r="r" b="b"/>
              <a:pathLst>
                <a:path w="619125" h="619125">
                  <a:moveTo>
                    <a:pt x="618744" y="0"/>
                  </a:moveTo>
                  <a:lnTo>
                    <a:pt x="0" y="0"/>
                  </a:lnTo>
                  <a:lnTo>
                    <a:pt x="0" y="618744"/>
                  </a:lnTo>
                  <a:lnTo>
                    <a:pt x="618744" y="618744"/>
                  </a:lnTo>
                  <a:lnTo>
                    <a:pt x="618744" y="0"/>
                  </a:lnTo>
                  <a:close/>
                </a:path>
              </a:pathLst>
            </a:custGeom>
            <a:solidFill>
              <a:srgbClr val="D9D9D9">
                <a:alpha val="38038"/>
              </a:srgbClr>
            </a:solidFill>
          </p:spPr>
          <p:txBody>
            <a:bodyPr wrap="square" lIns="0" tIns="0" rIns="0" bIns="0" rtlCol="0"/>
            <a:lstStyle/>
            <a:p>
              <a:endParaRPr/>
            </a:p>
          </p:txBody>
        </p:sp>
        <p:sp>
          <p:nvSpPr>
            <p:cNvPr id="41" name="object 41"/>
            <p:cNvSpPr/>
            <p:nvPr/>
          </p:nvSpPr>
          <p:spPr>
            <a:xfrm>
              <a:off x="11477244" y="6112764"/>
              <a:ext cx="619125" cy="619125"/>
            </a:xfrm>
            <a:custGeom>
              <a:avLst/>
              <a:gdLst/>
              <a:ahLst/>
              <a:cxnLst/>
              <a:rect l="l" t="t" r="r" b="b"/>
              <a:pathLst>
                <a:path w="619125" h="619125">
                  <a:moveTo>
                    <a:pt x="0" y="618744"/>
                  </a:moveTo>
                  <a:lnTo>
                    <a:pt x="618744" y="618744"/>
                  </a:lnTo>
                  <a:lnTo>
                    <a:pt x="618744" y="0"/>
                  </a:lnTo>
                  <a:lnTo>
                    <a:pt x="0" y="0"/>
                  </a:lnTo>
                  <a:lnTo>
                    <a:pt x="0" y="618744"/>
                  </a:lnTo>
                  <a:close/>
                </a:path>
              </a:pathLst>
            </a:custGeom>
            <a:ln w="76200">
              <a:solidFill>
                <a:srgbClr val="FFFFFF"/>
              </a:solidFill>
            </a:ln>
          </p:spPr>
          <p:txBody>
            <a:bodyPr wrap="square" lIns="0" tIns="0" rIns="0" bIns="0" rtlCol="0"/>
            <a:lstStyle/>
            <a:p>
              <a:endParaRPr/>
            </a:p>
          </p:txBody>
        </p:sp>
        <p:sp>
          <p:nvSpPr>
            <p:cNvPr id="42" name="object 42"/>
            <p:cNvSpPr/>
            <p:nvPr/>
          </p:nvSpPr>
          <p:spPr>
            <a:xfrm>
              <a:off x="11704320" y="6245352"/>
              <a:ext cx="201295" cy="376555"/>
            </a:xfrm>
            <a:custGeom>
              <a:avLst/>
              <a:gdLst/>
              <a:ahLst/>
              <a:cxnLst/>
              <a:rect l="l" t="t" r="r" b="b"/>
              <a:pathLst>
                <a:path w="201295" h="376554">
                  <a:moveTo>
                    <a:pt x="100583" y="0"/>
                  </a:moveTo>
                  <a:lnTo>
                    <a:pt x="0" y="0"/>
                  </a:lnTo>
                  <a:lnTo>
                    <a:pt x="100583" y="188214"/>
                  </a:lnTo>
                  <a:lnTo>
                    <a:pt x="0" y="376428"/>
                  </a:lnTo>
                  <a:lnTo>
                    <a:pt x="100583" y="376428"/>
                  </a:lnTo>
                  <a:lnTo>
                    <a:pt x="201168" y="188214"/>
                  </a:lnTo>
                  <a:lnTo>
                    <a:pt x="100583" y="0"/>
                  </a:lnTo>
                  <a:close/>
                </a:path>
              </a:pathLst>
            </a:custGeom>
            <a:solidFill>
              <a:srgbClr val="FFFFFF"/>
            </a:solidFill>
          </p:spPr>
          <p:txBody>
            <a:bodyPr wrap="square" lIns="0" tIns="0" rIns="0" bIns="0" rtlCol="0"/>
            <a:lstStyle/>
            <a:p>
              <a:endParaRPr/>
            </a:p>
          </p:txBody>
        </p:sp>
      </p:grpSp>
      <p:sp>
        <p:nvSpPr>
          <p:cNvPr id="43" name="object 43"/>
          <p:cNvSpPr txBox="1"/>
          <p:nvPr/>
        </p:nvSpPr>
        <p:spPr>
          <a:xfrm>
            <a:off x="7216902" y="2173985"/>
            <a:ext cx="1278890" cy="352425"/>
          </a:xfrm>
          <a:prstGeom prst="rect">
            <a:avLst/>
          </a:prstGeom>
          <a:ln w="38100">
            <a:solidFill>
              <a:srgbClr val="D9D9D9"/>
            </a:solidFill>
          </a:ln>
        </p:spPr>
        <p:txBody>
          <a:bodyPr vert="horz" wrap="square" lIns="0" tIns="31750" rIns="0" bIns="0" rtlCol="0">
            <a:spAutoFit/>
          </a:bodyPr>
          <a:lstStyle/>
          <a:p>
            <a:pPr marL="294640">
              <a:lnSpc>
                <a:spcPct val="100000"/>
              </a:lnSpc>
              <a:spcBef>
                <a:spcPts val="250"/>
              </a:spcBef>
            </a:pPr>
            <a:r>
              <a:rPr sz="1800" b="1" spc="-145" dirty="0">
                <a:solidFill>
                  <a:srgbClr val="585858"/>
                </a:solidFill>
                <a:latin typeface="Trebuchet MS"/>
                <a:cs typeface="Trebuchet MS"/>
              </a:rPr>
              <a:t>55-</a:t>
            </a:r>
            <a:r>
              <a:rPr sz="1800" b="1" spc="-25" dirty="0">
                <a:solidFill>
                  <a:srgbClr val="585858"/>
                </a:solidFill>
                <a:latin typeface="Trebuchet MS"/>
                <a:cs typeface="Trebuchet MS"/>
              </a:rPr>
              <a:t>65%</a:t>
            </a:r>
            <a:endParaRPr sz="1800">
              <a:latin typeface="Trebuchet MS"/>
              <a:cs typeface="Trebuchet MS"/>
            </a:endParaRPr>
          </a:p>
        </p:txBody>
      </p:sp>
      <p:sp>
        <p:nvSpPr>
          <p:cNvPr id="44" name="object 44"/>
          <p:cNvSpPr txBox="1"/>
          <p:nvPr/>
        </p:nvSpPr>
        <p:spPr>
          <a:xfrm>
            <a:off x="7200138" y="3783329"/>
            <a:ext cx="1277620" cy="352425"/>
          </a:xfrm>
          <a:prstGeom prst="rect">
            <a:avLst/>
          </a:prstGeom>
          <a:ln w="38100">
            <a:solidFill>
              <a:srgbClr val="D9D9D9"/>
            </a:solidFill>
          </a:ln>
        </p:spPr>
        <p:txBody>
          <a:bodyPr vert="horz" wrap="square" lIns="0" tIns="33019" rIns="0" bIns="0" rtlCol="0">
            <a:spAutoFit/>
          </a:bodyPr>
          <a:lstStyle/>
          <a:p>
            <a:pPr marL="294640">
              <a:lnSpc>
                <a:spcPct val="100000"/>
              </a:lnSpc>
              <a:spcBef>
                <a:spcPts val="259"/>
              </a:spcBef>
            </a:pPr>
            <a:r>
              <a:rPr sz="1800" b="1" spc="-145" dirty="0">
                <a:solidFill>
                  <a:srgbClr val="585858"/>
                </a:solidFill>
                <a:latin typeface="Trebuchet MS"/>
                <a:cs typeface="Trebuchet MS"/>
              </a:rPr>
              <a:t>20-</a:t>
            </a:r>
            <a:r>
              <a:rPr sz="1800" b="1" spc="-25" dirty="0">
                <a:solidFill>
                  <a:srgbClr val="585858"/>
                </a:solidFill>
                <a:latin typeface="Trebuchet MS"/>
                <a:cs typeface="Trebuchet MS"/>
              </a:rPr>
              <a:t>30%</a:t>
            </a:r>
            <a:endParaRPr sz="1800">
              <a:latin typeface="Trebuchet MS"/>
              <a:cs typeface="Trebuchet MS"/>
            </a:endParaRPr>
          </a:p>
        </p:txBody>
      </p:sp>
      <p:sp>
        <p:nvSpPr>
          <p:cNvPr id="45" name="object 45"/>
          <p:cNvSpPr txBox="1"/>
          <p:nvPr/>
        </p:nvSpPr>
        <p:spPr>
          <a:xfrm>
            <a:off x="7200138" y="5497829"/>
            <a:ext cx="1277620" cy="352425"/>
          </a:xfrm>
          <a:prstGeom prst="rect">
            <a:avLst/>
          </a:prstGeom>
          <a:ln w="38100">
            <a:solidFill>
              <a:srgbClr val="D9D9D9"/>
            </a:solidFill>
          </a:ln>
        </p:spPr>
        <p:txBody>
          <a:bodyPr vert="horz" wrap="square" lIns="0" tIns="33655" rIns="0" bIns="0" rtlCol="0">
            <a:spAutoFit/>
          </a:bodyPr>
          <a:lstStyle/>
          <a:p>
            <a:pPr marL="353695">
              <a:lnSpc>
                <a:spcPct val="100000"/>
              </a:lnSpc>
              <a:spcBef>
                <a:spcPts val="265"/>
              </a:spcBef>
            </a:pPr>
            <a:r>
              <a:rPr sz="1800" b="1" spc="-150" dirty="0">
                <a:solidFill>
                  <a:srgbClr val="585858"/>
                </a:solidFill>
                <a:latin typeface="Trebuchet MS"/>
                <a:cs typeface="Trebuchet MS"/>
              </a:rPr>
              <a:t>5-</a:t>
            </a:r>
            <a:r>
              <a:rPr sz="1800" b="1" spc="-25" dirty="0">
                <a:solidFill>
                  <a:srgbClr val="585858"/>
                </a:solidFill>
                <a:latin typeface="Trebuchet MS"/>
                <a:cs typeface="Trebuchet MS"/>
              </a:rPr>
              <a:t>10%</a:t>
            </a:r>
            <a:endParaRPr sz="1800">
              <a:latin typeface="Trebuchet MS"/>
              <a:cs typeface="Trebuchet MS"/>
            </a:endParaRPr>
          </a:p>
        </p:txBody>
      </p:sp>
      <p:sp>
        <p:nvSpPr>
          <p:cNvPr id="46" name="object 46"/>
          <p:cNvSpPr txBox="1"/>
          <p:nvPr/>
        </p:nvSpPr>
        <p:spPr>
          <a:xfrm>
            <a:off x="473418" y="1783097"/>
            <a:ext cx="560705" cy="3267710"/>
          </a:xfrm>
          <a:prstGeom prst="rect">
            <a:avLst/>
          </a:prstGeom>
        </p:spPr>
        <p:txBody>
          <a:bodyPr vert="vert270" wrap="square" lIns="0" tIns="2540" rIns="0" bIns="0" rtlCol="0">
            <a:spAutoFit/>
          </a:bodyPr>
          <a:lstStyle/>
          <a:p>
            <a:pPr>
              <a:lnSpc>
                <a:spcPct val="100000"/>
              </a:lnSpc>
              <a:spcBef>
                <a:spcPts val="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pic>
        <p:nvPicPr>
          <p:cNvPr id="47" name="object 47"/>
          <p:cNvPicPr/>
          <p:nvPr/>
        </p:nvPicPr>
        <p:blipFill>
          <a:blip r:embed="rId2" cstate="print"/>
          <a:stretch>
            <a:fillRect/>
          </a:stretch>
        </p:blipFill>
        <p:spPr>
          <a:xfrm>
            <a:off x="0" y="0"/>
            <a:ext cx="1534667" cy="6858000"/>
          </a:xfrm>
          <a:prstGeom prst="rect">
            <a:avLst/>
          </a:prstGeom>
        </p:spPr>
      </p:pic>
      <p:sp>
        <p:nvSpPr>
          <p:cNvPr id="48" name="object 48"/>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49" name="object 49"/>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50" name="object 50"/>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51" name="object 51"/>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grpSp>
        <p:nvGrpSpPr>
          <p:cNvPr id="52" name="object 52"/>
          <p:cNvGrpSpPr/>
          <p:nvPr/>
        </p:nvGrpSpPr>
        <p:grpSpPr>
          <a:xfrm>
            <a:off x="166115" y="2570988"/>
            <a:ext cx="8328659" cy="4152900"/>
            <a:chOff x="166115" y="2570988"/>
            <a:chExt cx="8328659" cy="4152900"/>
          </a:xfrm>
        </p:grpSpPr>
        <p:pic>
          <p:nvPicPr>
            <p:cNvPr id="53" name="object 53"/>
            <p:cNvPicPr/>
            <p:nvPr/>
          </p:nvPicPr>
          <p:blipFill>
            <a:blip r:embed="rId3" cstate="print"/>
            <a:stretch>
              <a:fillRect/>
            </a:stretch>
          </p:blipFill>
          <p:spPr>
            <a:xfrm>
              <a:off x="166115" y="6301740"/>
              <a:ext cx="848868" cy="422148"/>
            </a:xfrm>
            <a:prstGeom prst="rect">
              <a:avLst/>
            </a:prstGeom>
          </p:spPr>
        </p:pic>
        <p:sp>
          <p:nvSpPr>
            <p:cNvPr id="54" name="object 54"/>
            <p:cNvSpPr/>
            <p:nvPr/>
          </p:nvSpPr>
          <p:spPr>
            <a:xfrm>
              <a:off x="3122676" y="2570988"/>
              <a:ext cx="5372100" cy="338455"/>
            </a:xfrm>
            <a:custGeom>
              <a:avLst/>
              <a:gdLst/>
              <a:ahLst/>
              <a:cxnLst/>
              <a:rect l="l" t="t" r="r" b="b"/>
              <a:pathLst>
                <a:path w="5372100" h="338455">
                  <a:moveTo>
                    <a:pt x="5372100" y="0"/>
                  </a:moveTo>
                  <a:lnTo>
                    <a:pt x="0" y="0"/>
                  </a:lnTo>
                  <a:lnTo>
                    <a:pt x="0" y="338327"/>
                  </a:lnTo>
                  <a:lnTo>
                    <a:pt x="5372100" y="338327"/>
                  </a:lnTo>
                  <a:lnTo>
                    <a:pt x="5372100" y="0"/>
                  </a:lnTo>
                  <a:close/>
                </a:path>
              </a:pathLst>
            </a:custGeom>
            <a:solidFill>
              <a:srgbClr val="F1F1F1"/>
            </a:solidFill>
          </p:spPr>
          <p:txBody>
            <a:bodyPr wrap="square" lIns="0" tIns="0" rIns="0" bIns="0" rtlCol="0"/>
            <a:lstStyle/>
            <a:p>
              <a:endParaRPr/>
            </a:p>
          </p:txBody>
        </p:sp>
      </p:grpSp>
      <p:sp>
        <p:nvSpPr>
          <p:cNvPr id="55" name="object 55"/>
          <p:cNvSpPr txBox="1"/>
          <p:nvPr/>
        </p:nvSpPr>
        <p:spPr>
          <a:xfrm>
            <a:off x="3201670" y="2591816"/>
            <a:ext cx="503491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Calibri"/>
                <a:cs typeface="Calibri"/>
              </a:rPr>
              <a:t>Making</a:t>
            </a:r>
            <a:r>
              <a:rPr sz="1600" b="1" spc="-45" dirty="0">
                <a:solidFill>
                  <a:srgbClr val="585858"/>
                </a:solidFill>
                <a:latin typeface="Calibri"/>
                <a:cs typeface="Calibri"/>
              </a:rPr>
              <a:t> </a:t>
            </a:r>
            <a:r>
              <a:rPr sz="1600" b="1" dirty="0">
                <a:solidFill>
                  <a:srgbClr val="585858"/>
                </a:solidFill>
                <a:latin typeface="Calibri"/>
                <a:cs typeface="Calibri"/>
              </a:rPr>
              <a:t>people</a:t>
            </a:r>
            <a:r>
              <a:rPr sz="1600" b="1" spc="-50" dirty="0">
                <a:solidFill>
                  <a:srgbClr val="585858"/>
                </a:solidFill>
                <a:latin typeface="Calibri"/>
                <a:cs typeface="Calibri"/>
              </a:rPr>
              <a:t> </a:t>
            </a:r>
            <a:r>
              <a:rPr sz="1600" b="1" dirty="0">
                <a:solidFill>
                  <a:srgbClr val="585858"/>
                </a:solidFill>
                <a:latin typeface="Calibri"/>
                <a:cs typeface="Calibri"/>
              </a:rPr>
              <a:t>aware</a:t>
            </a:r>
            <a:r>
              <a:rPr sz="1600" b="1" spc="-60" dirty="0">
                <a:solidFill>
                  <a:srgbClr val="585858"/>
                </a:solidFill>
                <a:latin typeface="Calibri"/>
                <a:cs typeface="Calibri"/>
              </a:rPr>
              <a:t> </a:t>
            </a:r>
            <a:r>
              <a:rPr sz="1600" b="1" dirty="0">
                <a:solidFill>
                  <a:srgbClr val="585858"/>
                </a:solidFill>
                <a:latin typeface="Calibri"/>
                <a:cs typeface="Calibri"/>
              </a:rPr>
              <a:t>of</a:t>
            </a:r>
            <a:r>
              <a:rPr sz="1600" b="1" spc="-35" dirty="0">
                <a:solidFill>
                  <a:srgbClr val="585858"/>
                </a:solidFill>
                <a:latin typeface="Calibri"/>
                <a:cs typeface="Calibri"/>
              </a:rPr>
              <a:t> </a:t>
            </a:r>
            <a:r>
              <a:rPr sz="1600" b="1" dirty="0">
                <a:solidFill>
                  <a:srgbClr val="585858"/>
                </a:solidFill>
                <a:latin typeface="Calibri"/>
                <a:cs typeface="Calibri"/>
              </a:rPr>
              <a:t>why</a:t>
            </a:r>
            <a:r>
              <a:rPr sz="1600" b="1" spc="-40" dirty="0">
                <a:solidFill>
                  <a:srgbClr val="585858"/>
                </a:solidFill>
                <a:latin typeface="Calibri"/>
                <a:cs typeface="Calibri"/>
              </a:rPr>
              <a:t> </a:t>
            </a:r>
            <a:r>
              <a:rPr sz="1600" b="1" dirty="0">
                <a:solidFill>
                  <a:srgbClr val="585858"/>
                </a:solidFill>
                <a:latin typeface="Calibri"/>
                <a:cs typeface="Calibri"/>
              </a:rPr>
              <a:t>conserving</a:t>
            </a:r>
            <a:r>
              <a:rPr sz="1600" b="1" spc="-15" dirty="0">
                <a:solidFill>
                  <a:srgbClr val="585858"/>
                </a:solidFill>
                <a:latin typeface="Calibri"/>
                <a:cs typeface="Calibri"/>
              </a:rPr>
              <a:t> </a:t>
            </a:r>
            <a:r>
              <a:rPr sz="1600" b="1" dirty="0">
                <a:solidFill>
                  <a:srgbClr val="585858"/>
                </a:solidFill>
                <a:latin typeface="Calibri"/>
                <a:cs typeface="Calibri"/>
              </a:rPr>
              <a:t>water</a:t>
            </a:r>
            <a:r>
              <a:rPr sz="1600" b="1" spc="-50" dirty="0">
                <a:solidFill>
                  <a:srgbClr val="585858"/>
                </a:solidFill>
                <a:latin typeface="Calibri"/>
                <a:cs typeface="Calibri"/>
              </a:rPr>
              <a:t> </a:t>
            </a:r>
            <a:r>
              <a:rPr sz="1600" b="1" dirty="0">
                <a:solidFill>
                  <a:srgbClr val="585858"/>
                </a:solidFill>
                <a:latin typeface="Calibri"/>
                <a:cs typeface="Calibri"/>
              </a:rPr>
              <a:t>is</a:t>
            </a:r>
            <a:r>
              <a:rPr sz="1600" b="1" spc="-60" dirty="0">
                <a:solidFill>
                  <a:srgbClr val="585858"/>
                </a:solidFill>
                <a:latin typeface="Calibri"/>
                <a:cs typeface="Calibri"/>
              </a:rPr>
              <a:t> </a:t>
            </a:r>
            <a:r>
              <a:rPr sz="1600" b="1" spc="-10" dirty="0">
                <a:solidFill>
                  <a:srgbClr val="585858"/>
                </a:solidFill>
                <a:latin typeface="Calibri"/>
                <a:cs typeface="Calibri"/>
              </a:rPr>
              <a:t>important</a:t>
            </a:r>
            <a:endParaRPr sz="1600">
              <a:latin typeface="Calibri"/>
              <a:cs typeface="Calibri"/>
            </a:endParaRPr>
          </a:p>
        </p:txBody>
      </p:sp>
      <p:sp>
        <p:nvSpPr>
          <p:cNvPr id="56" name="object 56"/>
          <p:cNvSpPr/>
          <p:nvPr/>
        </p:nvSpPr>
        <p:spPr>
          <a:xfrm>
            <a:off x="3122676" y="4197096"/>
            <a:ext cx="5119370" cy="338455"/>
          </a:xfrm>
          <a:custGeom>
            <a:avLst/>
            <a:gdLst/>
            <a:ahLst/>
            <a:cxnLst/>
            <a:rect l="l" t="t" r="r" b="b"/>
            <a:pathLst>
              <a:path w="5119370" h="338454">
                <a:moveTo>
                  <a:pt x="5119116" y="0"/>
                </a:moveTo>
                <a:lnTo>
                  <a:pt x="0" y="0"/>
                </a:lnTo>
                <a:lnTo>
                  <a:pt x="0" y="338327"/>
                </a:lnTo>
                <a:lnTo>
                  <a:pt x="5119116" y="338327"/>
                </a:lnTo>
                <a:lnTo>
                  <a:pt x="5119116" y="0"/>
                </a:lnTo>
                <a:close/>
              </a:path>
            </a:pathLst>
          </a:custGeom>
          <a:solidFill>
            <a:srgbClr val="F1F1F1"/>
          </a:solidFill>
        </p:spPr>
        <p:txBody>
          <a:bodyPr wrap="square" lIns="0" tIns="0" rIns="0" bIns="0" rtlCol="0"/>
          <a:lstStyle/>
          <a:p>
            <a:endParaRPr/>
          </a:p>
        </p:txBody>
      </p:sp>
      <p:sp>
        <p:nvSpPr>
          <p:cNvPr id="57" name="object 57"/>
          <p:cNvSpPr txBox="1"/>
          <p:nvPr/>
        </p:nvSpPr>
        <p:spPr>
          <a:xfrm>
            <a:off x="3201670" y="4218888"/>
            <a:ext cx="396049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Calibri"/>
                <a:cs typeface="Calibri"/>
              </a:rPr>
              <a:t>Providing</a:t>
            </a:r>
            <a:r>
              <a:rPr sz="1600" b="1" spc="-30" dirty="0">
                <a:solidFill>
                  <a:srgbClr val="585858"/>
                </a:solidFill>
                <a:latin typeface="Calibri"/>
                <a:cs typeface="Calibri"/>
              </a:rPr>
              <a:t> </a:t>
            </a:r>
            <a:r>
              <a:rPr sz="1600" b="1" dirty="0">
                <a:solidFill>
                  <a:srgbClr val="585858"/>
                </a:solidFill>
                <a:latin typeface="Calibri"/>
                <a:cs typeface="Calibri"/>
              </a:rPr>
              <a:t>people</a:t>
            </a:r>
            <a:r>
              <a:rPr sz="1600" b="1" spc="-35" dirty="0">
                <a:solidFill>
                  <a:srgbClr val="585858"/>
                </a:solidFill>
                <a:latin typeface="Calibri"/>
                <a:cs typeface="Calibri"/>
              </a:rPr>
              <a:t> </a:t>
            </a:r>
            <a:r>
              <a:rPr sz="1600" b="1" dirty="0">
                <a:solidFill>
                  <a:srgbClr val="585858"/>
                </a:solidFill>
                <a:latin typeface="Calibri"/>
                <a:cs typeface="Calibri"/>
              </a:rPr>
              <a:t>opportunities</a:t>
            </a:r>
            <a:r>
              <a:rPr sz="1600" b="1" spc="-25" dirty="0">
                <a:solidFill>
                  <a:srgbClr val="585858"/>
                </a:solidFill>
                <a:latin typeface="Calibri"/>
                <a:cs typeface="Calibri"/>
              </a:rPr>
              <a:t> </a:t>
            </a:r>
            <a:r>
              <a:rPr sz="1600" b="1" dirty="0">
                <a:solidFill>
                  <a:srgbClr val="585858"/>
                </a:solidFill>
                <a:latin typeface="Calibri"/>
                <a:cs typeface="Calibri"/>
              </a:rPr>
              <a:t>to</a:t>
            </a:r>
            <a:r>
              <a:rPr sz="1600" b="1" spc="-40" dirty="0">
                <a:solidFill>
                  <a:srgbClr val="585858"/>
                </a:solidFill>
                <a:latin typeface="Calibri"/>
                <a:cs typeface="Calibri"/>
              </a:rPr>
              <a:t> </a:t>
            </a:r>
            <a:r>
              <a:rPr sz="1600" b="1" spc="-10" dirty="0">
                <a:solidFill>
                  <a:srgbClr val="585858"/>
                </a:solidFill>
                <a:latin typeface="Calibri"/>
                <a:cs typeface="Calibri"/>
              </a:rPr>
              <a:t>self-educate</a:t>
            </a:r>
            <a:endParaRPr sz="1600">
              <a:latin typeface="Calibri"/>
              <a:cs typeface="Calibri"/>
            </a:endParaRPr>
          </a:p>
        </p:txBody>
      </p:sp>
      <p:sp>
        <p:nvSpPr>
          <p:cNvPr id="58" name="object 58"/>
          <p:cNvSpPr/>
          <p:nvPr/>
        </p:nvSpPr>
        <p:spPr>
          <a:xfrm>
            <a:off x="3014472" y="5897879"/>
            <a:ext cx="5469890" cy="338455"/>
          </a:xfrm>
          <a:custGeom>
            <a:avLst/>
            <a:gdLst/>
            <a:ahLst/>
            <a:cxnLst/>
            <a:rect l="l" t="t" r="r" b="b"/>
            <a:pathLst>
              <a:path w="5469890" h="338454">
                <a:moveTo>
                  <a:pt x="5469635" y="0"/>
                </a:moveTo>
                <a:lnTo>
                  <a:pt x="0" y="0"/>
                </a:lnTo>
                <a:lnTo>
                  <a:pt x="0" y="338328"/>
                </a:lnTo>
                <a:lnTo>
                  <a:pt x="5469635" y="338328"/>
                </a:lnTo>
                <a:lnTo>
                  <a:pt x="5469635" y="0"/>
                </a:lnTo>
                <a:close/>
              </a:path>
            </a:pathLst>
          </a:custGeom>
          <a:solidFill>
            <a:srgbClr val="F1F1F1"/>
          </a:solidFill>
        </p:spPr>
        <p:txBody>
          <a:bodyPr wrap="square" lIns="0" tIns="0" rIns="0" bIns="0" rtlCol="0"/>
          <a:lstStyle/>
          <a:p>
            <a:endParaRPr/>
          </a:p>
        </p:txBody>
      </p:sp>
      <p:sp>
        <p:nvSpPr>
          <p:cNvPr id="59" name="object 59"/>
          <p:cNvSpPr txBox="1"/>
          <p:nvPr/>
        </p:nvSpPr>
        <p:spPr>
          <a:xfrm>
            <a:off x="3093847" y="5919622"/>
            <a:ext cx="498538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Calibri"/>
                <a:cs typeface="Calibri"/>
              </a:rPr>
              <a:t>Linking</a:t>
            </a:r>
            <a:r>
              <a:rPr sz="1600" b="1" spc="-40" dirty="0">
                <a:solidFill>
                  <a:srgbClr val="585858"/>
                </a:solidFill>
                <a:latin typeface="Calibri"/>
                <a:cs typeface="Calibri"/>
              </a:rPr>
              <a:t> </a:t>
            </a:r>
            <a:r>
              <a:rPr sz="1600" b="1" dirty="0">
                <a:solidFill>
                  <a:srgbClr val="585858"/>
                </a:solidFill>
                <a:latin typeface="Calibri"/>
                <a:cs typeface="Calibri"/>
              </a:rPr>
              <a:t>your</a:t>
            </a:r>
            <a:r>
              <a:rPr sz="1600" b="1" spc="-30" dirty="0">
                <a:solidFill>
                  <a:srgbClr val="585858"/>
                </a:solidFill>
                <a:latin typeface="Calibri"/>
                <a:cs typeface="Calibri"/>
              </a:rPr>
              <a:t> </a:t>
            </a:r>
            <a:r>
              <a:rPr sz="1600" b="1" spc="-10" dirty="0">
                <a:solidFill>
                  <a:srgbClr val="585858"/>
                </a:solidFill>
                <a:latin typeface="Calibri"/>
                <a:cs typeface="Calibri"/>
              </a:rPr>
              <a:t>organization</a:t>
            </a:r>
            <a:r>
              <a:rPr sz="1600" b="1" spc="-40" dirty="0">
                <a:solidFill>
                  <a:srgbClr val="585858"/>
                </a:solidFill>
                <a:latin typeface="Calibri"/>
                <a:cs typeface="Calibri"/>
              </a:rPr>
              <a:t> </a:t>
            </a:r>
            <a:r>
              <a:rPr sz="1600" b="1" dirty="0">
                <a:solidFill>
                  <a:srgbClr val="585858"/>
                </a:solidFill>
                <a:latin typeface="Calibri"/>
                <a:cs typeface="Calibri"/>
              </a:rPr>
              <a:t>with</a:t>
            </a:r>
            <a:r>
              <a:rPr sz="1600" b="1" spc="-50" dirty="0">
                <a:solidFill>
                  <a:srgbClr val="585858"/>
                </a:solidFill>
                <a:latin typeface="Calibri"/>
                <a:cs typeface="Calibri"/>
              </a:rPr>
              <a:t> </a:t>
            </a:r>
            <a:r>
              <a:rPr sz="1600" b="1" dirty="0">
                <a:solidFill>
                  <a:srgbClr val="585858"/>
                </a:solidFill>
                <a:latin typeface="Calibri"/>
                <a:cs typeface="Calibri"/>
              </a:rPr>
              <a:t>people</a:t>
            </a:r>
            <a:r>
              <a:rPr sz="1600" b="1" spc="-30" dirty="0">
                <a:solidFill>
                  <a:srgbClr val="585858"/>
                </a:solidFill>
                <a:latin typeface="Calibri"/>
                <a:cs typeface="Calibri"/>
              </a:rPr>
              <a:t> </a:t>
            </a:r>
            <a:r>
              <a:rPr sz="1600" b="1" dirty="0">
                <a:solidFill>
                  <a:srgbClr val="585858"/>
                </a:solidFill>
                <a:latin typeface="Calibri"/>
                <a:cs typeface="Calibri"/>
              </a:rPr>
              <a:t>who</a:t>
            </a:r>
            <a:r>
              <a:rPr sz="1600" b="1" spc="-30" dirty="0">
                <a:solidFill>
                  <a:srgbClr val="585858"/>
                </a:solidFill>
                <a:latin typeface="Calibri"/>
                <a:cs typeface="Calibri"/>
              </a:rPr>
              <a:t> </a:t>
            </a:r>
            <a:r>
              <a:rPr sz="1600" b="1" dirty="0">
                <a:solidFill>
                  <a:srgbClr val="585858"/>
                </a:solidFill>
                <a:latin typeface="Calibri"/>
                <a:cs typeface="Calibri"/>
              </a:rPr>
              <a:t>are</a:t>
            </a:r>
            <a:r>
              <a:rPr sz="1600" b="1" spc="-55" dirty="0">
                <a:solidFill>
                  <a:srgbClr val="585858"/>
                </a:solidFill>
                <a:latin typeface="Calibri"/>
                <a:cs typeface="Calibri"/>
              </a:rPr>
              <a:t> </a:t>
            </a:r>
            <a:r>
              <a:rPr sz="1600" b="1" dirty="0">
                <a:solidFill>
                  <a:srgbClr val="585858"/>
                </a:solidFill>
                <a:latin typeface="Calibri"/>
                <a:cs typeface="Calibri"/>
              </a:rPr>
              <a:t>ready</a:t>
            </a:r>
            <a:r>
              <a:rPr sz="1600" b="1" spc="-20" dirty="0">
                <a:solidFill>
                  <a:srgbClr val="585858"/>
                </a:solidFill>
                <a:latin typeface="Calibri"/>
                <a:cs typeface="Calibri"/>
              </a:rPr>
              <a:t> </a:t>
            </a:r>
            <a:r>
              <a:rPr sz="1600" b="1" dirty="0">
                <a:solidFill>
                  <a:srgbClr val="585858"/>
                </a:solidFill>
                <a:latin typeface="Calibri"/>
                <a:cs typeface="Calibri"/>
              </a:rPr>
              <a:t>to</a:t>
            </a:r>
            <a:r>
              <a:rPr sz="1600" b="1" spc="-20" dirty="0">
                <a:solidFill>
                  <a:srgbClr val="585858"/>
                </a:solidFill>
                <a:latin typeface="Calibri"/>
                <a:cs typeface="Calibri"/>
              </a:rPr>
              <a:t> </a:t>
            </a:r>
            <a:r>
              <a:rPr sz="1600" b="1" spc="-25" dirty="0">
                <a:solidFill>
                  <a:srgbClr val="585858"/>
                </a:solidFill>
                <a:latin typeface="Calibri"/>
                <a:cs typeface="Calibri"/>
              </a:rPr>
              <a:t>act</a:t>
            </a:r>
            <a:endParaRPr sz="1600">
              <a:latin typeface="Calibri"/>
              <a:cs typeface="Calibri"/>
            </a:endParaRPr>
          </a:p>
        </p:txBody>
      </p:sp>
      <p:sp>
        <p:nvSpPr>
          <p:cNvPr id="60" name="TextBox 59">
            <a:extLst>
              <a:ext uri="{FF2B5EF4-FFF2-40B4-BE49-F238E27FC236}">
                <a16:creationId xmlns:a16="http://schemas.microsoft.com/office/drawing/2014/main" id="{2C1D1E78-97AA-39DE-A2CF-56C541B56A73}"/>
              </a:ext>
            </a:extLst>
          </p:cNvPr>
          <p:cNvSpPr txBox="1"/>
          <p:nvPr/>
        </p:nvSpPr>
        <p:spPr>
          <a:xfrm>
            <a:off x="160020" y="198119"/>
            <a:ext cx="199212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There are different ways to come up with the campaign. The main point of the ad will to make them aware of water, however there will also be links or QR codes to allow them to go to our website (Facebook at first) to get more information about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48100" y="2749295"/>
            <a:ext cx="8343900" cy="2735580"/>
            <a:chOff x="3848100" y="2749295"/>
            <a:chExt cx="8343900" cy="2735580"/>
          </a:xfrm>
        </p:grpSpPr>
        <p:sp>
          <p:nvSpPr>
            <p:cNvPr id="3" name="object 3"/>
            <p:cNvSpPr/>
            <p:nvPr/>
          </p:nvSpPr>
          <p:spPr>
            <a:xfrm>
              <a:off x="3848100" y="4094987"/>
              <a:ext cx="8343900" cy="1390015"/>
            </a:xfrm>
            <a:custGeom>
              <a:avLst/>
              <a:gdLst/>
              <a:ahLst/>
              <a:cxnLst/>
              <a:rect l="l" t="t" r="r" b="b"/>
              <a:pathLst>
                <a:path w="8343900" h="1390014">
                  <a:moveTo>
                    <a:pt x="0" y="1389888"/>
                  </a:moveTo>
                  <a:lnTo>
                    <a:pt x="8343899" y="1389888"/>
                  </a:lnTo>
                  <a:lnTo>
                    <a:pt x="8343899" y="0"/>
                  </a:lnTo>
                  <a:lnTo>
                    <a:pt x="0" y="0"/>
                  </a:lnTo>
                  <a:lnTo>
                    <a:pt x="0" y="1389888"/>
                  </a:lnTo>
                  <a:close/>
                </a:path>
              </a:pathLst>
            </a:custGeom>
            <a:solidFill>
              <a:srgbClr val="A8DBD1"/>
            </a:solidFill>
          </p:spPr>
          <p:txBody>
            <a:bodyPr wrap="square" lIns="0" tIns="0" rIns="0" bIns="0" rtlCol="0"/>
            <a:lstStyle/>
            <a:p>
              <a:endParaRPr/>
            </a:p>
          </p:txBody>
        </p:sp>
        <p:sp>
          <p:nvSpPr>
            <p:cNvPr id="4" name="object 4"/>
            <p:cNvSpPr/>
            <p:nvPr/>
          </p:nvSpPr>
          <p:spPr>
            <a:xfrm>
              <a:off x="5923788" y="2749295"/>
              <a:ext cx="4105910" cy="1373505"/>
            </a:xfrm>
            <a:custGeom>
              <a:avLst/>
              <a:gdLst/>
              <a:ahLst/>
              <a:cxnLst/>
              <a:rect l="l" t="t" r="r" b="b"/>
              <a:pathLst>
                <a:path w="4105909" h="1373504">
                  <a:moveTo>
                    <a:pt x="0" y="1373123"/>
                  </a:moveTo>
                  <a:lnTo>
                    <a:pt x="4105655" y="1373123"/>
                  </a:lnTo>
                  <a:lnTo>
                    <a:pt x="4105655" y="0"/>
                  </a:lnTo>
                  <a:lnTo>
                    <a:pt x="0" y="0"/>
                  </a:lnTo>
                  <a:lnTo>
                    <a:pt x="0" y="1373123"/>
                  </a:lnTo>
                  <a:close/>
                </a:path>
              </a:pathLst>
            </a:custGeom>
            <a:solidFill>
              <a:srgbClr val="F6F6F3"/>
            </a:solidFill>
          </p:spPr>
          <p:txBody>
            <a:bodyPr wrap="square" lIns="0" tIns="0" rIns="0" bIns="0" rtlCol="0"/>
            <a:lstStyle/>
            <a:p>
              <a:endParaRPr/>
            </a:p>
          </p:txBody>
        </p:sp>
      </p:grpSp>
      <p:sp>
        <p:nvSpPr>
          <p:cNvPr id="5" name="object 5"/>
          <p:cNvSpPr/>
          <p:nvPr/>
        </p:nvSpPr>
        <p:spPr>
          <a:xfrm>
            <a:off x="1895855" y="0"/>
            <a:ext cx="4502150" cy="1397635"/>
          </a:xfrm>
          <a:custGeom>
            <a:avLst/>
            <a:gdLst/>
            <a:ahLst/>
            <a:cxnLst/>
            <a:rect l="l" t="t" r="r" b="b"/>
            <a:pathLst>
              <a:path w="4502150" h="1397635">
                <a:moveTo>
                  <a:pt x="0" y="1397508"/>
                </a:moveTo>
                <a:lnTo>
                  <a:pt x="4501896" y="1397508"/>
                </a:lnTo>
                <a:lnTo>
                  <a:pt x="4501896" y="0"/>
                </a:lnTo>
                <a:lnTo>
                  <a:pt x="0" y="0"/>
                </a:lnTo>
                <a:lnTo>
                  <a:pt x="0" y="1397508"/>
                </a:lnTo>
                <a:close/>
              </a:path>
            </a:pathLst>
          </a:custGeom>
          <a:solidFill>
            <a:srgbClr val="1A5A77"/>
          </a:solidFill>
        </p:spPr>
        <p:txBody>
          <a:bodyPr wrap="square" lIns="0" tIns="0" rIns="0" bIns="0" rtlCol="0"/>
          <a:lstStyle/>
          <a:p>
            <a:endParaRPr/>
          </a:p>
        </p:txBody>
      </p:sp>
      <p:grpSp>
        <p:nvGrpSpPr>
          <p:cNvPr id="6" name="object 6"/>
          <p:cNvGrpSpPr/>
          <p:nvPr/>
        </p:nvGrpSpPr>
        <p:grpSpPr>
          <a:xfrm>
            <a:off x="6397752" y="0"/>
            <a:ext cx="5794375" cy="1409700"/>
            <a:chOff x="6397752" y="0"/>
            <a:chExt cx="5794375" cy="1409700"/>
          </a:xfrm>
        </p:grpSpPr>
        <p:sp>
          <p:nvSpPr>
            <p:cNvPr id="7" name="object 7"/>
            <p:cNvSpPr/>
            <p:nvPr/>
          </p:nvSpPr>
          <p:spPr>
            <a:xfrm>
              <a:off x="11397996" y="0"/>
              <a:ext cx="794385" cy="1397635"/>
            </a:xfrm>
            <a:custGeom>
              <a:avLst/>
              <a:gdLst/>
              <a:ahLst/>
              <a:cxnLst/>
              <a:rect l="l" t="t" r="r" b="b"/>
              <a:pathLst>
                <a:path w="794384" h="1397635">
                  <a:moveTo>
                    <a:pt x="0" y="1397508"/>
                  </a:moveTo>
                  <a:lnTo>
                    <a:pt x="794003" y="1397508"/>
                  </a:lnTo>
                  <a:lnTo>
                    <a:pt x="794003" y="0"/>
                  </a:lnTo>
                  <a:lnTo>
                    <a:pt x="0" y="0"/>
                  </a:lnTo>
                  <a:lnTo>
                    <a:pt x="0" y="1397508"/>
                  </a:lnTo>
                  <a:close/>
                </a:path>
              </a:pathLst>
            </a:custGeom>
            <a:solidFill>
              <a:srgbClr val="1A5A77"/>
            </a:solidFill>
          </p:spPr>
          <p:txBody>
            <a:bodyPr wrap="square" lIns="0" tIns="0" rIns="0" bIns="0" rtlCol="0"/>
            <a:lstStyle/>
            <a:p>
              <a:endParaRPr/>
            </a:p>
          </p:txBody>
        </p:sp>
        <p:sp>
          <p:nvSpPr>
            <p:cNvPr id="8" name="object 8"/>
            <p:cNvSpPr/>
            <p:nvPr/>
          </p:nvSpPr>
          <p:spPr>
            <a:xfrm>
              <a:off x="6397752" y="3047"/>
              <a:ext cx="5000625" cy="1407160"/>
            </a:xfrm>
            <a:custGeom>
              <a:avLst/>
              <a:gdLst/>
              <a:ahLst/>
              <a:cxnLst/>
              <a:rect l="l" t="t" r="r" b="b"/>
              <a:pathLst>
                <a:path w="5000625" h="1407160">
                  <a:moveTo>
                    <a:pt x="5000244" y="0"/>
                  </a:moveTo>
                  <a:lnTo>
                    <a:pt x="0" y="0"/>
                  </a:lnTo>
                  <a:lnTo>
                    <a:pt x="0" y="1406652"/>
                  </a:lnTo>
                  <a:lnTo>
                    <a:pt x="5000244" y="1406652"/>
                  </a:lnTo>
                  <a:lnTo>
                    <a:pt x="5000244" y="0"/>
                  </a:lnTo>
                  <a:close/>
                </a:path>
              </a:pathLst>
            </a:custGeom>
            <a:solidFill>
              <a:srgbClr val="22789F"/>
            </a:solidFill>
          </p:spPr>
          <p:txBody>
            <a:bodyPr wrap="square" lIns="0" tIns="0" rIns="0" bIns="0" rtlCol="0"/>
            <a:lstStyle/>
            <a:p>
              <a:endParaRPr/>
            </a:p>
          </p:txBody>
        </p:sp>
      </p:grpSp>
      <p:sp>
        <p:nvSpPr>
          <p:cNvPr id="9" name="object 9"/>
          <p:cNvSpPr txBox="1"/>
          <p:nvPr/>
        </p:nvSpPr>
        <p:spPr>
          <a:xfrm>
            <a:off x="7899907" y="469773"/>
            <a:ext cx="1994535" cy="452120"/>
          </a:xfrm>
          <a:prstGeom prst="rect">
            <a:avLst/>
          </a:prstGeom>
        </p:spPr>
        <p:txBody>
          <a:bodyPr vert="horz" wrap="square" lIns="0" tIns="12065" rIns="0" bIns="0" rtlCol="0">
            <a:spAutoFit/>
          </a:bodyPr>
          <a:lstStyle/>
          <a:p>
            <a:pPr marL="12700">
              <a:lnSpc>
                <a:spcPct val="100000"/>
              </a:lnSpc>
              <a:spcBef>
                <a:spcPts val="95"/>
              </a:spcBef>
            </a:pPr>
            <a:r>
              <a:rPr sz="2800" b="1" spc="-150" dirty="0">
                <a:solidFill>
                  <a:srgbClr val="CAE7F4"/>
                </a:solidFill>
                <a:latin typeface="Arial"/>
                <a:cs typeface="Arial"/>
              </a:rPr>
              <a:t>Premion</a:t>
            </a:r>
            <a:r>
              <a:rPr sz="2800" b="1" spc="-60" dirty="0">
                <a:solidFill>
                  <a:srgbClr val="CAE7F4"/>
                </a:solidFill>
                <a:latin typeface="Arial"/>
                <a:cs typeface="Arial"/>
              </a:rPr>
              <a:t> </a:t>
            </a:r>
            <a:r>
              <a:rPr sz="2800" b="1" spc="-390" dirty="0">
                <a:solidFill>
                  <a:srgbClr val="CAE7F4"/>
                </a:solidFill>
                <a:latin typeface="Arial"/>
                <a:cs typeface="Arial"/>
              </a:rPr>
              <a:t>OTT</a:t>
            </a:r>
            <a:endParaRPr sz="2800">
              <a:latin typeface="Arial"/>
              <a:cs typeface="Arial"/>
            </a:endParaRPr>
          </a:p>
        </p:txBody>
      </p:sp>
      <p:sp>
        <p:nvSpPr>
          <p:cNvPr id="10" name="object 10"/>
          <p:cNvSpPr txBox="1">
            <a:spLocks noGrp="1"/>
          </p:cNvSpPr>
          <p:nvPr>
            <p:ph type="title"/>
          </p:nvPr>
        </p:nvSpPr>
        <p:spPr>
          <a:xfrm>
            <a:off x="2518917" y="461517"/>
            <a:ext cx="3249295" cy="452120"/>
          </a:xfrm>
          <a:prstGeom prst="rect">
            <a:avLst/>
          </a:prstGeom>
        </p:spPr>
        <p:txBody>
          <a:bodyPr vert="horz" wrap="square" lIns="0" tIns="12065" rIns="0" bIns="0" rtlCol="0">
            <a:spAutoFit/>
          </a:bodyPr>
          <a:lstStyle/>
          <a:p>
            <a:pPr marL="12700">
              <a:lnSpc>
                <a:spcPct val="100000"/>
              </a:lnSpc>
              <a:spcBef>
                <a:spcPts val="95"/>
              </a:spcBef>
            </a:pPr>
            <a:r>
              <a:rPr sz="2800" b="1" spc="-135" dirty="0">
                <a:solidFill>
                  <a:srgbClr val="CAE7F4"/>
                </a:solidFill>
                <a:latin typeface="Arial"/>
                <a:cs typeface="Arial"/>
                <a:hlinkClick r:id="rId2" action="ppaction://hlinksldjump"/>
              </a:rPr>
              <a:t>Broadcast</a:t>
            </a:r>
            <a:r>
              <a:rPr sz="2800" b="1" spc="-110" dirty="0">
                <a:solidFill>
                  <a:srgbClr val="CAE7F4"/>
                </a:solidFill>
                <a:latin typeface="Arial"/>
                <a:cs typeface="Arial"/>
                <a:hlinkClick r:id="rId2" action="ppaction://hlinksldjump"/>
              </a:rPr>
              <a:t> </a:t>
            </a:r>
            <a:r>
              <a:rPr sz="2800" b="1" spc="-155" dirty="0">
                <a:solidFill>
                  <a:srgbClr val="CAE7F4"/>
                </a:solidFill>
                <a:latin typeface="Arial"/>
                <a:cs typeface="Arial"/>
                <a:hlinkClick r:id="rId2" action="ppaction://hlinksldjump"/>
              </a:rPr>
              <a:t>Television</a:t>
            </a:r>
            <a:endParaRPr sz="2800">
              <a:latin typeface="Arial"/>
              <a:cs typeface="Arial"/>
            </a:endParaRPr>
          </a:p>
        </p:txBody>
      </p:sp>
      <p:sp>
        <p:nvSpPr>
          <p:cNvPr id="11" name="object 11"/>
          <p:cNvSpPr/>
          <p:nvPr/>
        </p:nvSpPr>
        <p:spPr>
          <a:xfrm>
            <a:off x="4728971" y="1394460"/>
            <a:ext cx="2722245" cy="1369060"/>
          </a:xfrm>
          <a:custGeom>
            <a:avLst/>
            <a:gdLst/>
            <a:ahLst/>
            <a:cxnLst/>
            <a:rect l="l" t="t" r="r" b="b"/>
            <a:pathLst>
              <a:path w="2722245" h="1369060">
                <a:moveTo>
                  <a:pt x="2721864" y="0"/>
                </a:moveTo>
                <a:lnTo>
                  <a:pt x="0" y="0"/>
                </a:lnTo>
                <a:lnTo>
                  <a:pt x="0" y="1368552"/>
                </a:lnTo>
                <a:lnTo>
                  <a:pt x="2721864" y="1368552"/>
                </a:lnTo>
                <a:lnTo>
                  <a:pt x="2721864" y="0"/>
                </a:lnTo>
                <a:close/>
              </a:path>
            </a:pathLst>
          </a:custGeom>
          <a:solidFill>
            <a:srgbClr val="63B7DD"/>
          </a:solidFill>
        </p:spPr>
        <p:txBody>
          <a:bodyPr wrap="square" lIns="0" tIns="0" rIns="0" bIns="0" rtlCol="0"/>
          <a:lstStyle/>
          <a:p>
            <a:endParaRPr/>
          </a:p>
        </p:txBody>
      </p:sp>
      <p:sp>
        <p:nvSpPr>
          <p:cNvPr id="12" name="object 12"/>
          <p:cNvSpPr txBox="1"/>
          <p:nvPr/>
        </p:nvSpPr>
        <p:spPr>
          <a:xfrm>
            <a:off x="5189982" y="1702054"/>
            <a:ext cx="1797050" cy="651510"/>
          </a:xfrm>
          <a:prstGeom prst="rect">
            <a:avLst/>
          </a:prstGeom>
        </p:spPr>
        <p:txBody>
          <a:bodyPr vert="horz" wrap="square" lIns="0" tIns="12065" rIns="0" bIns="0" rtlCol="0">
            <a:spAutoFit/>
          </a:bodyPr>
          <a:lstStyle/>
          <a:p>
            <a:pPr algn="ctr">
              <a:lnSpc>
                <a:spcPts val="3185"/>
              </a:lnSpc>
              <a:spcBef>
                <a:spcPts val="95"/>
              </a:spcBef>
            </a:pPr>
            <a:r>
              <a:rPr sz="2800" b="1" spc="-160" dirty="0">
                <a:solidFill>
                  <a:srgbClr val="CAE7F4"/>
                </a:solidFill>
                <a:latin typeface="Arial"/>
                <a:cs typeface="Arial"/>
              </a:rPr>
              <a:t>Local</a:t>
            </a:r>
            <a:r>
              <a:rPr sz="2800" b="1" spc="-65" dirty="0">
                <a:solidFill>
                  <a:srgbClr val="CAE7F4"/>
                </a:solidFill>
                <a:latin typeface="Arial"/>
                <a:cs typeface="Arial"/>
              </a:rPr>
              <a:t> </a:t>
            </a:r>
            <a:r>
              <a:rPr sz="2800" b="1" spc="-125" dirty="0">
                <a:solidFill>
                  <a:srgbClr val="CAE7F4"/>
                </a:solidFill>
                <a:latin typeface="Arial"/>
                <a:cs typeface="Arial"/>
              </a:rPr>
              <a:t>News</a:t>
            </a:r>
            <a:endParaRPr sz="2800">
              <a:latin typeface="Arial"/>
              <a:cs typeface="Arial"/>
            </a:endParaRPr>
          </a:p>
          <a:p>
            <a:pPr marL="5715" algn="ctr">
              <a:lnSpc>
                <a:spcPts val="1745"/>
              </a:lnSpc>
            </a:pPr>
            <a:r>
              <a:rPr sz="1600" spc="-10" dirty="0">
                <a:solidFill>
                  <a:srgbClr val="CAE7F4"/>
                </a:solidFill>
                <a:latin typeface="Franklin Gothic Medium"/>
                <a:cs typeface="Franklin Gothic Medium"/>
              </a:rPr>
              <a:t>Website</a:t>
            </a:r>
            <a:endParaRPr sz="1600">
              <a:latin typeface="Franklin Gothic Medium"/>
              <a:cs typeface="Franklin Gothic Medium"/>
            </a:endParaRPr>
          </a:p>
        </p:txBody>
      </p:sp>
      <p:sp>
        <p:nvSpPr>
          <p:cNvPr id="13" name="object 13"/>
          <p:cNvSpPr/>
          <p:nvPr/>
        </p:nvSpPr>
        <p:spPr>
          <a:xfrm>
            <a:off x="3848100" y="4104132"/>
            <a:ext cx="2063750" cy="1371600"/>
          </a:xfrm>
          <a:custGeom>
            <a:avLst/>
            <a:gdLst/>
            <a:ahLst/>
            <a:cxnLst/>
            <a:rect l="l" t="t" r="r" b="b"/>
            <a:pathLst>
              <a:path w="2063750" h="1371600">
                <a:moveTo>
                  <a:pt x="2063496" y="0"/>
                </a:moveTo>
                <a:lnTo>
                  <a:pt x="0" y="0"/>
                </a:lnTo>
                <a:lnTo>
                  <a:pt x="0" y="1371600"/>
                </a:lnTo>
                <a:lnTo>
                  <a:pt x="2063496" y="1371600"/>
                </a:lnTo>
                <a:lnTo>
                  <a:pt x="2063496" y="0"/>
                </a:lnTo>
                <a:close/>
              </a:path>
            </a:pathLst>
          </a:custGeom>
          <a:solidFill>
            <a:srgbClr val="A8DBD1"/>
          </a:solidFill>
        </p:spPr>
        <p:txBody>
          <a:bodyPr wrap="square" lIns="0" tIns="0" rIns="0" bIns="0" rtlCol="0"/>
          <a:lstStyle/>
          <a:p>
            <a:endParaRPr/>
          </a:p>
        </p:txBody>
      </p:sp>
      <p:sp>
        <p:nvSpPr>
          <p:cNvPr id="14" name="object 14"/>
          <p:cNvSpPr txBox="1"/>
          <p:nvPr/>
        </p:nvSpPr>
        <p:spPr>
          <a:xfrm>
            <a:off x="3995673" y="4585842"/>
            <a:ext cx="1764664" cy="391160"/>
          </a:xfrm>
          <a:prstGeom prst="rect">
            <a:avLst/>
          </a:prstGeom>
        </p:spPr>
        <p:txBody>
          <a:bodyPr vert="horz" wrap="square" lIns="0" tIns="12700" rIns="0" bIns="0" rtlCol="0">
            <a:spAutoFit/>
          </a:bodyPr>
          <a:lstStyle/>
          <a:p>
            <a:pPr marL="12700">
              <a:lnSpc>
                <a:spcPct val="100000"/>
              </a:lnSpc>
              <a:spcBef>
                <a:spcPts val="100"/>
              </a:spcBef>
            </a:pPr>
            <a:r>
              <a:rPr sz="2400" b="1" spc="-110" dirty="0">
                <a:solidFill>
                  <a:srgbClr val="E1F3EF"/>
                </a:solidFill>
                <a:latin typeface="Arial"/>
                <a:cs typeface="Arial"/>
              </a:rPr>
              <a:t>Social</a:t>
            </a:r>
            <a:r>
              <a:rPr sz="2400" b="1" spc="-45" dirty="0">
                <a:solidFill>
                  <a:srgbClr val="E1F3EF"/>
                </a:solidFill>
                <a:latin typeface="Arial"/>
                <a:cs typeface="Arial"/>
              </a:rPr>
              <a:t> </a:t>
            </a:r>
            <a:r>
              <a:rPr sz="2400" b="1" spc="-25" dirty="0">
                <a:solidFill>
                  <a:srgbClr val="E1F3EF"/>
                </a:solidFill>
                <a:latin typeface="Arial"/>
                <a:cs typeface="Arial"/>
              </a:rPr>
              <a:t>Media</a:t>
            </a:r>
            <a:endParaRPr sz="2400">
              <a:latin typeface="Arial"/>
              <a:cs typeface="Arial"/>
            </a:endParaRPr>
          </a:p>
        </p:txBody>
      </p:sp>
      <p:sp>
        <p:nvSpPr>
          <p:cNvPr id="15" name="object 15"/>
          <p:cNvSpPr/>
          <p:nvPr/>
        </p:nvSpPr>
        <p:spPr>
          <a:xfrm>
            <a:off x="5910071" y="4111752"/>
            <a:ext cx="3526790" cy="1363980"/>
          </a:xfrm>
          <a:custGeom>
            <a:avLst/>
            <a:gdLst/>
            <a:ahLst/>
            <a:cxnLst/>
            <a:rect l="l" t="t" r="r" b="b"/>
            <a:pathLst>
              <a:path w="3526790" h="1363979">
                <a:moveTo>
                  <a:pt x="3526535" y="0"/>
                </a:moveTo>
                <a:lnTo>
                  <a:pt x="0" y="0"/>
                </a:lnTo>
                <a:lnTo>
                  <a:pt x="0" y="1363980"/>
                </a:lnTo>
                <a:lnTo>
                  <a:pt x="3526535" y="1363980"/>
                </a:lnTo>
                <a:lnTo>
                  <a:pt x="3526535" y="0"/>
                </a:lnTo>
                <a:close/>
              </a:path>
            </a:pathLst>
          </a:custGeom>
          <a:solidFill>
            <a:srgbClr val="C5E7DF"/>
          </a:solidFill>
        </p:spPr>
        <p:txBody>
          <a:bodyPr wrap="square" lIns="0" tIns="0" rIns="0" bIns="0" rtlCol="0"/>
          <a:lstStyle/>
          <a:p>
            <a:endParaRPr/>
          </a:p>
        </p:txBody>
      </p:sp>
      <p:sp>
        <p:nvSpPr>
          <p:cNvPr id="16" name="object 16"/>
          <p:cNvSpPr txBox="1"/>
          <p:nvPr/>
        </p:nvSpPr>
        <p:spPr>
          <a:xfrm>
            <a:off x="6744081" y="4606290"/>
            <a:ext cx="1856739" cy="360680"/>
          </a:xfrm>
          <a:prstGeom prst="rect">
            <a:avLst/>
          </a:prstGeom>
        </p:spPr>
        <p:txBody>
          <a:bodyPr vert="horz" wrap="square" lIns="0" tIns="12065" rIns="0" bIns="0" rtlCol="0">
            <a:spAutoFit/>
          </a:bodyPr>
          <a:lstStyle/>
          <a:p>
            <a:pPr marL="12700">
              <a:lnSpc>
                <a:spcPct val="100000"/>
              </a:lnSpc>
              <a:spcBef>
                <a:spcPts val="95"/>
              </a:spcBef>
            </a:pPr>
            <a:r>
              <a:rPr sz="2200" b="1" spc="-120" dirty="0">
                <a:solidFill>
                  <a:srgbClr val="6DC3B1"/>
                </a:solidFill>
                <a:latin typeface="Arial"/>
                <a:cs typeface="Arial"/>
              </a:rPr>
              <a:t>Targeted</a:t>
            </a:r>
            <a:r>
              <a:rPr sz="2200" b="1" spc="-30" dirty="0">
                <a:solidFill>
                  <a:srgbClr val="6DC3B1"/>
                </a:solidFill>
                <a:latin typeface="Arial"/>
                <a:cs typeface="Arial"/>
              </a:rPr>
              <a:t> </a:t>
            </a:r>
            <a:r>
              <a:rPr sz="2200" b="1" spc="-75" dirty="0">
                <a:solidFill>
                  <a:srgbClr val="6DC3B1"/>
                </a:solidFill>
                <a:latin typeface="Arial"/>
                <a:cs typeface="Arial"/>
              </a:rPr>
              <a:t>Email</a:t>
            </a:r>
            <a:endParaRPr sz="2200">
              <a:latin typeface="Arial"/>
              <a:cs typeface="Arial"/>
            </a:endParaRPr>
          </a:p>
        </p:txBody>
      </p:sp>
      <p:sp>
        <p:nvSpPr>
          <p:cNvPr id="17" name="object 17"/>
          <p:cNvSpPr/>
          <p:nvPr/>
        </p:nvSpPr>
        <p:spPr>
          <a:xfrm>
            <a:off x="1892807" y="4110228"/>
            <a:ext cx="1955800" cy="1376680"/>
          </a:xfrm>
          <a:custGeom>
            <a:avLst/>
            <a:gdLst/>
            <a:ahLst/>
            <a:cxnLst/>
            <a:rect l="l" t="t" r="r" b="b"/>
            <a:pathLst>
              <a:path w="1955800" h="1376679">
                <a:moveTo>
                  <a:pt x="0" y="1376172"/>
                </a:moveTo>
                <a:lnTo>
                  <a:pt x="1955292" y="1376172"/>
                </a:lnTo>
                <a:lnTo>
                  <a:pt x="1955292" y="0"/>
                </a:lnTo>
                <a:lnTo>
                  <a:pt x="0" y="0"/>
                </a:lnTo>
                <a:lnTo>
                  <a:pt x="0" y="1376172"/>
                </a:lnTo>
                <a:close/>
              </a:path>
            </a:pathLst>
          </a:custGeom>
          <a:solidFill>
            <a:srgbClr val="43A18F"/>
          </a:solidFill>
        </p:spPr>
        <p:txBody>
          <a:bodyPr wrap="square" lIns="0" tIns="0" rIns="0" bIns="0" rtlCol="0"/>
          <a:lstStyle/>
          <a:p>
            <a:endParaRPr/>
          </a:p>
        </p:txBody>
      </p:sp>
      <p:sp>
        <p:nvSpPr>
          <p:cNvPr id="18" name="object 18"/>
          <p:cNvSpPr txBox="1"/>
          <p:nvPr/>
        </p:nvSpPr>
        <p:spPr>
          <a:xfrm>
            <a:off x="2304033" y="4585842"/>
            <a:ext cx="1130935" cy="391160"/>
          </a:xfrm>
          <a:prstGeom prst="rect">
            <a:avLst/>
          </a:prstGeom>
        </p:spPr>
        <p:txBody>
          <a:bodyPr vert="horz" wrap="square" lIns="0" tIns="12700" rIns="0" bIns="0" rtlCol="0">
            <a:spAutoFit/>
          </a:bodyPr>
          <a:lstStyle/>
          <a:p>
            <a:pPr marL="12700">
              <a:lnSpc>
                <a:spcPct val="100000"/>
              </a:lnSpc>
              <a:spcBef>
                <a:spcPts val="100"/>
              </a:spcBef>
            </a:pPr>
            <a:r>
              <a:rPr sz="2400" b="1" spc="-220" dirty="0">
                <a:solidFill>
                  <a:srgbClr val="E1F3EF"/>
                </a:solidFill>
                <a:latin typeface="Arial"/>
                <a:cs typeface="Arial"/>
              </a:rPr>
              <a:t>YouTube</a:t>
            </a:r>
            <a:endParaRPr sz="2400">
              <a:latin typeface="Arial"/>
              <a:cs typeface="Arial"/>
            </a:endParaRPr>
          </a:p>
        </p:txBody>
      </p:sp>
      <p:sp>
        <p:nvSpPr>
          <p:cNvPr id="19" name="object 19"/>
          <p:cNvSpPr/>
          <p:nvPr/>
        </p:nvSpPr>
        <p:spPr>
          <a:xfrm>
            <a:off x="7450835" y="1399032"/>
            <a:ext cx="2575560" cy="1365885"/>
          </a:xfrm>
          <a:custGeom>
            <a:avLst/>
            <a:gdLst/>
            <a:ahLst/>
            <a:cxnLst/>
            <a:rect l="l" t="t" r="r" b="b"/>
            <a:pathLst>
              <a:path w="2575559" h="1365885">
                <a:moveTo>
                  <a:pt x="2575560" y="0"/>
                </a:moveTo>
                <a:lnTo>
                  <a:pt x="0" y="0"/>
                </a:lnTo>
                <a:lnTo>
                  <a:pt x="0" y="1365503"/>
                </a:lnTo>
                <a:lnTo>
                  <a:pt x="2575560" y="1365503"/>
                </a:lnTo>
                <a:lnTo>
                  <a:pt x="2575560" y="0"/>
                </a:lnTo>
                <a:close/>
              </a:path>
            </a:pathLst>
          </a:custGeom>
          <a:solidFill>
            <a:srgbClr val="96CFE8"/>
          </a:solidFill>
        </p:spPr>
        <p:txBody>
          <a:bodyPr wrap="square" lIns="0" tIns="0" rIns="0" bIns="0" rtlCol="0"/>
          <a:lstStyle/>
          <a:p>
            <a:endParaRPr/>
          </a:p>
        </p:txBody>
      </p:sp>
      <p:sp>
        <p:nvSpPr>
          <p:cNvPr id="20" name="object 20"/>
          <p:cNvSpPr txBox="1"/>
          <p:nvPr/>
        </p:nvSpPr>
        <p:spPr>
          <a:xfrm>
            <a:off x="7839836" y="1705482"/>
            <a:ext cx="1797050" cy="651510"/>
          </a:xfrm>
          <a:prstGeom prst="rect">
            <a:avLst/>
          </a:prstGeom>
        </p:spPr>
        <p:txBody>
          <a:bodyPr vert="horz" wrap="square" lIns="0" tIns="12065" rIns="0" bIns="0" rtlCol="0">
            <a:spAutoFit/>
          </a:bodyPr>
          <a:lstStyle/>
          <a:p>
            <a:pPr algn="ctr">
              <a:lnSpc>
                <a:spcPts val="3185"/>
              </a:lnSpc>
              <a:spcBef>
                <a:spcPts val="95"/>
              </a:spcBef>
            </a:pPr>
            <a:r>
              <a:rPr sz="2800" b="1" spc="-160" dirty="0">
                <a:solidFill>
                  <a:srgbClr val="22789F"/>
                </a:solidFill>
                <a:latin typeface="Arial"/>
                <a:cs typeface="Arial"/>
              </a:rPr>
              <a:t>Local</a:t>
            </a:r>
            <a:r>
              <a:rPr sz="2800" b="1" spc="-65" dirty="0">
                <a:solidFill>
                  <a:srgbClr val="22789F"/>
                </a:solidFill>
                <a:latin typeface="Arial"/>
                <a:cs typeface="Arial"/>
              </a:rPr>
              <a:t> </a:t>
            </a:r>
            <a:r>
              <a:rPr sz="2800" b="1" spc="-125" dirty="0">
                <a:solidFill>
                  <a:srgbClr val="22789F"/>
                </a:solidFill>
                <a:latin typeface="Arial"/>
                <a:cs typeface="Arial"/>
              </a:rPr>
              <a:t>News</a:t>
            </a:r>
            <a:endParaRPr sz="2800">
              <a:latin typeface="Arial"/>
              <a:cs typeface="Arial"/>
            </a:endParaRPr>
          </a:p>
          <a:p>
            <a:pPr marL="3175" algn="ctr">
              <a:lnSpc>
                <a:spcPts val="1745"/>
              </a:lnSpc>
            </a:pPr>
            <a:r>
              <a:rPr sz="1600" dirty="0">
                <a:solidFill>
                  <a:srgbClr val="22789F"/>
                </a:solidFill>
                <a:latin typeface="Franklin Gothic Medium"/>
                <a:cs typeface="Franklin Gothic Medium"/>
              </a:rPr>
              <a:t>Mobile</a:t>
            </a:r>
            <a:r>
              <a:rPr sz="1600" spc="-45" dirty="0">
                <a:solidFill>
                  <a:srgbClr val="22789F"/>
                </a:solidFill>
                <a:latin typeface="Franklin Gothic Medium"/>
                <a:cs typeface="Franklin Gothic Medium"/>
              </a:rPr>
              <a:t> </a:t>
            </a:r>
            <a:r>
              <a:rPr sz="1600" spc="-20" dirty="0">
                <a:solidFill>
                  <a:srgbClr val="22789F"/>
                </a:solidFill>
                <a:latin typeface="Franklin Gothic Medium"/>
                <a:cs typeface="Franklin Gothic Medium"/>
              </a:rPr>
              <a:t>Apps</a:t>
            </a:r>
            <a:endParaRPr sz="1600">
              <a:latin typeface="Franklin Gothic Medium"/>
              <a:cs typeface="Franklin Gothic Medium"/>
            </a:endParaRPr>
          </a:p>
        </p:txBody>
      </p:sp>
      <p:sp>
        <p:nvSpPr>
          <p:cNvPr id="21" name="object 21"/>
          <p:cNvSpPr/>
          <p:nvPr/>
        </p:nvSpPr>
        <p:spPr>
          <a:xfrm>
            <a:off x="1885188" y="1402080"/>
            <a:ext cx="2845435" cy="1339850"/>
          </a:xfrm>
          <a:custGeom>
            <a:avLst/>
            <a:gdLst/>
            <a:ahLst/>
            <a:cxnLst/>
            <a:rect l="l" t="t" r="r" b="b"/>
            <a:pathLst>
              <a:path w="2845435" h="1339850">
                <a:moveTo>
                  <a:pt x="2845308" y="0"/>
                </a:moveTo>
                <a:lnTo>
                  <a:pt x="0" y="0"/>
                </a:lnTo>
                <a:lnTo>
                  <a:pt x="0" y="1339596"/>
                </a:lnTo>
                <a:lnTo>
                  <a:pt x="2845308" y="1339596"/>
                </a:lnTo>
                <a:lnTo>
                  <a:pt x="2845308" y="0"/>
                </a:lnTo>
                <a:close/>
              </a:path>
            </a:pathLst>
          </a:custGeom>
          <a:solidFill>
            <a:srgbClr val="22789F"/>
          </a:solidFill>
        </p:spPr>
        <p:txBody>
          <a:bodyPr wrap="square" lIns="0" tIns="0" rIns="0" bIns="0" rtlCol="0"/>
          <a:lstStyle/>
          <a:p>
            <a:endParaRPr/>
          </a:p>
        </p:txBody>
      </p:sp>
      <p:sp>
        <p:nvSpPr>
          <p:cNvPr id="22" name="object 22"/>
          <p:cNvSpPr txBox="1"/>
          <p:nvPr/>
        </p:nvSpPr>
        <p:spPr>
          <a:xfrm>
            <a:off x="2407411" y="1695704"/>
            <a:ext cx="1797050" cy="651510"/>
          </a:xfrm>
          <a:prstGeom prst="rect">
            <a:avLst/>
          </a:prstGeom>
        </p:spPr>
        <p:txBody>
          <a:bodyPr vert="horz" wrap="square" lIns="0" tIns="12065" rIns="0" bIns="0" rtlCol="0">
            <a:spAutoFit/>
          </a:bodyPr>
          <a:lstStyle/>
          <a:p>
            <a:pPr marL="12700">
              <a:lnSpc>
                <a:spcPts val="3185"/>
              </a:lnSpc>
              <a:spcBef>
                <a:spcPts val="95"/>
              </a:spcBef>
            </a:pPr>
            <a:r>
              <a:rPr sz="2800" b="1" spc="-160" dirty="0">
                <a:solidFill>
                  <a:srgbClr val="CAE7F4"/>
                </a:solidFill>
                <a:latin typeface="Arial"/>
                <a:cs typeface="Arial"/>
              </a:rPr>
              <a:t>Local</a:t>
            </a:r>
            <a:r>
              <a:rPr sz="2800" b="1" spc="-65" dirty="0">
                <a:solidFill>
                  <a:srgbClr val="CAE7F4"/>
                </a:solidFill>
                <a:latin typeface="Arial"/>
                <a:cs typeface="Arial"/>
              </a:rPr>
              <a:t> </a:t>
            </a:r>
            <a:r>
              <a:rPr sz="2800" b="1" spc="-150" dirty="0">
                <a:solidFill>
                  <a:srgbClr val="CAE7F4"/>
                </a:solidFill>
                <a:latin typeface="Arial"/>
                <a:cs typeface="Arial"/>
              </a:rPr>
              <a:t>News</a:t>
            </a:r>
            <a:endParaRPr sz="2800">
              <a:latin typeface="Arial"/>
              <a:cs typeface="Arial"/>
            </a:endParaRPr>
          </a:p>
          <a:p>
            <a:pPr marL="18415">
              <a:lnSpc>
                <a:spcPts val="1745"/>
              </a:lnSpc>
            </a:pPr>
            <a:r>
              <a:rPr sz="1600" dirty="0">
                <a:solidFill>
                  <a:srgbClr val="CAE7F4"/>
                </a:solidFill>
                <a:latin typeface="Franklin Gothic Medium"/>
                <a:cs typeface="Franklin Gothic Medium"/>
              </a:rPr>
              <a:t>OTT</a:t>
            </a:r>
            <a:r>
              <a:rPr sz="1600" spc="-45" dirty="0">
                <a:solidFill>
                  <a:srgbClr val="CAE7F4"/>
                </a:solidFill>
                <a:latin typeface="Franklin Gothic Medium"/>
                <a:cs typeface="Franklin Gothic Medium"/>
              </a:rPr>
              <a:t> </a:t>
            </a:r>
            <a:r>
              <a:rPr sz="1600" dirty="0">
                <a:solidFill>
                  <a:srgbClr val="CAE7F4"/>
                </a:solidFill>
                <a:latin typeface="Franklin Gothic Medium"/>
                <a:cs typeface="Franklin Gothic Medium"/>
              </a:rPr>
              <a:t>Streaming</a:t>
            </a:r>
            <a:r>
              <a:rPr sz="1600" spc="-60" dirty="0">
                <a:solidFill>
                  <a:srgbClr val="CAE7F4"/>
                </a:solidFill>
                <a:latin typeface="Franklin Gothic Medium"/>
                <a:cs typeface="Franklin Gothic Medium"/>
              </a:rPr>
              <a:t> </a:t>
            </a:r>
            <a:r>
              <a:rPr sz="1600" spc="-20" dirty="0">
                <a:solidFill>
                  <a:srgbClr val="CAE7F4"/>
                </a:solidFill>
                <a:latin typeface="Franklin Gothic Medium"/>
                <a:cs typeface="Franklin Gothic Medium"/>
              </a:rPr>
              <a:t>Apps</a:t>
            </a:r>
            <a:endParaRPr sz="1600">
              <a:latin typeface="Franklin Gothic Medium"/>
              <a:cs typeface="Franklin Gothic Medium"/>
            </a:endParaRPr>
          </a:p>
        </p:txBody>
      </p:sp>
      <p:sp>
        <p:nvSpPr>
          <p:cNvPr id="23" name="object 23"/>
          <p:cNvSpPr/>
          <p:nvPr/>
        </p:nvSpPr>
        <p:spPr>
          <a:xfrm>
            <a:off x="1883664" y="2747772"/>
            <a:ext cx="4040504" cy="1362710"/>
          </a:xfrm>
          <a:custGeom>
            <a:avLst/>
            <a:gdLst/>
            <a:ahLst/>
            <a:cxnLst/>
            <a:rect l="l" t="t" r="r" b="b"/>
            <a:pathLst>
              <a:path w="4040504" h="1362710">
                <a:moveTo>
                  <a:pt x="4040124" y="0"/>
                </a:moveTo>
                <a:lnTo>
                  <a:pt x="0" y="0"/>
                </a:lnTo>
                <a:lnTo>
                  <a:pt x="0" y="1362455"/>
                </a:lnTo>
                <a:lnTo>
                  <a:pt x="4040124" y="1362455"/>
                </a:lnTo>
                <a:lnTo>
                  <a:pt x="4040124" y="0"/>
                </a:lnTo>
                <a:close/>
              </a:path>
            </a:pathLst>
          </a:custGeom>
          <a:solidFill>
            <a:srgbClr val="CAE7F4"/>
          </a:solidFill>
        </p:spPr>
        <p:txBody>
          <a:bodyPr wrap="square" lIns="0" tIns="0" rIns="0" bIns="0" rtlCol="0"/>
          <a:lstStyle/>
          <a:p>
            <a:endParaRPr/>
          </a:p>
        </p:txBody>
      </p:sp>
      <p:sp>
        <p:nvSpPr>
          <p:cNvPr id="24" name="object 24"/>
          <p:cNvSpPr txBox="1"/>
          <p:nvPr/>
        </p:nvSpPr>
        <p:spPr>
          <a:xfrm>
            <a:off x="3259073" y="3042665"/>
            <a:ext cx="1289050" cy="683895"/>
          </a:xfrm>
          <a:prstGeom prst="rect">
            <a:avLst/>
          </a:prstGeom>
        </p:spPr>
        <p:txBody>
          <a:bodyPr vert="horz" wrap="square" lIns="0" tIns="83820" rIns="0" bIns="0" rtlCol="0">
            <a:spAutoFit/>
          </a:bodyPr>
          <a:lstStyle/>
          <a:p>
            <a:pPr marL="12700" marR="5080" indent="7620">
              <a:lnSpc>
                <a:spcPts val="2300"/>
              </a:lnSpc>
              <a:spcBef>
                <a:spcPts val="660"/>
              </a:spcBef>
            </a:pPr>
            <a:r>
              <a:rPr sz="2400" b="1" spc="-125" dirty="0">
                <a:solidFill>
                  <a:srgbClr val="FFFFFF"/>
                </a:solidFill>
                <a:latin typeface="Arial"/>
                <a:cs typeface="Arial"/>
              </a:rPr>
              <a:t>Audience </a:t>
            </a:r>
            <a:r>
              <a:rPr sz="2400" b="1" spc="-120" dirty="0">
                <a:solidFill>
                  <a:srgbClr val="FFFFFF"/>
                </a:solidFill>
                <a:latin typeface="Arial"/>
                <a:cs typeface="Arial"/>
              </a:rPr>
              <a:t>Targeting</a:t>
            </a:r>
            <a:endParaRPr sz="2400">
              <a:latin typeface="Arial"/>
              <a:cs typeface="Arial"/>
            </a:endParaRPr>
          </a:p>
        </p:txBody>
      </p:sp>
      <p:grpSp>
        <p:nvGrpSpPr>
          <p:cNvPr id="25" name="object 25"/>
          <p:cNvGrpSpPr/>
          <p:nvPr/>
        </p:nvGrpSpPr>
        <p:grpSpPr>
          <a:xfrm>
            <a:off x="1886711" y="1414272"/>
            <a:ext cx="10305415" cy="5443855"/>
            <a:chOff x="1886711" y="1414272"/>
            <a:chExt cx="10305415" cy="5443855"/>
          </a:xfrm>
        </p:grpSpPr>
        <p:sp>
          <p:nvSpPr>
            <p:cNvPr id="26" name="object 26"/>
            <p:cNvSpPr/>
            <p:nvPr/>
          </p:nvSpPr>
          <p:spPr>
            <a:xfrm>
              <a:off x="10026395" y="1414272"/>
              <a:ext cx="1371600" cy="1338580"/>
            </a:xfrm>
            <a:custGeom>
              <a:avLst/>
              <a:gdLst/>
              <a:ahLst/>
              <a:cxnLst/>
              <a:rect l="l" t="t" r="r" b="b"/>
              <a:pathLst>
                <a:path w="1371600" h="1338580">
                  <a:moveTo>
                    <a:pt x="1371600" y="0"/>
                  </a:moveTo>
                  <a:lnTo>
                    <a:pt x="0" y="0"/>
                  </a:lnTo>
                  <a:lnTo>
                    <a:pt x="0" y="1338072"/>
                  </a:lnTo>
                  <a:lnTo>
                    <a:pt x="1371600" y="1338072"/>
                  </a:lnTo>
                  <a:lnTo>
                    <a:pt x="1371600" y="0"/>
                  </a:lnTo>
                  <a:close/>
                </a:path>
              </a:pathLst>
            </a:custGeom>
            <a:solidFill>
              <a:srgbClr val="F6F6F3"/>
            </a:solidFill>
          </p:spPr>
          <p:txBody>
            <a:bodyPr wrap="square" lIns="0" tIns="0" rIns="0" bIns="0" rtlCol="0"/>
            <a:lstStyle/>
            <a:p>
              <a:endParaRPr/>
            </a:p>
          </p:txBody>
        </p:sp>
        <p:sp>
          <p:nvSpPr>
            <p:cNvPr id="27" name="object 27"/>
            <p:cNvSpPr/>
            <p:nvPr/>
          </p:nvSpPr>
          <p:spPr>
            <a:xfrm>
              <a:off x="1886712" y="5492495"/>
              <a:ext cx="10305415" cy="1365885"/>
            </a:xfrm>
            <a:custGeom>
              <a:avLst/>
              <a:gdLst/>
              <a:ahLst/>
              <a:cxnLst/>
              <a:rect l="l" t="t" r="r" b="b"/>
              <a:pathLst>
                <a:path w="10305415" h="1365884">
                  <a:moveTo>
                    <a:pt x="2941320" y="0"/>
                  </a:moveTo>
                  <a:lnTo>
                    <a:pt x="0" y="0"/>
                  </a:lnTo>
                  <a:lnTo>
                    <a:pt x="0" y="1365504"/>
                  </a:lnTo>
                  <a:lnTo>
                    <a:pt x="2941320" y="1365504"/>
                  </a:lnTo>
                  <a:lnTo>
                    <a:pt x="2941320" y="0"/>
                  </a:lnTo>
                  <a:close/>
                </a:path>
                <a:path w="10305415" h="1365884">
                  <a:moveTo>
                    <a:pt x="10305275" y="0"/>
                  </a:moveTo>
                  <a:lnTo>
                    <a:pt x="7028688" y="0"/>
                  </a:lnTo>
                  <a:lnTo>
                    <a:pt x="7028688" y="1365504"/>
                  </a:lnTo>
                  <a:lnTo>
                    <a:pt x="10305275" y="1365504"/>
                  </a:lnTo>
                  <a:lnTo>
                    <a:pt x="10305275" y="0"/>
                  </a:lnTo>
                  <a:close/>
                </a:path>
              </a:pathLst>
            </a:custGeom>
            <a:solidFill>
              <a:srgbClr val="F05F5C"/>
            </a:solidFill>
          </p:spPr>
          <p:txBody>
            <a:bodyPr wrap="square" lIns="0" tIns="0" rIns="0" bIns="0" rtlCol="0"/>
            <a:lstStyle/>
            <a:p>
              <a:endParaRPr/>
            </a:p>
          </p:txBody>
        </p:sp>
        <p:sp>
          <p:nvSpPr>
            <p:cNvPr id="28" name="object 28"/>
            <p:cNvSpPr/>
            <p:nvPr/>
          </p:nvSpPr>
          <p:spPr>
            <a:xfrm>
              <a:off x="9436607" y="4111751"/>
              <a:ext cx="1961514" cy="1379220"/>
            </a:xfrm>
            <a:custGeom>
              <a:avLst/>
              <a:gdLst/>
              <a:ahLst/>
              <a:cxnLst/>
              <a:rect l="l" t="t" r="r" b="b"/>
              <a:pathLst>
                <a:path w="1961515" h="1379220">
                  <a:moveTo>
                    <a:pt x="1961388" y="0"/>
                  </a:moveTo>
                  <a:lnTo>
                    <a:pt x="0" y="0"/>
                  </a:lnTo>
                  <a:lnTo>
                    <a:pt x="0" y="1379220"/>
                  </a:lnTo>
                  <a:lnTo>
                    <a:pt x="1961388" y="1379220"/>
                  </a:lnTo>
                  <a:lnTo>
                    <a:pt x="1961388" y="0"/>
                  </a:lnTo>
                  <a:close/>
                </a:path>
              </a:pathLst>
            </a:custGeom>
            <a:solidFill>
              <a:srgbClr val="E1F3EF"/>
            </a:solidFill>
          </p:spPr>
          <p:txBody>
            <a:bodyPr wrap="square" lIns="0" tIns="0" rIns="0" bIns="0" rtlCol="0"/>
            <a:lstStyle/>
            <a:p>
              <a:endParaRPr/>
            </a:p>
          </p:txBody>
        </p:sp>
      </p:grpSp>
      <p:sp>
        <p:nvSpPr>
          <p:cNvPr id="29" name="object 29"/>
          <p:cNvSpPr txBox="1"/>
          <p:nvPr/>
        </p:nvSpPr>
        <p:spPr>
          <a:xfrm>
            <a:off x="2486405" y="5825744"/>
            <a:ext cx="1797050" cy="628650"/>
          </a:xfrm>
          <a:prstGeom prst="rect">
            <a:avLst/>
          </a:prstGeom>
        </p:spPr>
        <p:txBody>
          <a:bodyPr vert="horz" wrap="square" lIns="0" tIns="12065" rIns="0" bIns="0" rtlCol="0">
            <a:spAutoFit/>
          </a:bodyPr>
          <a:lstStyle/>
          <a:p>
            <a:pPr marL="12700">
              <a:lnSpc>
                <a:spcPts val="2375"/>
              </a:lnSpc>
              <a:spcBef>
                <a:spcPts val="95"/>
              </a:spcBef>
            </a:pPr>
            <a:r>
              <a:rPr sz="2200" b="1" spc="-110" dirty="0">
                <a:solidFill>
                  <a:srgbClr val="FBDFDE"/>
                </a:solidFill>
                <a:latin typeface="Arial"/>
                <a:cs typeface="Arial"/>
              </a:rPr>
              <a:t>Search</a:t>
            </a:r>
            <a:r>
              <a:rPr sz="2200" b="1" spc="-65" dirty="0">
                <a:solidFill>
                  <a:srgbClr val="FBDFDE"/>
                </a:solidFill>
                <a:latin typeface="Arial"/>
                <a:cs typeface="Arial"/>
              </a:rPr>
              <a:t> </a:t>
            </a:r>
            <a:r>
              <a:rPr sz="2200" b="1" spc="-105" dirty="0">
                <a:solidFill>
                  <a:srgbClr val="FBDFDE"/>
                </a:solidFill>
                <a:latin typeface="Arial"/>
                <a:cs typeface="Arial"/>
              </a:rPr>
              <a:t>Engine</a:t>
            </a:r>
            <a:endParaRPr sz="2200">
              <a:latin typeface="Arial"/>
              <a:cs typeface="Arial"/>
            </a:endParaRPr>
          </a:p>
          <a:p>
            <a:pPr marL="120650">
              <a:lnSpc>
                <a:spcPts val="2375"/>
              </a:lnSpc>
            </a:pPr>
            <a:r>
              <a:rPr sz="2200" b="1" spc="-25" dirty="0">
                <a:solidFill>
                  <a:srgbClr val="FBDFDE"/>
                </a:solidFill>
                <a:latin typeface="Arial"/>
                <a:cs typeface="Arial"/>
              </a:rPr>
              <a:t>Optimization</a:t>
            </a:r>
            <a:endParaRPr sz="2200">
              <a:latin typeface="Arial"/>
              <a:cs typeface="Arial"/>
            </a:endParaRPr>
          </a:p>
        </p:txBody>
      </p:sp>
      <p:sp>
        <p:nvSpPr>
          <p:cNvPr id="30" name="object 30"/>
          <p:cNvSpPr/>
          <p:nvPr/>
        </p:nvSpPr>
        <p:spPr>
          <a:xfrm>
            <a:off x="4828032" y="5481827"/>
            <a:ext cx="1858010" cy="1376680"/>
          </a:xfrm>
          <a:custGeom>
            <a:avLst/>
            <a:gdLst/>
            <a:ahLst/>
            <a:cxnLst/>
            <a:rect l="l" t="t" r="r" b="b"/>
            <a:pathLst>
              <a:path w="1858009" h="1376679">
                <a:moveTo>
                  <a:pt x="1857756" y="0"/>
                </a:moveTo>
                <a:lnTo>
                  <a:pt x="0" y="0"/>
                </a:lnTo>
                <a:lnTo>
                  <a:pt x="0" y="1376170"/>
                </a:lnTo>
                <a:lnTo>
                  <a:pt x="1857756" y="1376170"/>
                </a:lnTo>
                <a:lnTo>
                  <a:pt x="1857756" y="0"/>
                </a:lnTo>
                <a:close/>
              </a:path>
            </a:pathLst>
          </a:custGeom>
          <a:solidFill>
            <a:srgbClr val="F8BEBD"/>
          </a:solidFill>
        </p:spPr>
        <p:txBody>
          <a:bodyPr wrap="square" lIns="0" tIns="0" rIns="0" bIns="0" rtlCol="0"/>
          <a:lstStyle/>
          <a:p>
            <a:endParaRPr/>
          </a:p>
        </p:txBody>
      </p:sp>
      <p:sp>
        <p:nvSpPr>
          <p:cNvPr id="31" name="object 31"/>
          <p:cNvSpPr txBox="1"/>
          <p:nvPr/>
        </p:nvSpPr>
        <p:spPr>
          <a:xfrm>
            <a:off x="5072253" y="6003137"/>
            <a:ext cx="1367790" cy="330835"/>
          </a:xfrm>
          <a:prstGeom prst="rect">
            <a:avLst/>
          </a:prstGeom>
        </p:spPr>
        <p:txBody>
          <a:bodyPr vert="horz" wrap="square" lIns="0" tIns="12700" rIns="0" bIns="0" rtlCol="0">
            <a:spAutoFit/>
          </a:bodyPr>
          <a:lstStyle/>
          <a:p>
            <a:pPr marL="12700">
              <a:lnSpc>
                <a:spcPct val="100000"/>
              </a:lnSpc>
              <a:spcBef>
                <a:spcPts val="100"/>
              </a:spcBef>
            </a:pPr>
            <a:r>
              <a:rPr sz="2000" b="1" spc="-90" dirty="0">
                <a:solidFill>
                  <a:srgbClr val="FFFFFF"/>
                </a:solidFill>
                <a:latin typeface="Arial"/>
                <a:cs typeface="Arial"/>
              </a:rPr>
              <a:t>Paid</a:t>
            </a:r>
            <a:r>
              <a:rPr sz="2000" b="1" spc="-65" dirty="0">
                <a:solidFill>
                  <a:srgbClr val="FFFFFF"/>
                </a:solidFill>
                <a:latin typeface="Arial"/>
                <a:cs typeface="Arial"/>
              </a:rPr>
              <a:t> </a:t>
            </a:r>
            <a:r>
              <a:rPr sz="2000" b="1" spc="-75" dirty="0">
                <a:solidFill>
                  <a:srgbClr val="FFFFFF"/>
                </a:solidFill>
                <a:latin typeface="Arial"/>
                <a:cs typeface="Arial"/>
              </a:rPr>
              <a:t>Search</a:t>
            </a:r>
            <a:endParaRPr sz="2000">
              <a:latin typeface="Arial"/>
              <a:cs typeface="Arial"/>
            </a:endParaRPr>
          </a:p>
        </p:txBody>
      </p:sp>
      <p:sp>
        <p:nvSpPr>
          <p:cNvPr id="32" name="object 32"/>
          <p:cNvSpPr/>
          <p:nvPr/>
        </p:nvSpPr>
        <p:spPr>
          <a:xfrm>
            <a:off x="6676643" y="5481827"/>
            <a:ext cx="2239010" cy="1376680"/>
          </a:xfrm>
          <a:custGeom>
            <a:avLst/>
            <a:gdLst/>
            <a:ahLst/>
            <a:cxnLst/>
            <a:rect l="l" t="t" r="r" b="b"/>
            <a:pathLst>
              <a:path w="2239009" h="1376679">
                <a:moveTo>
                  <a:pt x="2238755" y="0"/>
                </a:moveTo>
                <a:lnTo>
                  <a:pt x="0" y="0"/>
                </a:lnTo>
                <a:lnTo>
                  <a:pt x="0" y="1376170"/>
                </a:lnTo>
                <a:lnTo>
                  <a:pt x="2238755" y="1376170"/>
                </a:lnTo>
                <a:lnTo>
                  <a:pt x="2238755" y="0"/>
                </a:lnTo>
                <a:close/>
              </a:path>
            </a:pathLst>
          </a:custGeom>
          <a:solidFill>
            <a:srgbClr val="FBDFDE"/>
          </a:solidFill>
        </p:spPr>
        <p:txBody>
          <a:bodyPr wrap="square" lIns="0" tIns="0" rIns="0" bIns="0" rtlCol="0"/>
          <a:lstStyle/>
          <a:p>
            <a:endParaRPr/>
          </a:p>
        </p:txBody>
      </p:sp>
      <p:sp>
        <p:nvSpPr>
          <p:cNvPr id="33" name="object 33"/>
          <p:cNvSpPr txBox="1"/>
          <p:nvPr/>
        </p:nvSpPr>
        <p:spPr>
          <a:xfrm>
            <a:off x="6959345" y="6003137"/>
            <a:ext cx="1671320" cy="330835"/>
          </a:xfrm>
          <a:prstGeom prst="rect">
            <a:avLst/>
          </a:prstGeom>
        </p:spPr>
        <p:txBody>
          <a:bodyPr vert="horz" wrap="square" lIns="0" tIns="12700" rIns="0" bIns="0" rtlCol="0">
            <a:spAutoFit/>
          </a:bodyPr>
          <a:lstStyle/>
          <a:p>
            <a:pPr marL="12700">
              <a:lnSpc>
                <a:spcPct val="100000"/>
              </a:lnSpc>
              <a:spcBef>
                <a:spcPts val="100"/>
              </a:spcBef>
            </a:pPr>
            <a:r>
              <a:rPr sz="2000" b="1" spc="-114" dirty="0">
                <a:solidFill>
                  <a:srgbClr val="F05F5C"/>
                </a:solidFill>
                <a:latin typeface="Arial"/>
                <a:cs typeface="Arial"/>
              </a:rPr>
              <a:t>Landing</a:t>
            </a:r>
            <a:r>
              <a:rPr sz="2000" b="1" spc="-80" dirty="0">
                <a:solidFill>
                  <a:srgbClr val="F05F5C"/>
                </a:solidFill>
                <a:latin typeface="Arial"/>
                <a:cs typeface="Arial"/>
              </a:rPr>
              <a:t> </a:t>
            </a:r>
            <a:r>
              <a:rPr sz="2000" b="1" spc="-75" dirty="0">
                <a:solidFill>
                  <a:srgbClr val="F05F5C"/>
                </a:solidFill>
                <a:latin typeface="Arial"/>
                <a:cs typeface="Arial"/>
              </a:rPr>
              <a:t>Pages</a:t>
            </a:r>
            <a:endParaRPr sz="2000">
              <a:latin typeface="Arial"/>
              <a:cs typeface="Arial"/>
            </a:endParaRPr>
          </a:p>
        </p:txBody>
      </p:sp>
      <p:sp>
        <p:nvSpPr>
          <p:cNvPr id="34" name="object 34"/>
          <p:cNvSpPr/>
          <p:nvPr/>
        </p:nvSpPr>
        <p:spPr>
          <a:xfrm>
            <a:off x="1161288" y="0"/>
            <a:ext cx="734695" cy="6858000"/>
          </a:xfrm>
          <a:custGeom>
            <a:avLst/>
            <a:gdLst/>
            <a:ahLst/>
            <a:cxnLst/>
            <a:rect l="l" t="t" r="r" b="b"/>
            <a:pathLst>
              <a:path w="734694" h="6858000">
                <a:moveTo>
                  <a:pt x="0" y="6857996"/>
                </a:moveTo>
                <a:lnTo>
                  <a:pt x="734568" y="6857996"/>
                </a:lnTo>
                <a:lnTo>
                  <a:pt x="734568" y="0"/>
                </a:lnTo>
                <a:lnTo>
                  <a:pt x="0" y="0"/>
                </a:lnTo>
                <a:lnTo>
                  <a:pt x="0" y="6857996"/>
                </a:lnTo>
                <a:close/>
              </a:path>
            </a:pathLst>
          </a:custGeom>
          <a:solidFill>
            <a:srgbClr val="F9F8F8"/>
          </a:solidFill>
        </p:spPr>
        <p:txBody>
          <a:bodyPr wrap="square" lIns="0" tIns="0" rIns="0" bIns="0" rtlCol="0"/>
          <a:lstStyle/>
          <a:p>
            <a:endParaRPr/>
          </a:p>
        </p:txBody>
      </p:sp>
      <p:sp>
        <p:nvSpPr>
          <p:cNvPr id="35" name="object 35"/>
          <p:cNvSpPr txBox="1"/>
          <p:nvPr/>
        </p:nvSpPr>
        <p:spPr>
          <a:xfrm>
            <a:off x="1190358" y="1770397"/>
            <a:ext cx="586105" cy="3293110"/>
          </a:xfrm>
          <a:prstGeom prst="rect">
            <a:avLst/>
          </a:prstGeom>
        </p:spPr>
        <p:txBody>
          <a:bodyPr vert="vert270" wrap="square" lIns="0" tIns="15240" rIns="0" bIns="0" rtlCol="0">
            <a:spAutoFit/>
          </a:bodyPr>
          <a:lstStyle/>
          <a:p>
            <a:pPr marL="12700">
              <a:lnSpc>
                <a:spcPct val="100000"/>
              </a:lnSpc>
              <a:spcBef>
                <a:spcPts val="120"/>
              </a:spcBef>
            </a:pPr>
            <a:r>
              <a:rPr sz="3600" b="1" spc="-459" dirty="0">
                <a:solidFill>
                  <a:srgbClr val="A6A6A6"/>
                </a:solidFill>
                <a:latin typeface="Tahoma"/>
                <a:cs typeface="Tahoma"/>
              </a:rPr>
              <a:t>THE</a:t>
            </a:r>
            <a:r>
              <a:rPr sz="3600" b="1" spc="-25" dirty="0">
                <a:solidFill>
                  <a:srgbClr val="A6A6A6"/>
                </a:solidFill>
                <a:latin typeface="Tahoma"/>
                <a:cs typeface="Tahoma"/>
              </a:rPr>
              <a:t> </a:t>
            </a:r>
            <a:r>
              <a:rPr sz="3600" b="1" spc="-330" dirty="0">
                <a:solidFill>
                  <a:srgbClr val="A6A6A6"/>
                </a:solidFill>
                <a:latin typeface="Tahoma"/>
                <a:cs typeface="Tahoma"/>
              </a:rPr>
              <a:t>SOLUTIONS</a:t>
            </a:r>
            <a:endParaRPr sz="3600">
              <a:latin typeface="Tahoma"/>
              <a:cs typeface="Tahoma"/>
            </a:endParaRPr>
          </a:p>
        </p:txBody>
      </p:sp>
      <p:grpSp>
        <p:nvGrpSpPr>
          <p:cNvPr id="36" name="object 36"/>
          <p:cNvGrpSpPr/>
          <p:nvPr/>
        </p:nvGrpSpPr>
        <p:grpSpPr>
          <a:xfrm>
            <a:off x="1336547" y="1408175"/>
            <a:ext cx="10855960" cy="5450205"/>
            <a:chOff x="1336547" y="1408175"/>
            <a:chExt cx="10855960" cy="5450205"/>
          </a:xfrm>
        </p:grpSpPr>
        <p:sp>
          <p:nvSpPr>
            <p:cNvPr id="37" name="object 37"/>
            <p:cNvSpPr/>
            <p:nvPr/>
          </p:nvSpPr>
          <p:spPr>
            <a:xfrm>
              <a:off x="1336547" y="5207508"/>
              <a:ext cx="356870" cy="355600"/>
            </a:xfrm>
            <a:custGeom>
              <a:avLst/>
              <a:gdLst/>
              <a:ahLst/>
              <a:cxnLst/>
              <a:rect l="l" t="t" r="r" b="b"/>
              <a:pathLst>
                <a:path w="356869" h="355600">
                  <a:moveTo>
                    <a:pt x="178308" y="0"/>
                  </a:moveTo>
                  <a:lnTo>
                    <a:pt x="130924" y="6342"/>
                  </a:lnTo>
                  <a:lnTo>
                    <a:pt x="88335" y="24242"/>
                  </a:lnTo>
                  <a:lnTo>
                    <a:pt x="52244" y="52006"/>
                  </a:lnTo>
                  <a:lnTo>
                    <a:pt x="24355" y="87940"/>
                  </a:lnTo>
                  <a:lnTo>
                    <a:pt x="6372" y="130351"/>
                  </a:lnTo>
                  <a:lnTo>
                    <a:pt x="0" y="177546"/>
                  </a:lnTo>
                  <a:lnTo>
                    <a:pt x="6372" y="224740"/>
                  </a:lnTo>
                  <a:lnTo>
                    <a:pt x="24355" y="267151"/>
                  </a:lnTo>
                  <a:lnTo>
                    <a:pt x="52244" y="303085"/>
                  </a:lnTo>
                  <a:lnTo>
                    <a:pt x="88335" y="330849"/>
                  </a:lnTo>
                  <a:lnTo>
                    <a:pt x="130924" y="348749"/>
                  </a:lnTo>
                  <a:lnTo>
                    <a:pt x="178308" y="355092"/>
                  </a:lnTo>
                  <a:lnTo>
                    <a:pt x="225691" y="348749"/>
                  </a:lnTo>
                  <a:lnTo>
                    <a:pt x="268280" y="330849"/>
                  </a:lnTo>
                  <a:lnTo>
                    <a:pt x="304371" y="303085"/>
                  </a:lnTo>
                  <a:lnTo>
                    <a:pt x="332260" y="267151"/>
                  </a:lnTo>
                  <a:lnTo>
                    <a:pt x="350243" y="224740"/>
                  </a:lnTo>
                  <a:lnTo>
                    <a:pt x="356616" y="177546"/>
                  </a:lnTo>
                  <a:lnTo>
                    <a:pt x="350243" y="130351"/>
                  </a:lnTo>
                  <a:lnTo>
                    <a:pt x="332260" y="87940"/>
                  </a:lnTo>
                  <a:lnTo>
                    <a:pt x="304371" y="52006"/>
                  </a:lnTo>
                  <a:lnTo>
                    <a:pt x="268280" y="24242"/>
                  </a:lnTo>
                  <a:lnTo>
                    <a:pt x="225691" y="6342"/>
                  </a:lnTo>
                  <a:lnTo>
                    <a:pt x="178308" y="0"/>
                  </a:lnTo>
                  <a:close/>
                </a:path>
              </a:pathLst>
            </a:custGeom>
            <a:solidFill>
              <a:srgbClr val="585858">
                <a:alpha val="34901"/>
              </a:srgbClr>
            </a:solidFill>
          </p:spPr>
          <p:txBody>
            <a:bodyPr wrap="square" lIns="0" tIns="0" rIns="0" bIns="0" rtlCol="0"/>
            <a:lstStyle/>
            <a:p>
              <a:endParaRPr/>
            </a:p>
          </p:txBody>
        </p:sp>
        <p:pic>
          <p:nvPicPr>
            <p:cNvPr id="38" name="object 38"/>
            <p:cNvPicPr/>
            <p:nvPr/>
          </p:nvPicPr>
          <p:blipFill>
            <a:blip r:embed="rId3" cstate="print"/>
            <a:stretch>
              <a:fillRect/>
            </a:stretch>
          </p:blipFill>
          <p:spPr>
            <a:xfrm>
              <a:off x="1444751" y="5274563"/>
              <a:ext cx="112775" cy="211836"/>
            </a:xfrm>
            <a:prstGeom prst="rect">
              <a:avLst/>
            </a:prstGeom>
          </p:spPr>
        </p:pic>
        <p:pic>
          <p:nvPicPr>
            <p:cNvPr id="39" name="object 39"/>
            <p:cNvPicPr/>
            <p:nvPr/>
          </p:nvPicPr>
          <p:blipFill>
            <a:blip r:embed="rId4" cstate="print"/>
            <a:stretch>
              <a:fillRect/>
            </a:stretch>
          </p:blipFill>
          <p:spPr>
            <a:xfrm>
              <a:off x="10020300" y="1408175"/>
              <a:ext cx="2171700" cy="2697480"/>
            </a:xfrm>
            <a:prstGeom prst="rect">
              <a:avLst/>
            </a:prstGeom>
          </p:spPr>
        </p:pic>
        <p:pic>
          <p:nvPicPr>
            <p:cNvPr id="40" name="object 40"/>
            <p:cNvPicPr/>
            <p:nvPr/>
          </p:nvPicPr>
          <p:blipFill>
            <a:blip r:embed="rId5" cstate="print"/>
            <a:stretch>
              <a:fillRect/>
            </a:stretch>
          </p:blipFill>
          <p:spPr>
            <a:xfrm>
              <a:off x="5919724" y="2755391"/>
              <a:ext cx="2817368" cy="1351025"/>
            </a:xfrm>
            <a:prstGeom prst="rect">
              <a:avLst/>
            </a:prstGeom>
          </p:spPr>
        </p:pic>
        <p:pic>
          <p:nvPicPr>
            <p:cNvPr id="41" name="object 41"/>
            <p:cNvPicPr/>
            <p:nvPr/>
          </p:nvPicPr>
          <p:blipFill>
            <a:blip r:embed="rId6" cstate="print"/>
            <a:stretch>
              <a:fillRect/>
            </a:stretch>
          </p:blipFill>
          <p:spPr>
            <a:xfrm>
              <a:off x="8897112" y="5483350"/>
              <a:ext cx="2500883" cy="1374647"/>
            </a:xfrm>
            <a:prstGeom prst="rect">
              <a:avLst/>
            </a:prstGeom>
          </p:spPr>
        </p:pic>
      </p:grpSp>
      <p:sp>
        <p:nvSpPr>
          <p:cNvPr id="42" name="object 42"/>
          <p:cNvSpPr/>
          <p:nvPr/>
        </p:nvSpPr>
        <p:spPr>
          <a:xfrm>
            <a:off x="430606" y="5430646"/>
            <a:ext cx="334010" cy="432434"/>
          </a:xfrm>
          <a:custGeom>
            <a:avLst/>
            <a:gdLst/>
            <a:ahLst/>
            <a:cxnLst/>
            <a:rect l="l" t="t" r="r" b="b"/>
            <a:pathLst>
              <a:path w="334009" h="432435">
                <a:moveTo>
                  <a:pt x="113055" y="323761"/>
                </a:moveTo>
                <a:lnTo>
                  <a:pt x="69989" y="323761"/>
                </a:lnTo>
                <a:lnTo>
                  <a:pt x="69989" y="366852"/>
                </a:lnTo>
                <a:lnTo>
                  <a:pt x="113055" y="366852"/>
                </a:lnTo>
                <a:lnTo>
                  <a:pt x="113055" y="323761"/>
                </a:lnTo>
                <a:close/>
              </a:path>
              <a:path w="334009" h="432435">
                <a:moveTo>
                  <a:pt x="113055" y="237578"/>
                </a:moveTo>
                <a:lnTo>
                  <a:pt x="69989" y="237578"/>
                </a:lnTo>
                <a:lnTo>
                  <a:pt x="69989" y="280670"/>
                </a:lnTo>
                <a:lnTo>
                  <a:pt x="113055" y="280670"/>
                </a:lnTo>
                <a:lnTo>
                  <a:pt x="113055" y="237578"/>
                </a:lnTo>
                <a:close/>
              </a:path>
              <a:path w="334009" h="432435">
                <a:moveTo>
                  <a:pt x="113055" y="151396"/>
                </a:moveTo>
                <a:lnTo>
                  <a:pt x="69989" y="151396"/>
                </a:lnTo>
                <a:lnTo>
                  <a:pt x="69989" y="194487"/>
                </a:lnTo>
                <a:lnTo>
                  <a:pt x="113055" y="194487"/>
                </a:lnTo>
                <a:lnTo>
                  <a:pt x="113055" y="151396"/>
                </a:lnTo>
                <a:close/>
              </a:path>
              <a:path w="334009" h="432435">
                <a:moveTo>
                  <a:pt x="113055" y="65201"/>
                </a:moveTo>
                <a:lnTo>
                  <a:pt x="69989" y="65201"/>
                </a:lnTo>
                <a:lnTo>
                  <a:pt x="69989" y="108292"/>
                </a:lnTo>
                <a:lnTo>
                  <a:pt x="113055" y="108292"/>
                </a:lnTo>
                <a:lnTo>
                  <a:pt x="113055" y="65201"/>
                </a:lnTo>
                <a:close/>
              </a:path>
              <a:path w="334009" h="432435">
                <a:moveTo>
                  <a:pt x="263804" y="334530"/>
                </a:moveTo>
                <a:lnTo>
                  <a:pt x="156133" y="334530"/>
                </a:lnTo>
                <a:lnTo>
                  <a:pt x="156133" y="356082"/>
                </a:lnTo>
                <a:lnTo>
                  <a:pt x="263804" y="356082"/>
                </a:lnTo>
                <a:lnTo>
                  <a:pt x="263804" y="334530"/>
                </a:lnTo>
                <a:close/>
              </a:path>
              <a:path w="334009" h="432435">
                <a:moveTo>
                  <a:pt x="263804" y="248348"/>
                </a:moveTo>
                <a:lnTo>
                  <a:pt x="156133" y="248348"/>
                </a:lnTo>
                <a:lnTo>
                  <a:pt x="156133" y="269900"/>
                </a:lnTo>
                <a:lnTo>
                  <a:pt x="263804" y="269900"/>
                </a:lnTo>
                <a:lnTo>
                  <a:pt x="263804" y="248348"/>
                </a:lnTo>
                <a:close/>
              </a:path>
              <a:path w="334009" h="432435">
                <a:moveTo>
                  <a:pt x="263804" y="162166"/>
                </a:moveTo>
                <a:lnTo>
                  <a:pt x="156133" y="162166"/>
                </a:lnTo>
                <a:lnTo>
                  <a:pt x="156133" y="183705"/>
                </a:lnTo>
                <a:lnTo>
                  <a:pt x="263804" y="183705"/>
                </a:lnTo>
                <a:lnTo>
                  <a:pt x="263804" y="162166"/>
                </a:lnTo>
                <a:close/>
              </a:path>
              <a:path w="334009" h="432435">
                <a:moveTo>
                  <a:pt x="263804" y="75984"/>
                </a:moveTo>
                <a:lnTo>
                  <a:pt x="156133" y="75984"/>
                </a:lnTo>
                <a:lnTo>
                  <a:pt x="156133" y="97523"/>
                </a:lnTo>
                <a:lnTo>
                  <a:pt x="263804" y="97523"/>
                </a:lnTo>
                <a:lnTo>
                  <a:pt x="263804" y="75984"/>
                </a:lnTo>
                <a:close/>
              </a:path>
              <a:path w="334009" h="432435">
                <a:moveTo>
                  <a:pt x="333794" y="0"/>
                </a:moveTo>
                <a:lnTo>
                  <a:pt x="301485" y="0"/>
                </a:lnTo>
                <a:lnTo>
                  <a:pt x="301485" y="33032"/>
                </a:lnTo>
                <a:lnTo>
                  <a:pt x="301485" y="398894"/>
                </a:lnTo>
                <a:lnTo>
                  <a:pt x="32308" y="398894"/>
                </a:lnTo>
                <a:lnTo>
                  <a:pt x="32308" y="33032"/>
                </a:lnTo>
                <a:lnTo>
                  <a:pt x="301485" y="33032"/>
                </a:lnTo>
                <a:lnTo>
                  <a:pt x="301485" y="0"/>
                </a:lnTo>
                <a:lnTo>
                  <a:pt x="0" y="0"/>
                </a:lnTo>
                <a:lnTo>
                  <a:pt x="0" y="33032"/>
                </a:lnTo>
                <a:lnTo>
                  <a:pt x="0" y="398894"/>
                </a:lnTo>
                <a:lnTo>
                  <a:pt x="0" y="431927"/>
                </a:lnTo>
                <a:lnTo>
                  <a:pt x="333794" y="431927"/>
                </a:lnTo>
                <a:lnTo>
                  <a:pt x="333794" y="399173"/>
                </a:lnTo>
                <a:lnTo>
                  <a:pt x="333794" y="398894"/>
                </a:lnTo>
                <a:lnTo>
                  <a:pt x="333794" y="33032"/>
                </a:lnTo>
                <a:lnTo>
                  <a:pt x="333794" y="32880"/>
                </a:lnTo>
                <a:lnTo>
                  <a:pt x="333794" y="0"/>
                </a:lnTo>
                <a:close/>
              </a:path>
            </a:pathLst>
          </a:custGeom>
          <a:solidFill>
            <a:srgbClr val="D9D9D9"/>
          </a:solidFill>
        </p:spPr>
        <p:txBody>
          <a:bodyPr wrap="square" lIns="0" tIns="0" rIns="0" bIns="0" rtlCol="0"/>
          <a:lstStyle/>
          <a:p>
            <a:endParaRPr/>
          </a:p>
        </p:txBody>
      </p:sp>
      <p:pic>
        <p:nvPicPr>
          <p:cNvPr id="43" name="object 43"/>
          <p:cNvPicPr/>
          <p:nvPr/>
        </p:nvPicPr>
        <p:blipFill>
          <a:blip r:embed="rId7" cstate="print"/>
          <a:stretch>
            <a:fillRect/>
          </a:stretch>
        </p:blipFill>
        <p:spPr>
          <a:xfrm>
            <a:off x="333145" y="1943561"/>
            <a:ext cx="507600" cy="316820"/>
          </a:xfrm>
          <a:prstGeom prst="rect">
            <a:avLst/>
          </a:prstGeom>
        </p:spPr>
      </p:pic>
      <p:sp>
        <p:nvSpPr>
          <p:cNvPr id="44" name="object 44"/>
          <p:cNvSpPr/>
          <p:nvPr/>
        </p:nvSpPr>
        <p:spPr>
          <a:xfrm>
            <a:off x="429818" y="4237672"/>
            <a:ext cx="314325" cy="508000"/>
          </a:xfrm>
          <a:custGeom>
            <a:avLst/>
            <a:gdLst/>
            <a:ahLst/>
            <a:cxnLst/>
            <a:rect l="l" t="t" r="r" b="b"/>
            <a:pathLst>
              <a:path w="314325" h="508000">
                <a:moveTo>
                  <a:pt x="196405" y="471601"/>
                </a:moveTo>
                <a:lnTo>
                  <a:pt x="117843" y="471601"/>
                </a:lnTo>
                <a:lnTo>
                  <a:pt x="121856" y="485940"/>
                </a:lnTo>
                <a:lnTo>
                  <a:pt x="130454" y="497446"/>
                </a:lnTo>
                <a:lnTo>
                  <a:pt x="142570" y="505104"/>
                </a:lnTo>
                <a:lnTo>
                  <a:pt x="157124" y="507873"/>
                </a:lnTo>
                <a:lnTo>
                  <a:pt x="171665" y="505104"/>
                </a:lnTo>
                <a:lnTo>
                  <a:pt x="183781" y="497446"/>
                </a:lnTo>
                <a:lnTo>
                  <a:pt x="192392" y="485940"/>
                </a:lnTo>
                <a:lnTo>
                  <a:pt x="196405" y="471601"/>
                </a:lnTo>
                <a:close/>
              </a:path>
              <a:path w="314325" h="508000">
                <a:moveTo>
                  <a:pt x="235673" y="429272"/>
                </a:moveTo>
                <a:lnTo>
                  <a:pt x="234289" y="422109"/>
                </a:lnTo>
                <a:lnTo>
                  <a:pt x="230466" y="416356"/>
                </a:lnTo>
                <a:lnTo>
                  <a:pt x="224713" y="412521"/>
                </a:lnTo>
                <a:lnTo>
                  <a:pt x="217551" y="411137"/>
                </a:lnTo>
                <a:lnTo>
                  <a:pt x="96697" y="411137"/>
                </a:lnTo>
                <a:lnTo>
                  <a:pt x="89522" y="412521"/>
                </a:lnTo>
                <a:lnTo>
                  <a:pt x="83769" y="416356"/>
                </a:lnTo>
                <a:lnTo>
                  <a:pt x="79946" y="422109"/>
                </a:lnTo>
                <a:lnTo>
                  <a:pt x="78562" y="429272"/>
                </a:lnTo>
                <a:lnTo>
                  <a:pt x="79946" y="436448"/>
                </a:lnTo>
                <a:lnTo>
                  <a:pt x="83769" y="442201"/>
                </a:lnTo>
                <a:lnTo>
                  <a:pt x="89522" y="446024"/>
                </a:lnTo>
                <a:lnTo>
                  <a:pt x="96697" y="447421"/>
                </a:lnTo>
                <a:lnTo>
                  <a:pt x="217551" y="447421"/>
                </a:lnTo>
                <a:lnTo>
                  <a:pt x="224713" y="446024"/>
                </a:lnTo>
                <a:lnTo>
                  <a:pt x="230466" y="442201"/>
                </a:lnTo>
                <a:lnTo>
                  <a:pt x="234289" y="436448"/>
                </a:lnTo>
                <a:lnTo>
                  <a:pt x="235673" y="429272"/>
                </a:lnTo>
                <a:close/>
              </a:path>
              <a:path w="314325" h="508000">
                <a:moveTo>
                  <a:pt x="235673" y="368820"/>
                </a:moveTo>
                <a:lnTo>
                  <a:pt x="234289" y="361645"/>
                </a:lnTo>
                <a:lnTo>
                  <a:pt x="230466" y="355892"/>
                </a:lnTo>
                <a:lnTo>
                  <a:pt x="224713" y="352069"/>
                </a:lnTo>
                <a:lnTo>
                  <a:pt x="217551" y="350672"/>
                </a:lnTo>
                <a:lnTo>
                  <a:pt x="96697" y="350672"/>
                </a:lnTo>
                <a:lnTo>
                  <a:pt x="89522" y="352069"/>
                </a:lnTo>
                <a:lnTo>
                  <a:pt x="83769" y="355892"/>
                </a:lnTo>
                <a:lnTo>
                  <a:pt x="79946" y="361645"/>
                </a:lnTo>
                <a:lnTo>
                  <a:pt x="78562" y="368820"/>
                </a:lnTo>
                <a:lnTo>
                  <a:pt x="79946" y="375983"/>
                </a:lnTo>
                <a:lnTo>
                  <a:pt x="83769" y="381736"/>
                </a:lnTo>
                <a:lnTo>
                  <a:pt x="89522" y="385559"/>
                </a:lnTo>
                <a:lnTo>
                  <a:pt x="96697" y="386956"/>
                </a:lnTo>
                <a:lnTo>
                  <a:pt x="217551" y="386956"/>
                </a:lnTo>
                <a:lnTo>
                  <a:pt x="224713" y="385559"/>
                </a:lnTo>
                <a:lnTo>
                  <a:pt x="230466" y="381736"/>
                </a:lnTo>
                <a:lnTo>
                  <a:pt x="234289" y="375983"/>
                </a:lnTo>
                <a:lnTo>
                  <a:pt x="235673" y="368820"/>
                </a:lnTo>
                <a:close/>
              </a:path>
              <a:path w="314325" h="508000">
                <a:moveTo>
                  <a:pt x="314236" y="155384"/>
                </a:moveTo>
                <a:lnTo>
                  <a:pt x="305435" y="106311"/>
                </a:lnTo>
                <a:lnTo>
                  <a:pt x="282867" y="63766"/>
                </a:lnTo>
                <a:lnTo>
                  <a:pt x="278587" y="59537"/>
                </a:lnTo>
                <a:lnTo>
                  <a:pt x="278587" y="155384"/>
                </a:lnTo>
                <a:lnTo>
                  <a:pt x="278587" y="160223"/>
                </a:lnTo>
                <a:lnTo>
                  <a:pt x="277977" y="160223"/>
                </a:lnTo>
                <a:lnTo>
                  <a:pt x="277075" y="171081"/>
                </a:lnTo>
                <a:lnTo>
                  <a:pt x="275336" y="181838"/>
                </a:lnTo>
                <a:lnTo>
                  <a:pt x="260832" y="220078"/>
                </a:lnTo>
                <a:lnTo>
                  <a:pt x="248970" y="235800"/>
                </a:lnTo>
                <a:lnTo>
                  <a:pt x="238912" y="248716"/>
                </a:lnTo>
                <a:lnTo>
                  <a:pt x="229641" y="262102"/>
                </a:lnTo>
                <a:lnTo>
                  <a:pt x="221272" y="275932"/>
                </a:lnTo>
                <a:lnTo>
                  <a:pt x="213918" y="290220"/>
                </a:lnTo>
                <a:lnTo>
                  <a:pt x="100926" y="290220"/>
                </a:lnTo>
                <a:lnTo>
                  <a:pt x="75603" y="248716"/>
                </a:lnTo>
                <a:lnTo>
                  <a:pt x="59778" y="228219"/>
                </a:lnTo>
                <a:lnTo>
                  <a:pt x="54241" y="220078"/>
                </a:lnTo>
                <a:lnTo>
                  <a:pt x="39281" y="181838"/>
                </a:lnTo>
                <a:lnTo>
                  <a:pt x="36868" y="155384"/>
                </a:lnTo>
                <a:lnTo>
                  <a:pt x="47002" y="108966"/>
                </a:lnTo>
                <a:lnTo>
                  <a:pt x="73050" y="71043"/>
                </a:lnTo>
                <a:lnTo>
                  <a:pt x="111226" y="45364"/>
                </a:lnTo>
                <a:lnTo>
                  <a:pt x="157721" y="35674"/>
                </a:lnTo>
                <a:lnTo>
                  <a:pt x="204228" y="45275"/>
                </a:lnTo>
                <a:lnTo>
                  <a:pt x="242404" y="70815"/>
                </a:lnTo>
                <a:lnTo>
                  <a:pt x="268452" y="108712"/>
                </a:lnTo>
                <a:lnTo>
                  <a:pt x="278587" y="155384"/>
                </a:lnTo>
                <a:lnTo>
                  <a:pt x="278587" y="59537"/>
                </a:lnTo>
                <a:lnTo>
                  <a:pt x="254469" y="35674"/>
                </a:lnTo>
                <a:lnTo>
                  <a:pt x="248970" y="30226"/>
                </a:lnTo>
                <a:lnTo>
                  <a:pt x="206235" y="8153"/>
                </a:lnTo>
                <a:lnTo>
                  <a:pt x="157124" y="0"/>
                </a:lnTo>
                <a:lnTo>
                  <a:pt x="108000" y="8153"/>
                </a:lnTo>
                <a:lnTo>
                  <a:pt x="65265" y="30226"/>
                </a:lnTo>
                <a:lnTo>
                  <a:pt x="31381" y="63766"/>
                </a:lnTo>
                <a:lnTo>
                  <a:pt x="8801" y="106311"/>
                </a:lnTo>
                <a:lnTo>
                  <a:pt x="0" y="155384"/>
                </a:lnTo>
                <a:lnTo>
                  <a:pt x="0" y="160820"/>
                </a:lnTo>
                <a:lnTo>
                  <a:pt x="6464" y="201980"/>
                </a:lnTo>
                <a:lnTo>
                  <a:pt x="22669" y="238747"/>
                </a:lnTo>
                <a:lnTo>
                  <a:pt x="38074" y="259981"/>
                </a:lnTo>
                <a:lnTo>
                  <a:pt x="49022" y="274091"/>
                </a:lnTo>
                <a:lnTo>
                  <a:pt x="59448" y="290817"/>
                </a:lnTo>
                <a:lnTo>
                  <a:pt x="68414" y="307086"/>
                </a:lnTo>
                <a:lnTo>
                  <a:pt x="74942" y="319836"/>
                </a:lnTo>
                <a:lnTo>
                  <a:pt x="76746" y="324078"/>
                </a:lnTo>
                <a:lnTo>
                  <a:pt x="80975" y="326491"/>
                </a:lnTo>
                <a:lnTo>
                  <a:pt x="233260" y="326491"/>
                </a:lnTo>
                <a:lnTo>
                  <a:pt x="237490" y="324078"/>
                </a:lnTo>
                <a:lnTo>
                  <a:pt x="239306" y="319836"/>
                </a:lnTo>
                <a:lnTo>
                  <a:pt x="245833" y="307086"/>
                </a:lnTo>
                <a:lnTo>
                  <a:pt x="254787" y="290817"/>
                </a:lnTo>
                <a:lnTo>
                  <a:pt x="255168" y="290220"/>
                </a:lnTo>
                <a:lnTo>
                  <a:pt x="265226" y="274091"/>
                </a:lnTo>
                <a:lnTo>
                  <a:pt x="276161" y="259981"/>
                </a:lnTo>
                <a:lnTo>
                  <a:pt x="284403" y="249682"/>
                </a:lnTo>
                <a:lnTo>
                  <a:pt x="291795" y="238747"/>
                </a:lnTo>
                <a:lnTo>
                  <a:pt x="307771" y="201980"/>
                </a:lnTo>
                <a:lnTo>
                  <a:pt x="314236" y="160820"/>
                </a:lnTo>
                <a:lnTo>
                  <a:pt x="314236" y="155384"/>
                </a:lnTo>
                <a:close/>
              </a:path>
            </a:pathLst>
          </a:custGeom>
          <a:solidFill>
            <a:srgbClr val="D9D9D9"/>
          </a:solidFill>
        </p:spPr>
        <p:txBody>
          <a:bodyPr wrap="square" lIns="0" tIns="0" rIns="0" bIns="0" rtlCol="0"/>
          <a:lstStyle/>
          <a:p>
            <a:endParaRPr/>
          </a:p>
        </p:txBody>
      </p:sp>
      <p:sp>
        <p:nvSpPr>
          <p:cNvPr id="45" name="object 45"/>
          <p:cNvSpPr/>
          <p:nvPr/>
        </p:nvSpPr>
        <p:spPr>
          <a:xfrm>
            <a:off x="396853" y="3101993"/>
            <a:ext cx="419100" cy="419734"/>
          </a:xfrm>
          <a:custGeom>
            <a:avLst/>
            <a:gdLst/>
            <a:ahLst/>
            <a:cxnLst/>
            <a:rect l="l" t="t" r="r" b="b"/>
            <a:pathLst>
              <a:path w="419100" h="419735">
                <a:moveTo>
                  <a:pt x="336872" y="285571"/>
                </a:moveTo>
                <a:lnTo>
                  <a:pt x="255706" y="285571"/>
                </a:lnTo>
                <a:lnTo>
                  <a:pt x="279048" y="308927"/>
                </a:lnTo>
                <a:lnTo>
                  <a:pt x="278558" y="316250"/>
                </a:lnTo>
                <a:lnTo>
                  <a:pt x="355442" y="408187"/>
                </a:lnTo>
                <a:lnTo>
                  <a:pt x="381967" y="419334"/>
                </a:lnTo>
                <a:lnTo>
                  <a:pt x="389096" y="418637"/>
                </a:lnTo>
                <a:lnTo>
                  <a:pt x="418771" y="381713"/>
                </a:lnTo>
                <a:lnTo>
                  <a:pt x="416028" y="367804"/>
                </a:lnTo>
                <a:lnTo>
                  <a:pt x="407962" y="355637"/>
                </a:lnTo>
                <a:lnTo>
                  <a:pt x="341648" y="289287"/>
                </a:lnTo>
                <a:lnTo>
                  <a:pt x="336872" y="285571"/>
                </a:lnTo>
                <a:close/>
              </a:path>
              <a:path w="419100" h="419735">
                <a:moveTo>
                  <a:pt x="159153" y="0"/>
                </a:moveTo>
                <a:lnTo>
                  <a:pt x="108988" y="8153"/>
                </a:lnTo>
                <a:lnTo>
                  <a:pt x="65316" y="30828"/>
                </a:lnTo>
                <a:lnTo>
                  <a:pt x="30812" y="65352"/>
                </a:lnTo>
                <a:lnTo>
                  <a:pt x="8148" y="109047"/>
                </a:lnTo>
                <a:lnTo>
                  <a:pt x="0" y="159240"/>
                </a:lnTo>
                <a:lnTo>
                  <a:pt x="8148" y="209433"/>
                </a:lnTo>
                <a:lnTo>
                  <a:pt x="30812" y="253129"/>
                </a:lnTo>
                <a:lnTo>
                  <a:pt x="65316" y="287652"/>
                </a:lnTo>
                <a:lnTo>
                  <a:pt x="108988" y="310328"/>
                </a:lnTo>
                <a:lnTo>
                  <a:pt x="159153" y="318481"/>
                </a:lnTo>
                <a:lnTo>
                  <a:pt x="185653" y="316250"/>
                </a:lnTo>
                <a:lnTo>
                  <a:pt x="210811" y="309789"/>
                </a:lnTo>
                <a:lnTo>
                  <a:pt x="234278" y="299447"/>
                </a:lnTo>
                <a:lnTo>
                  <a:pt x="254886" y="286102"/>
                </a:lnTo>
                <a:lnTo>
                  <a:pt x="158622" y="286102"/>
                </a:lnTo>
                <a:lnTo>
                  <a:pt x="109185" y="276050"/>
                </a:lnTo>
                <a:lnTo>
                  <a:pt x="68701" y="248680"/>
                </a:lnTo>
                <a:lnTo>
                  <a:pt x="41346" y="208174"/>
                </a:lnTo>
                <a:lnTo>
                  <a:pt x="31300" y="158709"/>
                </a:lnTo>
                <a:lnTo>
                  <a:pt x="41346" y="109245"/>
                </a:lnTo>
                <a:lnTo>
                  <a:pt x="68701" y="68738"/>
                </a:lnTo>
                <a:lnTo>
                  <a:pt x="109185" y="41369"/>
                </a:lnTo>
                <a:lnTo>
                  <a:pt x="158622" y="31317"/>
                </a:lnTo>
                <a:lnTo>
                  <a:pt x="253478" y="31317"/>
                </a:lnTo>
                <a:lnTo>
                  <a:pt x="252989" y="30829"/>
                </a:lnTo>
                <a:lnTo>
                  <a:pt x="209318" y="8153"/>
                </a:lnTo>
                <a:lnTo>
                  <a:pt x="159153" y="0"/>
                </a:lnTo>
                <a:close/>
              </a:path>
              <a:path w="419100" h="419735">
                <a:moveTo>
                  <a:pt x="253478" y="31317"/>
                </a:moveTo>
                <a:lnTo>
                  <a:pt x="158622" y="31317"/>
                </a:lnTo>
                <a:lnTo>
                  <a:pt x="208059" y="41369"/>
                </a:lnTo>
                <a:lnTo>
                  <a:pt x="248544" y="68738"/>
                </a:lnTo>
                <a:lnTo>
                  <a:pt x="275898" y="109245"/>
                </a:lnTo>
                <a:lnTo>
                  <a:pt x="285945" y="158710"/>
                </a:lnTo>
                <a:lnTo>
                  <a:pt x="275898" y="208174"/>
                </a:lnTo>
                <a:lnTo>
                  <a:pt x="248544" y="248681"/>
                </a:lnTo>
                <a:lnTo>
                  <a:pt x="208059" y="276050"/>
                </a:lnTo>
                <a:lnTo>
                  <a:pt x="158622" y="286102"/>
                </a:lnTo>
                <a:lnTo>
                  <a:pt x="254886" y="286102"/>
                </a:lnTo>
                <a:lnTo>
                  <a:pt x="255706" y="285571"/>
                </a:lnTo>
                <a:lnTo>
                  <a:pt x="336872" y="285571"/>
                </a:lnTo>
                <a:lnTo>
                  <a:pt x="334346" y="283606"/>
                </a:lnTo>
                <a:lnTo>
                  <a:pt x="326197" y="280064"/>
                </a:lnTo>
                <a:lnTo>
                  <a:pt x="321059" y="279202"/>
                </a:lnTo>
                <a:lnTo>
                  <a:pt x="308757" y="279202"/>
                </a:lnTo>
                <a:lnTo>
                  <a:pt x="285414" y="255846"/>
                </a:lnTo>
                <a:lnTo>
                  <a:pt x="299282" y="234631"/>
                </a:lnTo>
                <a:lnTo>
                  <a:pt x="309619" y="211126"/>
                </a:lnTo>
                <a:lnTo>
                  <a:pt x="316076" y="185830"/>
                </a:lnTo>
                <a:lnTo>
                  <a:pt x="318306" y="159240"/>
                </a:lnTo>
                <a:lnTo>
                  <a:pt x="310157" y="109048"/>
                </a:lnTo>
                <a:lnTo>
                  <a:pt x="287494" y="65352"/>
                </a:lnTo>
                <a:lnTo>
                  <a:pt x="253478" y="31317"/>
                </a:lnTo>
                <a:close/>
              </a:path>
              <a:path w="419100" h="419735">
                <a:moveTo>
                  <a:pt x="317552" y="278613"/>
                </a:moveTo>
                <a:lnTo>
                  <a:pt x="308757" y="279202"/>
                </a:lnTo>
                <a:lnTo>
                  <a:pt x="321059" y="279202"/>
                </a:lnTo>
                <a:lnTo>
                  <a:pt x="317552" y="278613"/>
                </a:lnTo>
                <a:close/>
              </a:path>
            </a:pathLst>
          </a:custGeom>
          <a:solidFill>
            <a:srgbClr val="D9D9D9"/>
          </a:solidFill>
        </p:spPr>
        <p:txBody>
          <a:bodyPr wrap="square" lIns="0" tIns="0" rIns="0" bIns="0" rtlCol="0"/>
          <a:lstStyle/>
          <a:p>
            <a:endParaRPr/>
          </a:p>
        </p:txBody>
      </p:sp>
      <p:grpSp>
        <p:nvGrpSpPr>
          <p:cNvPr id="46" name="object 46"/>
          <p:cNvGrpSpPr/>
          <p:nvPr/>
        </p:nvGrpSpPr>
        <p:grpSpPr>
          <a:xfrm>
            <a:off x="346808" y="784229"/>
            <a:ext cx="495934" cy="495934"/>
            <a:chOff x="346808" y="784229"/>
            <a:chExt cx="495934" cy="495934"/>
          </a:xfrm>
        </p:grpSpPr>
        <p:pic>
          <p:nvPicPr>
            <p:cNvPr id="47" name="object 47"/>
            <p:cNvPicPr/>
            <p:nvPr/>
          </p:nvPicPr>
          <p:blipFill>
            <a:blip r:embed="rId8" cstate="print"/>
            <a:stretch>
              <a:fillRect/>
            </a:stretch>
          </p:blipFill>
          <p:spPr>
            <a:xfrm>
              <a:off x="546223" y="983754"/>
              <a:ext cx="96685" cy="96739"/>
            </a:xfrm>
            <a:prstGeom prst="rect">
              <a:avLst/>
            </a:prstGeom>
          </p:spPr>
        </p:pic>
        <p:sp>
          <p:nvSpPr>
            <p:cNvPr id="48" name="object 48"/>
            <p:cNvSpPr/>
            <p:nvPr/>
          </p:nvSpPr>
          <p:spPr>
            <a:xfrm>
              <a:off x="346808" y="784229"/>
              <a:ext cx="495934" cy="495934"/>
            </a:xfrm>
            <a:custGeom>
              <a:avLst/>
              <a:gdLst/>
              <a:ahLst/>
              <a:cxnLst/>
              <a:rect l="l" t="t" r="r" b="b"/>
              <a:pathLst>
                <a:path w="495934" h="495934">
                  <a:moveTo>
                    <a:pt x="72514" y="259986"/>
                  </a:moveTo>
                  <a:lnTo>
                    <a:pt x="36257" y="259986"/>
                  </a:lnTo>
                  <a:lnTo>
                    <a:pt x="43661" y="304541"/>
                  </a:lnTo>
                  <a:lnTo>
                    <a:pt x="59774" y="345427"/>
                  </a:lnTo>
                  <a:lnTo>
                    <a:pt x="83586" y="381635"/>
                  </a:lnTo>
                  <a:lnTo>
                    <a:pt x="114089" y="412155"/>
                  </a:lnTo>
                  <a:lnTo>
                    <a:pt x="150277" y="435980"/>
                  </a:lnTo>
                  <a:lnTo>
                    <a:pt x="191140" y="452101"/>
                  </a:lnTo>
                  <a:lnTo>
                    <a:pt x="235671" y="459510"/>
                  </a:lnTo>
                  <a:lnTo>
                    <a:pt x="235671" y="495787"/>
                  </a:lnTo>
                  <a:lnTo>
                    <a:pt x="259843" y="495787"/>
                  </a:lnTo>
                  <a:lnTo>
                    <a:pt x="259843" y="459510"/>
                  </a:lnTo>
                  <a:lnTo>
                    <a:pt x="304374" y="452101"/>
                  </a:lnTo>
                  <a:lnTo>
                    <a:pt x="345237" y="435980"/>
                  </a:lnTo>
                  <a:lnTo>
                    <a:pt x="364599" y="423233"/>
                  </a:lnTo>
                  <a:lnTo>
                    <a:pt x="235671" y="423233"/>
                  </a:lnTo>
                  <a:lnTo>
                    <a:pt x="185736" y="412263"/>
                  </a:lnTo>
                  <a:lnTo>
                    <a:pt x="142271" y="388270"/>
                  </a:lnTo>
                  <a:lnTo>
                    <a:pt x="107457" y="353438"/>
                  </a:lnTo>
                  <a:lnTo>
                    <a:pt x="83478" y="309948"/>
                  </a:lnTo>
                  <a:lnTo>
                    <a:pt x="72514" y="259986"/>
                  </a:lnTo>
                  <a:close/>
                </a:path>
                <a:path w="495934" h="495934">
                  <a:moveTo>
                    <a:pt x="125933" y="259986"/>
                  </a:moveTo>
                  <a:lnTo>
                    <a:pt x="101701" y="259986"/>
                  </a:lnTo>
                  <a:lnTo>
                    <a:pt x="115135" y="310230"/>
                  </a:lnTo>
                  <a:lnTo>
                    <a:pt x="144198" y="351574"/>
                  </a:lnTo>
                  <a:lnTo>
                    <a:pt x="185473" y="380634"/>
                  </a:lnTo>
                  <a:lnTo>
                    <a:pt x="235671" y="394090"/>
                  </a:lnTo>
                  <a:lnTo>
                    <a:pt x="235671" y="423233"/>
                  </a:lnTo>
                  <a:lnTo>
                    <a:pt x="259843" y="423233"/>
                  </a:lnTo>
                  <a:lnTo>
                    <a:pt x="259843" y="394090"/>
                  </a:lnTo>
                  <a:lnTo>
                    <a:pt x="310082" y="380634"/>
                  </a:lnTo>
                  <a:lnTo>
                    <a:pt x="325501" y="369785"/>
                  </a:lnTo>
                  <a:lnTo>
                    <a:pt x="235671" y="369785"/>
                  </a:lnTo>
                  <a:lnTo>
                    <a:pt x="194859" y="358343"/>
                  </a:lnTo>
                  <a:lnTo>
                    <a:pt x="161218" y="334480"/>
                  </a:lnTo>
                  <a:lnTo>
                    <a:pt x="137368" y="300820"/>
                  </a:lnTo>
                  <a:lnTo>
                    <a:pt x="125933" y="259986"/>
                  </a:lnTo>
                  <a:close/>
                </a:path>
                <a:path w="495934" h="495934">
                  <a:moveTo>
                    <a:pt x="459257" y="259986"/>
                  </a:moveTo>
                  <a:lnTo>
                    <a:pt x="423000" y="259986"/>
                  </a:lnTo>
                  <a:lnTo>
                    <a:pt x="412036" y="309949"/>
                  </a:lnTo>
                  <a:lnTo>
                    <a:pt x="388057" y="353438"/>
                  </a:lnTo>
                  <a:lnTo>
                    <a:pt x="353243" y="388271"/>
                  </a:lnTo>
                  <a:lnTo>
                    <a:pt x="309778" y="412263"/>
                  </a:lnTo>
                  <a:lnTo>
                    <a:pt x="259843" y="423233"/>
                  </a:lnTo>
                  <a:lnTo>
                    <a:pt x="364599" y="423233"/>
                  </a:lnTo>
                  <a:lnTo>
                    <a:pt x="381425" y="412155"/>
                  </a:lnTo>
                  <a:lnTo>
                    <a:pt x="411929" y="381635"/>
                  </a:lnTo>
                  <a:lnTo>
                    <a:pt x="435740" y="345428"/>
                  </a:lnTo>
                  <a:lnTo>
                    <a:pt x="451853" y="304542"/>
                  </a:lnTo>
                  <a:lnTo>
                    <a:pt x="459257" y="259986"/>
                  </a:lnTo>
                  <a:close/>
                </a:path>
                <a:path w="495934" h="495934">
                  <a:moveTo>
                    <a:pt x="259843" y="320448"/>
                  </a:moveTo>
                  <a:lnTo>
                    <a:pt x="235671" y="320448"/>
                  </a:lnTo>
                  <a:lnTo>
                    <a:pt x="235671" y="369785"/>
                  </a:lnTo>
                  <a:lnTo>
                    <a:pt x="259843" y="369785"/>
                  </a:lnTo>
                  <a:lnTo>
                    <a:pt x="259843" y="320448"/>
                  </a:lnTo>
                  <a:close/>
                </a:path>
                <a:path w="495934" h="495934">
                  <a:moveTo>
                    <a:pt x="393874" y="259986"/>
                  </a:moveTo>
                  <a:lnTo>
                    <a:pt x="369581" y="259986"/>
                  </a:lnTo>
                  <a:lnTo>
                    <a:pt x="358146" y="300821"/>
                  </a:lnTo>
                  <a:lnTo>
                    <a:pt x="334297" y="334481"/>
                  </a:lnTo>
                  <a:lnTo>
                    <a:pt x="300655" y="358343"/>
                  </a:lnTo>
                  <a:lnTo>
                    <a:pt x="259843" y="369785"/>
                  </a:lnTo>
                  <a:lnTo>
                    <a:pt x="325501" y="369785"/>
                  </a:lnTo>
                  <a:lnTo>
                    <a:pt x="351394" y="351555"/>
                  </a:lnTo>
                  <a:lnTo>
                    <a:pt x="380440" y="310231"/>
                  </a:lnTo>
                  <a:lnTo>
                    <a:pt x="393874" y="259986"/>
                  </a:lnTo>
                  <a:close/>
                </a:path>
                <a:path w="495934" h="495934">
                  <a:moveTo>
                    <a:pt x="175243" y="235801"/>
                  </a:moveTo>
                  <a:lnTo>
                    <a:pt x="0" y="235801"/>
                  </a:lnTo>
                  <a:lnTo>
                    <a:pt x="0" y="259986"/>
                  </a:lnTo>
                  <a:lnTo>
                    <a:pt x="175243" y="259986"/>
                  </a:lnTo>
                  <a:lnTo>
                    <a:pt x="175243" y="235801"/>
                  </a:lnTo>
                  <a:close/>
                </a:path>
                <a:path w="495934" h="495934">
                  <a:moveTo>
                    <a:pt x="495515" y="235801"/>
                  </a:moveTo>
                  <a:lnTo>
                    <a:pt x="320271" y="235801"/>
                  </a:lnTo>
                  <a:lnTo>
                    <a:pt x="320271" y="259986"/>
                  </a:lnTo>
                  <a:lnTo>
                    <a:pt x="495515" y="259986"/>
                  </a:lnTo>
                  <a:lnTo>
                    <a:pt x="495515" y="235801"/>
                  </a:lnTo>
                  <a:close/>
                </a:path>
                <a:path w="495934" h="495934">
                  <a:moveTo>
                    <a:pt x="259843" y="0"/>
                  </a:moveTo>
                  <a:lnTo>
                    <a:pt x="235671" y="0"/>
                  </a:lnTo>
                  <a:lnTo>
                    <a:pt x="235671" y="36277"/>
                  </a:lnTo>
                  <a:lnTo>
                    <a:pt x="191140" y="43685"/>
                  </a:lnTo>
                  <a:lnTo>
                    <a:pt x="150277" y="59807"/>
                  </a:lnTo>
                  <a:lnTo>
                    <a:pt x="114089" y="83631"/>
                  </a:lnTo>
                  <a:lnTo>
                    <a:pt x="83586" y="114152"/>
                  </a:lnTo>
                  <a:lnTo>
                    <a:pt x="59774" y="150359"/>
                  </a:lnTo>
                  <a:lnTo>
                    <a:pt x="43661" y="191245"/>
                  </a:lnTo>
                  <a:lnTo>
                    <a:pt x="36257" y="235801"/>
                  </a:lnTo>
                  <a:lnTo>
                    <a:pt x="72514" y="235801"/>
                  </a:lnTo>
                  <a:lnTo>
                    <a:pt x="83478" y="185838"/>
                  </a:lnTo>
                  <a:lnTo>
                    <a:pt x="107457" y="142349"/>
                  </a:lnTo>
                  <a:lnTo>
                    <a:pt x="142271" y="107516"/>
                  </a:lnTo>
                  <a:lnTo>
                    <a:pt x="185736" y="83523"/>
                  </a:lnTo>
                  <a:lnTo>
                    <a:pt x="235671" y="72554"/>
                  </a:lnTo>
                  <a:lnTo>
                    <a:pt x="364599" y="72554"/>
                  </a:lnTo>
                  <a:lnTo>
                    <a:pt x="345237" y="59807"/>
                  </a:lnTo>
                  <a:lnTo>
                    <a:pt x="304374" y="43685"/>
                  </a:lnTo>
                  <a:lnTo>
                    <a:pt x="259843" y="36277"/>
                  </a:lnTo>
                  <a:lnTo>
                    <a:pt x="259843" y="0"/>
                  </a:lnTo>
                  <a:close/>
                </a:path>
                <a:path w="495934" h="495934">
                  <a:moveTo>
                    <a:pt x="259843" y="72554"/>
                  </a:moveTo>
                  <a:lnTo>
                    <a:pt x="235671" y="72554"/>
                  </a:lnTo>
                  <a:lnTo>
                    <a:pt x="235671" y="101757"/>
                  </a:lnTo>
                  <a:lnTo>
                    <a:pt x="185467" y="115189"/>
                  </a:lnTo>
                  <a:lnTo>
                    <a:pt x="144152" y="144250"/>
                  </a:lnTo>
                  <a:lnTo>
                    <a:pt x="115103" y="185556"/>
                  </a:lnTo>
                  <a:lnTo>
                    <a:pt x="101641" y="235801"/>
                  </a:lnTo>
                  <a:lnTo>
                    <a:pt x="125933" y="235801"/>
                  </a:lnTo>
                  <a:lnTo>
                    <a:pt x="137368" y="194966"/>
                  </a:lnTo>
                  <a:lnTo>
                    <a:pt x="161218" y="161306"/>
                  </a:lnTo>
                  <a:lnTo>
                    <a:pt x="194859" y="137444"/>
                  </a:lnTo>
                  <a:lnTo>
                    <a:pt x="235671" y="126002"/>
                  </a:lnTo>
                  <a:lnTo>
                    <a:pt x="325501" y="126002"/>
                  </a:lnTo>
                  <a:lnTo>
                    <a:pt x="310060" y="115137"/>
                  </a:lnTo>
                  <a:lnTo>
                    <a:pt x="259843" y="101696"/>
                  </a:lnTo>
                  <a:lnTo>
                    <a:pt x="259843" y="72554"/>
                  </a:lnTo>
                  <a:close/>
                </a:path>
                <a:path w="495934" h="495934">
                  <a:moveTo>
                    <a:pt x="325501" y="126002"/>
                  </a:moveTo>
                  <a:lnTo>
                    <a:pt x="259843" y="126002"/>
                  </a:lnTo>
                  <a:lnTo>
                    <a:pt x="300655" y="137444"/>
                  </a:lnTo>
                  <a:lnTo>
                    <a:pt x="334297" y="161306"/>
                  </a:lnTo>
                  <a:lnTo>
                    <a:pt x="358146" y="194966"/>
                  </a:lnTo>
                  <a:lnTo>
                    <a:pt x="369581" y="235801"/>
                  </a:lnTo>
                  <a:lnTo>
                    <a:pt x="393874" y="235801"/>
                  </a:lnTo>
                  <a:lnTo>
                    <a:pt x="380440" y="185556"/>
                  </a:lnTo>
                  <a:lnTo>
                    <a:pt x="351381" y="144213"/>
                  </a:lnTo>
                  <a:lnTo>
                    <a:pt x="325501" y="126002"/>
                  </a:lnTo>
                  <a:close/>
                </a:path>
                <a:path w="495934" h="495934">
                  <a:moveTo>
                    <a:pt x="364599" y="72554"/>
                  </a:moveTo>
                  <a:lnTo>
                    <a:pt x="259843" y="72554"/>
                  </a:lnTo>
                  <a:lnTo>
                    <a:pt x="309778" y="83524"/>
                  </a:lnTo>
                  <a:lnTo>
                    <a:pt x="353243" y="107516"/>
                  </a:lnTo>
                  <a:lnTo>
                    <a:pt x="388057" y="142349"/>
                  </a:lnTo>
                  <a:lnTo>
                    <a:pt x="412036" y="185838"/>
                  </a:lnTo>
                  <a:lnTo>
                    <a:pt x="423000" y="235801"/>
                  </a:lnTo>
                  <a:lnTo>
                    <a:pt x="459257" y="235801"/>
                  </a:lnTo>
                  <a:lnTo>
                    <a:pt x="451853" y="191245"/>
                  </a:lnTo>
                  <a:lnTo>
                    <a:pt x="435740" y="150359"/>
                  </a:lnTo>
                  <a:lnTo>
                    <a:pt x="411929" y="114152"/>
                  </a:lnTo>
                  <a:lnTo>
                    <a:pt x="381425" y="83632"/>
                  </a:lnTo>
                  <a:lnTo>
                    <a:pt x="364599" y="72554"/>
                  </a:lnTo>
                  <a:close/>
                </a:path>
                <a:path w="495934" h="495934">
                  <a:moveTo>
                    <a:pt x="259843" y="126002"/>
                  </a:moveTo>
                  <a:lnTo>
                    <a:pt x="235671" y="126002"/>
                  </a:lnTo>
                  <a:lnTo>
                    <a:pt x="235671" y="175339"/>
                  </a:lnTo>
                  <a:lnTo>
                    <a:pt x="259843" y="175339"/>
                  </a:lnTo>
                  <a:lnTo>
                    <a:pt x="259843" y="126002"/>
                  </a:lnTo>
                  <a:close/>
                </a:path>
              </a:pathLst>
            </a:custGeom>
            <a:solidFill>
              <a:srgbClr val="D9D9D9"/>
            </a:solidFill>
          </p:spPr>
          <p:txBody>
            <a:bodyPr wrap="square" lIns="0" tIns="0" rIns="0" bIns="0" rtlCol="0"/>
            <a:lstStyle/>
            <a:p>
              <a:endParaRPr/>
            </a:p>
          </p:txBody>
        </p:sp>
      </p:grpSp>
      <p:sp>
        <p:nvSpPr>
          <p:cNvPr id="49" name="object 49"/>
          <p:cNvSpPr txBox="1"/>
          <p:nvPr/>
        </p:nvSpPr>
        <p:spPr>
          <a:xfrm>
            <a:off x="321056" y="1313433"/>
            <a:ext cx="53594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objectives</a:t>
            </a:r>
            <a:endParaRPr sz="800">
              <a:latin typeface="Verdana"/>
              <a:cs typeface="Verdana"/>
            </a:endParaRPr>
          </a:p>
        </p:txBody>
      </p:sp>
      <p:sp>
        <p:nvSpPr>
          <p:cNvPr id="50" name="object 50"/>
          <p:cNvSpPr txBox="1"/>
          <p:nvPr/>
        </p:nvSpPr>
        <p:spPr>
          <a:xfrm>
            <a:off x="352450" y="2296413"/>
            <a:ext cx="487680"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customer</a:t>
            </a:r>
            <a:endParaRPr sz="800">
              <a:latin typeface="Verdana"/>
              <a:cs typeface="Verdana"/>
            </a:endParaRPr>
          </a:p>
        </p:txBody>
      </p:sp>
      <p:sp>
        <p:nvSpPr>
          <p:cNvPr id="51" name="object 51"/>
          <p:cNvSpPr txBox="1"/>
          <p:nvPr/>
        </p:nvSpPr>
        <p:spPr>
          <a:xfrm>
            <a:off x="349402" y="3576573"/>
            <a:ext cx="457834"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D9D9D9"/>
                </a:solidFill>
                <a:latin typeface="Verdana"/>
                <a:cs typeface="Verdana"/>
              </a:rPr>
              <a:t>research</a:t>
            </a:r>
            <a:endParaRPr sz="800">
              <a:latin typeface="Verdana"/>
              <a:cs typeface="Verdana"/>
            </a:endParaRPr>
          </a:p>
        </p:txBody>
      </p:sp>
      <p:sp>
        <p:nvSpPr>
          <p:cNvPr id="52" name="object 52"/>
          <p:cNvSpPr txBox="1"/>
          <p:nvPr/>
        </p:nvSpPr>
        <p:spPr>
          <a:xfrm>
            <a:off x="452424" y="4810505"/>
            <a:ext cx="255270"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idea</a:t>
            </a:r>
            <a:endParaRPr sz="800">
              <a:latin typeface="Verdana"/>
              <a:cs typeface="Verdana"/>
            </a:endParaRPr>
          </a:p>
        </p:txBody>
      </p:sp>
      <p:sp>
        <p:nvSpPr>
          <p:cNvPr id="53" name="object 53"/>
          <p:cNvSpPr txBox="1"/>
          <p:nvPr/>
        </p:nvSpPr>
        <p:spPr>
          <a:xfrm>
            <a:off x="455472" y="5875121"/>
            <a:ext cx="250825" cy="147955"/>
          </a:xfrm>
          <a:prstGeom prst="rect">
            <a:avLst/>
          </a:prstGeom>
        </p:spPr>
        <p:txBody>
          <a:bodyPr vert="horz" wrap="square" lIns="0" tIns="12700" rIns="0" bIns="0" rtlCol="0">
            <a:spAutoFit/>
          </a:bodyPr>
          <a:lstStyle/>
          <a:p>
            <a:pPr marL="12700">
              <a:lnSpc>
                <a:spcPct val="100000"/>
              </a:lnSpc>
              <a:spcBef>
                <a:spcPts val="100"/>
              </a:spcBef>
            </a:pPr>
            <a:r>
              <a:rPr sz="800" spc="-20" dirty="0">
                <a:solidFill>
                  <a:srgbClr val="D9D9D9"/>
                </a:solidFill>
                <a:latin typeface="Verdana"/>
                <a:cs typeface="Verdana"/>
              </a:rPr>
              <a:t>plan</a:t>
            </a:r>
            <a:endParaRPr sz="800">
              <a:latin typeface="Verdana"/>
              <a:cs typeface="Verdana"/>
            </a:endParaRPr>
          </a:p>
        </p:txBody>
      </p:sp>
      <p:pic>
        <p:nvPicPr>
          <p:cNvPr id="54" name="object 54"/>
          <p:cNvPicPr/>
          <p:nvPr/>
        </p:nvPicPr>
        <p:blipFill>
          <a:blip r:embed="rId9" cstate="print"/>
          <a:stretch>
            <a:fillRect/>
          </a:stretch>
        </p:blipFill>
        <p:spPr>
          <a:xfrm>
            <a:off x="166115" y="6391286"/>
            <a:ext cx="846740" cy="247319"/>
          </a:xfrm>
          <a:prstGeom prst="rect">
            <a:avLst/>
          </a:prstGeom>
        </p:spPr>
      </p:pic>
      <p:sp>
        <p:nvSpPr>
          <p:cNvPr id="55" name="TextBox 54">
            <a:extLst>
              <a:ext uri="{FF2B5EF4-FFF2-40B4-BE49-F238E27FC236}">
                <a16:creationId xmlns:a16="http://schemas.microsoft.com/office/drawing/2014/main" id="{048A7437-5F02-1671-9A06-3C8C7208FFAD}"/>
              </a:ext>
            </a:extLst>
          </p:cNvPr>
          <p:cNvSpPr txBox="1"/>
          <p:nvPr/>
        </p:nvSpPr>
        <p:spPr>
          <a:xfrm>
            <a:off x="166116" y="469773"/>
            <a:ext cx="161034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These are all the different places our ads will run. Depending on the one chosen, depends on the length, call to action,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TotalTime>
  <Words>2268</Words>
  <Application>Microsoft Office PowerPoint</Application>
  <PresentationFormat>Widescreen</PresentationFormat>
  <Paragraphs>423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Franklin Gothic Medium</vt:lpstr>
      <vt:lpstr>Segoe UI</vt:lpstr>
      <vt:lpstr>Tahoma</vt:lpstr>
      <vt:lpstr>Times New Roman</vt:lpstr>
      <vt:lpstr>Trebuchet MS</vt:lpstr>
      <vt:lpstr>Verdana</vt:lpstr>
      <vt:lpstr>Office Theme</vt:lpstr>
      <vt:lpstr>PowerPoint Presentation</vt:lpstr>
      <vt:lpstr>Meeting Recap</vt:lpstr>
      <vt:lpstr>PowerPoint Presentation</vt:lpstr>
      <vt:lpstr>PowerPoint Presentation</vt:lpstr>
      <vt:lpstr>How do we capture this audience?</vt:lpstr>
      <vt:lpstr>V i d e o C r e a t i v e</vt:lpstr>
      <vt:lpstr>PowerPoint Presentation</vt:lpstr>
      <vt:lpstr>STRATEGY</vt:lpstr>
      <vt:lpstr>Broadcast Television</vt:lpstr>
      <vt:lpstr>Gray Digital Media</vt:lpstr>
      <vt:lpstr>Our Solutions&amp; The BuyingCycle</vt:lpstr>
      <vt:lpstr>BROADCAST</vt:lpstr>
      <vt:lpstr>BROADCAST COVERAGE</vt:lpstr>
      <vt:lpstr>PowerPoint Presentation</vt:lpstr>
      <vt:lpstr>PowerPoint Presentation</vt:lpstr>
      <vt:lpstr>PowerPoint Presentation</vt:lpstr>
      <vt:lpstr>PowerPoint Presentation</vt:lpstr>
      <vt:lpstr>PowerPoint Presentation</vt:lpstr>
      <vt:lpstr>PowerPoint Presentation</vt:lpstr>
      <vt:lpstr>SOCIAL M E D I A</vt:lpstr>
      <vt:lpstr>VIDEO</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Gordon</dc:creator>
  <cp:lastModifiedBy>Megan Lamb</cp:lastModifiedBy>
  <cp:revision>1</cp:revision>
  <dcterms:created xsi:type="dcterms:W3CDTF">2023-10-04T18:41:18Z</dcterms:created>
  <dcterms:modified xsi:type="dcterms:W3CDTF">2023-10-04T20:34:00Z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2023-09-19T00:00:00Z</vt:filetime>
  </property>
  <property fmtid="{D5CDD505-2E9C-101B-9397-08002B2CF9AE}" pid="3" name="Creator">
    <vt:lpwstr>Microsoft® PowerPoint® for Microsoft 365</vt:lpwstr>
  </property>
  <property fmtid="{D5CDD505-2E9C-101B-9397-08002B2CF9AE}" pid="4" name="LastSaved">
    <vt:filetime>2023-10-04T00:00:00Z</vt:filetime>
  </property>
  <property fmtid="{D5CDD505-2E9C-101B-9397-08002B2CF9AE}" pid="5" name="Producer">
    <vt:lpwstr>Microsoft® PowerPoint® for Microsoft 365</vt:lpwstr>
  </property>
</Properties>
</file>