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850" r:id="rId4"/>
  </p:sldMasterIdLst>
  <p:notesMasterIdLst>
    <p:notesMasterId r:id="rId22"/>
  </p:notesMasterIdLst>
  <p:sldIdLst>
    <p:sldId id="256" r:id="rId5"/>
    <p:sldId id="293" r:id="rId6"/>
    <p:sldId id="257" r:id="rId7"/>
    <p:sldId id="275" r:id="rId8"/>
    <p:sldId id="295" r:id="rId9"/>
    <p:sldId id="296" r:id="rId10"/>
    <p:sldId id="269" r:id="rId11"/>
    <p:sldId id="267" r:id="rId12"/>
    <p:sldId id="297" r:id="rId13"/>
    <p:sldId id="298" r:id="rId14"/>
    <p:sldId id="299" r:id="rId15"/>
    <p:sldId id="300" r:id="rId16"/>
    <p:sldId id="292" r:id="rId17"/>
    <p:sldId id="294" r:id="rId18"/>
    <p:sldId id="301" r:id="rId19"/>
    <p:sldId id="278" r:id="rId20"/>
    <p:sldId id="28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8FEDF5-2997-D331-388D-FE75662C1D0B}" name="Nickels, Mark" initials="MN" userId="S::Mark_Nickels1@baylor.edu::017dcf86-42fa-46d4-9368-b4d1f52e75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B9BD5"/>
    <a:srgbClr val="DADAD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013" autoAdjust="0"/>
  </p:normalViewPr>
  <p:slideViewPr>
    <p:cSldViewPr snapToGrid="0">
      <p:cViewPr varScale="1">
        <p:scale>
          <a:sx n="97" d="100"/>
          <a:sy n="97" d="100"/>
        </p:scale>
        <p:origin x="20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FD10C-D811-4149-A537-0AC2E812630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7F3D1-36E5-4B63-9408-4722ED298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5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1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Good reception and input</a:t>
            </a:r>
          </a:p>
          <a:p>
            <a:r>
              <a:rPr lang="en-US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4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Bicarbonate is most distinctive</a:t>
            </a:r>
          </a:p>
          <a:p>
            <a:pPr marL="171450" indent="-171450">
              <a:buFontTx/>
              <a:buChar char="-"/>
            </a:pPr>
            <a:r>
              <a:rPr lang="en-US" dirty="0"/>
              <a:t>Sample bias in wells: wells are drilled in good water generally</a:t>
            </a:r>
          </a:p>
          <a:p>
            <a:pPr marL="171450" indent="-171450">
              <a:buFontTx/>
              <a:buChar char="-"/>
            </a:pPr>
            <a:r>
              <a:rPr lang="en-US" dirty="0"/>
              <a:t>Variability is higher in the aquifer</a:t>
            </a:r>
          </a:p>
          <a:p>
            <a:pPr marL="171450" indent="-171450">
              <a:buFontTx/>
              <a:buChar char="-"/>
            </a:pPr>
            <a:r>
              <a:rPr lang="en-US" dirty="0"/>
              <a:t>Suggest chem sampling: helps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00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C6656-CC27-CB59-1317-171A7C384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B09599-9314-E80B-F916-C2D16F365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423C7-ACC3-94A3-51C0-DAAF24DBA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Limited wells, but the ones that we do have are 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D6113-2953-4319-C23C-A39457870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2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217E0-2A19-F436-6820-8621FAA52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17BF74-19A1-6AA8-F112-96C9152467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9568D7-A8D6-2DC7-1DFC-BE8C10F92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Two other wells plot in the middle, however it is from an unused casing, and could have evaporation that is related to it.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EA579-CCDB-2383-4E9B-0B4647DC7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72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Map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Axises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7F3D1-36E5-4B63-9408-4722ED298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8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25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9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5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0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9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6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9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3D5BE6B-DC10-4B21-9A16-93C712B12A4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5DC95E3-F0E7-4108-9B9C-F9A9F6E1D91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54CB-089D-F723-81EE-009EC9B94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777" y="-7528"/>
            <a:ext cx="9067800" cy="3566160"/>
          </a:xfrm>
        </p:spPr>
        <p:txBody>
          <a:bodyPr>
            <a:normAutofit/>
          </a:bodyPr>
          <a:lstStyle/>
          <a:p>
            <a:r>
              <a:rPr lang="en-US" sz="4800" spc="75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Assessing Surface and Groundwater Interactions Between the Middle Brazos River Alluvium Aquifer and the Brazos River</a:t>
            </a:r>
            <a:endParaRPr lang="en-US" sz="28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C6ED3-B491-A76A-9F23-FB9081489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6777" y="4344162"/>
            <a:ext cx="7543800" cy="1143000"/>
          </a:xfrm>
        </p:spPr>
        <p:txBody>
          <a:bodyPr>
            <a:normAutofit/>
          </a:bodyPr>
          <a:lstStyle/>
          <a:p>
            <a:r>
              <a:rPr lang="en-US" sz="1600" dirty="0"/>
              <a:t>Mark G.F. Nickels</a:t>
            </a:r>
          </a:p>
          <a:p>
            <a:r>
              <a:rPr lang="en-US" sz="1600" dirty="0"/>
              <a:t>Advisor Dr. Joe </a:t>
            </a:r>
            <a:r>
              <a:rPr lang="en-US" sz="1600" dirty="0" err="1"/>
              <a:t>Yelderman</a:t>
            </a:r>
            <a:endParaRPr lang="en-US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7C9547-1A2E-B25A-78B2-9E1C6473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677" y="5251464"/>
            <a:ext cx="4160143" cy="1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12325A-78C3-8F2F-8B97-07ECA2D37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5" y="5251464"/>
            <a:ext cx="3671008" cy="1021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6BF7D2-1E2F-65A0-3651-6B7BA7B39D03}"/>
              </a:ext>
            </a:extLst>
          </p:cNvPr>
          <p:cNvSpPr txBox="1"/>
          <p:nvPr/>
        </p:nvSpPr>
        <p:spPr>
          <a:xfrm>
            <a:off x="886777" y="3974830"/>
            <a:ext cx="386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  13</a:t>
            </a:r>
            <a:r>
              <a:rPr lang="en-US" baseline="30000" dirty="0"/>
              <a:t>th</a:t>
            </a:r>
            <a:r>
              <a:rPr lang="en-US" dirty="0"/>
              <a:t> 2025 Board Presentation</a:t>
            </a:r>
          </a:p>
        </p:txBody>
      </p:sp>
    </p:spTree>
    <p:extLst>
      <p:ext uri="{BB962C8B-B14F-4D97-AF65-F5344CB8AC3E}">
        <p14:creationId xmlns:p14="http://schemas.microsoft.com/office/powerpoint/2010/main" val="313494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34713-E00D-195F-755C-3625F9973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6BF40CB-D168-DC4C-0B46-FC2DCFDA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B147A79F-090E-325B-DC90-58DADCAC16CA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5991225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</a:t>
            </a:r>
          </a:p>
        </p:txBody>
      </p:sp>
      <p:pic>
        <p:nvPicPr>
          <p:cNvPr id="7" name="Picture 6" descr="A graph showing a number of data&#10;&#10;AI-generated content may be incorrect.">
            <a:extLst>
              <a:ext uri="{FF2B5EF4-FFF2-40B4-BE49-F238E27FC236}">
                <a16:creationId xmlns:a16="http://schemas.microsoft.com/office/drawing/2014/main" id="{A3E601D6-E6E2-E057-00DE-4D7E1CC9F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31" y="1120140"/>
            <a:ext cx="6120569" cy="4617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6F297-1877-C526-A415-8F0F2C6E7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" y="1954525"/>
            <a:ext cx="2948949" cy="29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10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706D0-35D7-BFC2-DC62-853D135D3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DEBFB3E-40CA-4044-F2E1-FEEC0C3D1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3591DB7-4096-6799-ABA7-7E41AA615F86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5991225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Hearne Field Data</a:t>
            </a:r>
          </a:p>
        </p:txBody>
      </p:sp>
      <p:pic>
        <p:nvPicPr>
          <p:cNvPr id="4" name="Picture 3" descr="A map of a river&#10;&#10;AI-generated content may be incorrect.">
            <a:extLst>
              <a:ext uri="{FF2B5EF4-FFF2-40B4-BE49-F238E27FC236}">
                <a16:creationId xmlns:a16="http://schemas.microsoft.com/office/drawing/2014/main" id="{14BA1F5B-A24F-E539-FED0-B5F01C6D7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" y="1952244"/>
            <a:ext cx="2953512" cy="2953512"/>
          </a:xfrm>
          <a:prstGeom prst="rect">
            <a:avLst/>
          </a:prstGeom>
        </p:spPr>
      </p:pic>
      <p:pic>
        <p:nvPicPr>
          <p:cNvPr id="5" name="Picture 4" descr="A graph showing the number of data&#10;&#10;AI-generated content may be incorrect.">
            <a:extLst>
              <a:ext uri="{FF2B5EF4-FFF2-40B4-BE49-F238E27FC236}">
                <a16:creationId xmlns:a16="http://schemas.microsoft.com/office/drawing/2014/main" id="{A94AA72B-4121-4043-64E2-8AC055B5E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54" y="1120140"/>
            <a:ext cx="6118246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00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6CFDA-0908-A6D2-9E1E-4183D3EE1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8253736-7879-140B-5200-C62EA1277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66266D5D-A3E3-F9CF-2B0A-440D18CACE9B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5991225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Hearne Field Data</a:t>
            </a:r>
          </a:p>
        </p:txBody>
      </p:sp>
      <p:pic>
        <p:nvPicPr>
          <p:cNvPr id="6" name="Picture 5" descr="A graph of a graph showing the number of the same number&#10;&#10;AI-generated content may be incorrect.">
            <a:extLst>
              <a:ext uri="{FF2B5EF4-FFF2-40B4-BE49-F238E27FC236}">
                <a16:creationId xmlns:a16="http://schemas.microsoft.com/office/drawing/2014/main" id="{D975CD6F-B856-407D-EE7B-B48F8683E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16" y="1120140"/>
            <a:ext cx="6236709" cy="4617720"/>
          </a:xfrm>
          <a:prstGeom prst="rect">
            <a:avLst/>
          </a:prstGeom>
        </p:spPr>
      </p:pic>
      <p:pic>
        <p:nvPicPr>
          <p:cNvPr id="4" name="Picture 3" descr="A map of a river&#10;&#10;AI-generated content may be incorrect.">
            <a:extLst>
              <a:ext uri="{FF2B5EF4-FFF2-40B4-BE49-F238E27FC236}">
                <a16:creationId xmlns:a16="http://schemas.microsoft.com/office/drawing/2014/main" id="{37073FA4-33B3-8D24-B864-F959ACF28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" y="1952244"/>
            <a:ext cx="2953512" cy="29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7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108D-A4B9-6527-D6C6-1362435B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Plans: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3E6AE-ECE8-2E9B-8CDC-DA824549380F}"/>
              </a:ext>
            </a:extLst>
          </p:cNvPr>
          <p:cNvSpPr txBox="1"/>
          <p:nvPr/>
        </p:nvSpPr>
        <p:spPr>
          <a:xfrm>
            <a:off x="565060" y="1737361"/>
            <a:ext cx="79286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Bank Flow Measurements (Feb 17</a:t>
            </a:r>
            <a:r>
              <a:rPr lang="en-US" sz="2800" b="1" baseline="30000" dirty="0"/>
              <a:t>th</a:t>
            </a:r>
            <a:r>
              <a:rPr lang="en-US" sz="2800" b="1" dirty="0"/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Work with data from </a:t>
            </a:r>
            <a:r>
              <a:rPr lang="en-US" sz="2800" dirty="0" err="1"/>
              <a:t>AquaStratiges</a:t>
            </a:r>
            <a:r>
              <a:rPr lang="en-US" sz="2800" dirty="0"/>
              <a:t> to see if the trends are true at each location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Finish drafting and editing report/thesis (March)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3281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CA060-0360-E2D4-7CF4-D3E4EFEE8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ody of water with a pole in it&#10;&#10;Description automatically generated">
            <a:extLst>
              <a:ext uri="{FF2B5EF4-FFF2-40B4-BE49-F238E27FC236}">
                <a16:creationId xmlns:a16="http://schemas.microsoft.com/office/drawing/2014/main" id="{BE77BCF3-C9AC-5CCB-B1C5-97C081286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 t="37154" r="12480" b="13528"/>
          <a:stretch/>
        </p:blipFill>
        <p:spPr>
          <a:xfrm>
            <a:off x="3297430" y="1920652"/>
            <a:ext cx="4077061" cy="45821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B8C66D-84A5-0A29-75B7-E66D2BBB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Plans: Bank Flow</a:t>
            </a:r>
          </a:p>
        </p:txBody>
      </p:sp>
      <p:pic>
        <p:nvPicPr>
          <p:cNvPr id="5" name="Picture 4" descr="A white pole in water&#10;&#10;Description automatically generated">
            <a:extLst>
              <a:ext uri="{FF2B5EF4-FFF2-40B4-BE49-F238E27FC236}">
                <a16:creationId xmlns:a16="http://schemas.microsoft.com/office/drawing/2014/main" id="{200DBADD-A9BB-60DB-B545-7F9F69316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141" y="1920655"/>
            <a:ext cx="3436619" cy="45821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7E3CDC-0965-3352-6C94-39F4F1FFEB2E}"/>
              </a:ext>
            </a:extLst>
          </p:cNvPr>
          <p:cNvCxnSpPr/>
          <p:nvPr/>
        </p:nvCxnSpPr>
        <p:spPr>
          <a:xfrm>
            <a:off x="7231416" y="3778667"/>
            <a:ext cx="68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F69321-2649-8D3C-9738-DDF558A83F43}"/>
              </a:ext>
            </a:extLst>
          </p:cNvPr>
          <p:cNvCxnSpPr/>
          <p:nvPr/>
        </p:nvCxnSpPr>
        <p:spPr>
          <a:xfrm>
            <a:off x="7231416" y="4257456"/>
            <a:ext cx="68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in a water body holding a wood block&#10;&#10;Description automatically generated">
            <a:extLst>
              <a:ext uri="{FF2B5EF4-FFF2-40B4-BE49-F238E27FC236}">
                <a16:creationId xmlns:a16="http://schemas.microsoft.com/office/drawing/2014/main" id="{5D2A23DE-F6E2-505C-7DEB-C4ABFEA76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656"/>
            <a:ext cx="3672841" cy="458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2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3FA31-B9BD-B827-8906-1D728901B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2CFF-E6E1-24DE-F25E-12E75D33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Plans: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11830-15F4-A89F-10E6-61CCD8D54EF0}"/>
              </a:ext>
            </a:extLst>
          </p:cNvPr>
          <p:cNvSpPr txBox="1"/>
          <p:nvPr/>
        </p:nvSpPr>
        <p:spPr>
          <a:xfrm>
            <a:off x="565060" y="1737361"/>
            <a:ext cx="792869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Bank Flow Measurements (Feb 17</a:t>
            </a:r>
            <a:r>
              <a:rPr lang="en-US" sz="2800" baseline="30000" dirty="0"/>
              <a:t>th</a:t>
            </a:r>
            <a:r>
              <a:rPr lang="en-US" sz="2800" dirty="0"/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Work with data from </a:t>
            </a:r>
            <a:r>
              <a:rPr lang="en-US" sz="2800" b="1" dirty="0" err="1"/>
              <a:t>AquaStratiges</a:t>
            </a:r>
            <a:r>
              <a:rPr lang="en-US" sz="2800" b="1" dirty="0"/>
              <a:t> to see if the trends are true at each location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Finish drafting and editing report/thesis (March)</a:t>
            </a:r>
          </a:p>
          <a:p>
            <a:endParaRPr lang="en-US" sz="2000" b="1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0056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Acknowledgements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12FAA-4466-14C7-06B2-B7452DA974D8}"/>
              </a:ext>
            </a:extLst>
          </p:cNvPr>
          <p:cNvSpPr txBox="1"/>
          <p:nvPr/>
        </p:nvSpPr>
        <p:spPr>
          <a:xfrm>
            <a:off x="839152" y="1750617"/>
            <a:ext cx="6904673" cy="463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Alan Day</a:t>
            </a:r>
            <a:r>
              <a:rPr lang="en-US" sz="2800" dirty="0"/>
              <a:t>, Brazos Valley GCD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Wayne Hamilton</a:t>
            </a:r>
            <a:r>
              <a:rPr lang="en-US" sz="2800" dirty="0"/>
              <a:t>, Baylor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Dr. Joe </a:t>
            </a:r>
            <a:r>
              <a:rPr lang="en-US" sz="2800" b="1" dirty="0" err="1"/>
              <a:t>Yelderman</a:t>
            </a:r>
            <a:r>
              <a:rPr lang="en-US" sz="2800" dirty="0"/>
              <a:t>, Baylor University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AquaStrategies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Landowners: Will Vaughn, Mark Hoelscher, and Laura de </a:t>
            </a:r>
            <a:r>
              <a:rPr lang="en-US" sz="2800" dirty="0" err="1"/>
              <a:t>Asarta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9883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638C-FEC6-C3DB-D65C-191134E4C3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67314" y="639763"/>
            <a:ext cx="5176686" cy="36845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676A0-4A46-CA7F-60C6-70DA0AFCA575}"/>
              </a:ext>
            </a:extLst>
          </p:cNvPr>
          <p:cNvSpPr txBox="1"/>
          <p:nvPr/>
        </p:nvSpPr>
        <p:spPr>
          <a:xfrm>
            <a:off x="3967314" y="4219575"/>
            <a:ext cx="5176686" cy="1238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240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mark_nickels1@baylor.edu</a:t>
            </a:r>
          </a:p>
        </p:txBody>
      </p:sp>
      <p:pic>
        <p:nvPicPr>
          <p:cNvPr id="5" name="Picture 4" descr="A person sitting in a field&#10;&#10;Description automatically generated">
            <a:extLst>
              <a:ext uri="{FF2B5EF4-FFF2-40B4-BE49-F238E27FC236}">
                <a16:creationId xmlns:a16="http://schemas.microsoft.com/office/drawing/2014/main" id="{D0CE8203-C479-805F-DF1D-038B020A7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4" r="14266"/>
          <a:stretch/>
        </p:blipFill>
        <p:spPr>
          <a:xfrm rot="5400000">
            <a:off x="-912155" y="1105557"/>
            <a:ext cx="6143622" cy="40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5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AF1F-B1A1-1616-2B50-7EA179F6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604"/>
            <a:ext cx="9144000" cy="1450757"/>
          </a:xfrm>
        </p:spPr>
        <p:txBody>
          <a:bodyPr/>
          <a:lstStyle/>
          <a:p>
            <a:pPr algn="ctr"/>
            <a:r>
              <a:rPr lang="en-US" dirty="0"/>
              <a:t>GSA Connects National Meeting</a:t>
            </a:r>
          </a:p>
        </p:txBody>
      </p:sp>
      <p:pic>
        <p:nvPicPr>
          <p:cNvPr id="4" name="Picture 3" descr="A person standing at a podium with a computer&#10;&#10;Description automatically generated">
            <a:extLst>
              <a:ext uri="{FF2B5EF4-FFF2-40B4-BE49-F238E27FC236}">
                <a16:creationId xmlns:a16="http://schemas.microsoft.com/office/drawing/2014/main" id="{A051B84B-7F58-FD7A-B5E4-5FCAFA55D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29047"/>
          <a:stretch/>
        </p:blipFill>
        <p:spPr>
          <a:xfrm>
            <a:off x="2123146" y="2104186"/>
            <a:ext cx="4897707" cy="4122836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06A73E5-926C-64EF-E541-AD2CADBC0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00B5AE2-C5CC-499C-8F2D-249888BE2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A7A3698-B350-40E5-8475-9BCC41A08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9144000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0AC655C7-EC94-4BE6-84C8-2F9EFBBB2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0" y="112917"/>
            <a:ext cx="8307120" cy="145075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Purpose and Motivation</a:t>
            </a:r>
            <a:r>
              <a:rPr lang="en-US" sz="4000" dirty="0"/>
              <a:t>: </a:t>
            </a:r>
            <a:br>
              <a:rPr lang="en-US" sz="4000" dirty="0"/>
            </a:br>
            <a:r>
              <a:rPr lang="en-US" sz="40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Follow up from Public Meeting Dec. 9th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EC307D-6F39-97D2-822B-BBE89A43F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r="24176"/>
          <a:stretch/>
        </p:blipFill>
        <p:spPr bwMode="auto">
          <a:xfrm>
            <a:off x="222739" y="1699379"/>
            <a:ext cx="3285597" cy="461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1077" y="2086188"/>
            <a:ext cx="456732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41FC16-5DED-9A98-2D37-B202A0451920}"/>
              </a:ext>
            </a:extLst>
          </p:cNvPr>
          <p:cNvSpPr txBox="1"/>
          <p:nvPr/>
        </p:nvSpPr>
        <p:spPr>
          <a:xfrm>
            <a:off x="3731076" y="2198914"/>
            <a:ext cx="5371014" cy="367018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Brazos River, Brazos River Alluvium Aquifer (BRAA), and bedrock aquifers are a vital resource in central Texas.</a:t>
            </a:r>
          </a:p>
          <a:p>
            <a:pPr marL="285750" indent="-285750" defTabSz="91440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Current state of groundwater modeling of the BRAA has been based on limited data for understanding the heterogeneity of a compartmentalized aquifer with complex interactions.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28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662" y="152161"/>
            <a:ext cx="3876675" cy="812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Chem Data: Ionic</a:t>
            </a:r>
          </a:p>
        </p:txBody>
      </p:sp>
      <p:pic>
        <p:nvPicPr>
          <p:cNvPr id="6" name="Picture 5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A260179D-036B-54EE-E2E2-562530896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925"/>
            <a:ext cx="9144000" cy="3640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DD6C29-3449-FFE9-A97D-1541B1774D2B}"/>
              </a:ext>
            </a:extLst>
          </p:cNvPr>
          <p:cNvSpPr txBox="1"/>
          <p:nvPr/>
        </p:nvSpPr>
        <p:spPr>
          <a:xfrm>
            <a:off x="434340" y="4816305"/>
            <a:ext cx="7486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Data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Sampling 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Suggesting chemical sampling</a:t>
            </a:r>
          </a:p>
        </p:txBody>
      </p:sp>
    </p:spTree>
    <p:extLst>
      <p:ext uri="{BB962C8B-B14F-4D97-AF65-F5344CB8AC3E}">
        <p14:creationId xmlns:p14="http://schemas.microsoft.com/office/powerpoint/2010/main" val="2435437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084DC-F74C-DD00-F42F-3B2D2FC43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B260C4C-4AA9-3F53-D66D-C8B74FD53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8FE38E-9B0F-67B8-FF59-56AAF754D5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48" y="238125"/>
            <a:ext cx="4705352" cy="812800"/>
          </a:xfrm>
        </p:spPr>
        <p:txBody>
          <a:bodyPr>
            <a:normAutofit fontScale="90000"/>
          </a:bodyPr>
          <a:lstStyle/>
          <a:p>
            <a:r>
              <a:rPr lang="en-US" dirty="0"/>
              <a:t>Chem Data: Isotopic</a:t>
            </a:r>
          </a:p>
        </p:txBody>
      </p:sp>
      <p:pic>
        <p:nvPicPr>
          <p:cNvPr id="5" name="Picture 4" descr="A graph with a line and a line&#10;&#10;Description automatically generated with medium confidence">
            <a:extLst>
              <a:ext uri="{FF2B5EF4-FFF2-40B4-BE49-F238E27FC236}">
                <a16:creationId xmlns:a16="http://schemas.microsoft.com/office/drawing/2014/main" id="{58A5ABE9-9BB3-5717-F752-A81EFC984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7" y="1476875"/>
            <a:ext cx="7830665" cy="39042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3D406C-0CFA-6CA9-82A4-776E4A6D8F3F}"/>
              </a:ext>
            </a:extLst>
          </p:cNvPr>
          <p:cNvSpPr/>
          <p:nvPr/>
        </p:nvSpPr>
        <p:spPr>
          <a:xfrm>
            <a:off x="4825365" y="3367404"/>
            <a:ext cx="127000" cy="111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44BCAC-5615-36AE-B39C-2A1B9F610242}"/>
              </a:ext>
            </a:extLst>
          </p:cNvPr>
          <p:cNvSpPr/>
          <p:nvPr/>
        </p:nvSpPr>
        <p:spPr>
          <a:xfrm>
            <a:off x="4690745" y="3732529"/>
            <a:ext cx="127000" cy="111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F1F297-EC28-0C87-DC62-0E5EAF4D0C13}"/>
              </a:ext>
            </a:extLst>
          </p:cNvPr>
          <p:cNvCxnSpPr/>
          <p:nvPr/>
        </p:nvCxnSpPr>
        <p:spPr>
          <a:xfrm>
            <a:off x="4836795" y="3320414"/>
            <a:ext cx="0" cy="20574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8FC98D7A-41FC-41F1-AFAD-9077FD300826}"/>
              </a:ext>
            </a:extLst>
          </p:cNvPr>
          <p:cNvSpPr/>
          <p:nvPr/>
        </p:nvSpPr>
        <p:spPr>
          <a:xfrm rot="20679643">
            <a:off x="6217920" y="2316798"/>
            <a:ext cx="1074411" cy="761364"/>
          </a:xfrm>
          <a:prstGeom prst="ellipse">
            <a:avLst/>
          </a:prstGeom>
          <a:noFill/>
          <a:ln w="57150">
            <a:solidFill>
              <a:srgbClr val="5B9B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4C038B-933C-FA15-AE58-449B80A6003D}"/>
              </a:ext>
            </a:extLst>
          </p:cNvPr>
          <p:cNvSpPr/>
          <p:nvPr/>
        </p:nvSpPr>
        <p:spPr>
          <a:xfrm>
            <a:off x="1828800" y="3732529"/>
            <a:ext cx="982980" cy="1291590"/>
          </a:xfrm>
          <a:prstGeom prst="ellipse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7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A11AE-3167-FEB4-D2F1-FBF2F46A5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A8F09FB-1D06-00A6-081F-D4AEEBE9B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DEE5B-84C3-E10A-2678-47F87F674A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48" y="238125"/>
            <a:ext cx="4705352" cy="812800"/>
          </a:xfrm>
        </p:spPr>
        <p:txBody>
          <a:bodyPr>
            <a:normAutofit fontScale="90000"/>
          </a:bodyPr>
          <a:lstStyle/>
          <a:p>
            <a:r>
              <a:rPr lang="en-US" dirty="0"/>
              <a:t>Chem Data: Isotopic</a:t>
            </a:r>
          </a:p>
        </p:txBody>
      </p:sp>
      <p:pic>
        <p:nvPicPr>
          <p:cNvPr id="5" name="Picture 4" descr="A graph with a line and a line&#10;&#10;Description automatically generated with medium confidence">
            <a:extLst>
              <a:ext uri="{FF2B5EF4-FFF2-40B4-BE49-F238E27FC236}">
                <a16:creationId xmlns:a16="http://schemas.microsoft.com/office/drawing/2014/main" id="{35C3A824-B011-ED3C-9C51-37C48BA51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7" y="1476875"/>
            <a:ext cx="7830665" cy="390424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B4DD0EE-BFA4-4A1F-5A72-379DC634EA5C}"/>
              </a:ext>
            </a:extLst>
          </p:cNvPr>
          <p:cNvSpPr/>
          <p:nvPr/>
        </p:nvSpPr>
        <p:spPr>
          <a:xfrm rot="20679643">
            <a:off x="6217920" y="2316798"/>
            <a:ext cx="1074411" cy="761364"/>
          </a:xfrm>
          <a:prstGeom prst="ellipse">
            <a:avLst/>
          </a:prstGeom>
          <a:noFill/>
          <a:ln w="57150">
            <a:solidFill>
              <a:srgbClr val="5B9BD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8751CC-641D-C5C0-C03D-B0F464DD8BD7}"/>
              </a:ext>
            </a:extLst>
          </p:cNvPr>
          <p:cNvSpPr/>
          <p:nvPr/>
        </p:nvSpPr>
        <p:spPr>
          <a:xfrm>
            <a:off x="1828800" y="3732529"/>
            <a:ext cx="982980" cy="1291590"/>
          </a:xfrm>
          <a:prstGeom prst="ellipse">
            <a:avLst/>
          </a:prstGeom>
          <a:noFill/>
          <a:ln w="5715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5C7CCC-2A1E-7594-073B-823E3AF29CBA}"/>
              </a:ext>
            </a:extLst>
          </p:cNvPr>
          <p:cNvSpPr/>
          <p:nvPr/>
        </p:nvSpPr>
        <p:spPr>
          <a:xfrm>
            <a:off x="4572000" y="3211830"/>
            <a:ext cx="411480" cy="74295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12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83CAF8C-EBAA-1CAB-2A2A-E3141A753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975" y="-277258"/>
            <a:ext cx="5778500" cy="1141413"/>
          </a:xfrm>
        </p:spPr>
        <p:txBody>
          <a:bodyPr/>
          <a:lstStyle/>
          <a:p>
            <a:r>
              <a:rPr lang="en-US" dirty="0"/>
              <a:t>Historic Water Level</a:t>
            </a:r>
          </a:p>
        </p:txBody>
      </p:sp>
      <p:pic>
        <p:nvPicPr>
          <p:cNvPr id="10" name="Picture 9" descr="A map of a river&#10;&#10;Description automatically generated">
            <a:extLst>
              <a:ext uri="{FF2B5EF4-FFF2-40B4-BE49-F238E27FC236}">
                <a16:creationId xmlns:a16="http://schemas.microsoft.com/office/drawing/2014/main" id="{5BAE274D-3E24-D982-1756-6868DFFF7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12" y="4604"/>
            <a:ext cx="3410188" cy="2273459"/>
          </a:xfrm>
          <a:prstGeom prst="rect">
            <a:avLst/>
          </a:prstGeom>
        </p:spPr>
      </p:pic>
      <p:pic>
        <p:nvPicPr>
          <p:cNvPr id="7" name="Picture 6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7F33846-5A73-2E02-27D2-E71BD821B3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3"/>
          <a:stretch/>
        </p:blipFill>
        <p:spPr>
          <a:xfrm>
            <a:off x="0" y="2705709"/>
            <a:ext cx="8884489" cy="2999765"/>
          </a:xfrm>
          <a:prstGeom prst="rect">
            <a:avLst/>
          </a:prstGeom>
        </p:spPr>
      </p:pic>
      <p:pic>
        <p:nvPicPr>
          <p:cNvPr id="2" name="Picture 1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6EA049A5-FDAB-4EDC-45C3-FAC53D4210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3"/>
          <a:stretch/>
        </p:blipFill>
        <p:spPr>
          <a:xfrm>
            <a:off x="0" y="836417"/>
            <a:ext cx="5733812" cy="1935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BBB94-7101-3A97-C6DC-1DA1ED9B8C00}"/>
              </a:ext>
            </a:extLst>
          </p:cNvPr>
          <p:cNvSpPr txBox="1"/>
          <p:nvPr/>
        </p:nvSpPr>
        <p:spPr>
          <a:xfrm>
            <a:off x="572776" y="651751"/>
            <a:ext cx="51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1BBCF-7ACA-5FC6-C8A0-7210775AD268}"/>
              </a:ext>
            </a:extLst>
          </p:cNvPr>
          <p:cNvSpPr txBox="1"/>
          <p:nvPr/>
        </p:nvSpPr>
        <p:spPr>
          <a:xfrm>
            <a:off x="977145" y="2587719"/>
            <a:ext cx="57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</a:t>
            </a:r>
          </a:p>
        </p:txBody>
      </p:sp>
    </p:spTree>
    <p:extLst>
      <p:ext uri="{BB962C8B-B14F-4D97-AF65-F5344CB8AC3E}">
        <p14:creationId xmlns:p14="http://schemas.microsoft.com/office/powerpoint/2010/main" val="3101883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FE2B13-4359-0551-4E14-E3796740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9C5E63A-5221-D991-C163-ACFA56D26153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5991225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</a:t>
            </a:r>
          </a:p>
        </p:txBody>
      </p:sp>
      <p:pic>
        <p:nvPicPr>
          <p:cNvPr id="7" name="Picture 6" descr="A graph of data logger data&#10;&#10;AI-generated content may be incorrect.">
            <a:extLst>
              <a:ext uri="{FF2B5EF4-FFF2-40B4-BE49-F238E27FC236}">
                <a16:creationId xmlns:a16="http://schemas.microsoft.com/office/drawing/2014/main" id="{111A63E7-C772-A9DE-B642-4D6031ABA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41" y="1119126"/>
            <a:ext cx="6123259" cy="4619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A5BBF3-B561-CEC3-74B9-62D7A2E113D3}"/>
              </a:ext>
            </a:extLst>
          </p:cNvPr>
          <p:cNvSpPr/>
          <p:nvPr/>
        </p:nvSpPr>
        <p:spPr>
          <a:xfrm>
            <a:off x="3484246" y="1920235"/>
            <a:ext cx="1855010" cy="2446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C4065-D2EE-B7CB-0417-CAF193241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" y="1954525"/>
            <a:ext cx="2948949" cy="29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33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361F-B52E-3BE9-6256-CBBD8F66D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A9470BC-58A3-7381-0D40-BDE4F567F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815" y="6419790"/>
            <a:ext cx="1438275" cy="40011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440263D4-FE46-DAAE-E805-B4E281CE2514}"/>
              </a:ext>
            </a:extLst>
          </p:cNvPr>
          <p:cNvSpPr txBox="1">
            <a:spLocks/>
          </p:cNvSpPr>
          <p:nvPr/>
        </p:nvSpPr>
        <p:spPr>
          <a:xfrm>
            <a:off x="-1" y="-247651"/>
            <a:ext cx="5991225" cy="8382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Local Study Site: Bryan Field Data</a:t>
            </a:r>
          </a:p>
        </p:txBody>
      </p:sp>
      <p:pic>
        <p:nvPicPr>
          <p:cNvPr id="6" name="Picture 5" descr="A graph of data on a white background&#10;&#10;AI-generated content may be incorrect.">
            <a:extLst>
              <a:ext uri="{FF2B5EF4-FFF2-40B4-BE49-F238E27FC236}">
                <a16:creationId xmlns:a16="http://schemas.microsoft.com/office/drawing/2014/main" id="{FE97E668-1E08-E11F-8B98-3213B8061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31" y="1120140"/>
            <a:ext cx="6120569" cy="4617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633FB-CD3E-D530-FA5C-9325A3AAD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" y="1954525"/>
            <a:ext cx="2948949" cy="29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Baylor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003015"/>
      </a:accent1>
      <a:accent2>
        <a:srgbClr val="FFBC19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B2BF6AECC59C4AA5A833CB4041A92F" ma:contentTypeVersion="9" ma:contentTypeDescription="Create a new document." ma:contentTypeScope="" ma:versionID="8f3dc68138c45c40bd36a4700f0d4ce1">
  <xsd:schema xmlns:xsd="http://www.w3.org/2001/XMLSchema" xmlns:xs="http://www.w3.org/2001/XMLSchema" xmlns:p="http://schemas.microsoft.com/office/2006/metadata/properties" xmlns:ns3="56d35d40-a7f5-42d9-bfbc-2e66619b8122" xmlns:ns4="507d1fd3-6247-4d94-b1d5-dfd70c941d8a" targetNamespace="http://schemas.microsoft.com/office/2006/metadata/properties" ma:root="true" ma:fieldsID="281442cd379a1fcc2cdfee06f404179c" ns3:_="" ns4:_="">
    <xsd:import namespace="56d35d40-a7f5-42d9-bfbc-2e66619b8122"/>
    <xsd:import namespace="507d1fd3-6247-4d94-b1d5-dfd70c941d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d35d40-a7f5-42d9-bfbc-2e66619b81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d1fd3-6247-4d94-b1d5-dfd70c941d8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6d35d40-a7f5-42d9-bfbc-2e66619b81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F4947F-CC9A-4406-85EE-ABB6ACE8F2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d35d40-a7f5-42d9-bfbc-2e66619b8122"/>
    <ds:schemaRef ds:uri="507d1fd3-6247-4d94-b1d5-dfd70c941d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BC15C5-6367-4495-8F1C-C8B44780E6E7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507d1fd3-6247-4d94-b1d5-dfd70c941d8a"/>
    <ds:schemaRef ds:uri="http://schemas.microsoft.com/office/infopath/2007/PartnerControls"/>
    <ds:schemaRef ds:uri="http://schemas.openxmlformats.org/package/2006/metadata/core-properties"/>
    <ds:schemaRef ds:uri="56d35d40-a7f5-42d9-bfbc-2e66619b812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76B4BF-8FA7-494B-B964-5E7458D658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32564</TotalTime>
  <Words>351</Words>
  <Application>Microsoft Office PowerPoint</Application>
  <PresentationFormat>On-screen Show (4:3)</PresentationFormat>
  <Paragraphs>55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Retrospect</vt:lpstr>
      <vt:lpstr>Assessing Surface and Groundwater Interactions Between the Middle Brazos River Alluvium Aquifer and the Brazos River</vt:lpstr>
      <vt:lpstr>GSA Connects National Meeting</vt:lpstr>
      <vt:lpstr>Purpose and Motivation:  Follow up from Public Meeting Dec. 9th</vt:lpstr>
      <vt:lpstr>Chem Data: Ionic</vt:lpstr>
      <vt:lpstr>Chem Data: Isotopic</vt:lpstr>
      <vt:lpstr>Chem Data: Isotopic</vt:lpstr>
      <vt:lpstr>Historic Water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Plans:</vt:lpstr>
      <vt:lpstr>Further Plans: Bank Flow</vt:lpstr>
      <vt:lpstr>Further Plans:</vt:lpstr>
      <vt:lpstr>Acknowledgements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Nickels, Mark</dc:creator>
  <cp:lastModifiedBy>Alan Day</cp:lastModifiedBy>
  <cp:revision>6</cp:revision>
  <dcterms:created xsi:type="dcterms:W3CDTF">2024-03-25T20:37:51Z</dcterms:created>
  <dcterms:modified xsi:type="dcterms:W3CDTF">2025-02-11T20:07:58Z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0x010100C8B2BF6AECC59C4AA5A833CB4041A92F</vt:lpwstr>
  </property>
</Properties>
</file>