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7" r:id="rId4"/>
    <p:sldId id="260" r:id="rId5"/>
    <p:sldId id="268" r:id="rId6"/>
    <p:sldId id="261" r:id="rId7"/>
    <p:sldId id="262" r:id="rId8"/>
    <p:sldId id="263" r:id="rId9"/>
    <p:sldId id="264" r:id="rId10"/>
    <p:sldId id="266" r:id="rId11"/>
  </p:sldIdLst>
  <p:sldSz cx="12192000" cy="6858000"/>
  <p:notesSz cx="9601200" cy="1508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757000"/>
          </a:xfrm>
          <a:prstGeom prst="rect">
            <a:avLst/>
          </a:prstGeom>
        </p:spPr>
        <p:txBody>
          <a:bodyPr vert="horz" lIns="141074" tIns="70537" rIns="141074" bIns="70537" rtlCol="0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757000"/>
          </a:xfrm>
          <a:prstGeom prst="rect">
            <a:avLst/>
          </a:prstGeom>
        </p:spPr>
        <p:txBody>
          <a:bodyPr vert="horz" lIns="141074" tIns="70537" rIns="141074" bIns="70537" rtlCol="0"/>
          <a:lstStyle>
            <a:lvl1pPr algn="r">
              <a:defRPr sz="1900"/>
            </a:lvl1pPr>
          </a:lstStyle>
          <a:p>
            <a:fld id="{4DB11989-7338-4F04-B98E-37341D76953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638" y="1885950"/>
            <a:ext cx="90519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074" tIns="70537" rIns="141074" bIns="705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7260907"/>
            <a:ext cx="7680960" cy="5940743"/>
          </a:xfrm>
          <a:prstGeom prst="rect">
            <a:avLst/>
          </a:prstGeom>
        </p:spPr>
        <p:txBody>
          <a:bodyPr vert="horz" lIns="141074" tIns="70537" rIns="141074" bIns="705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0602"/>
            <a:ext cx="4160520" cy="756999"/>
          </a:xfrm>
          <a:prstGeom prst="rect">
            <a:avLst/>
          </a:prstGeom>
        </p:spPr>
        <p:txBody>
          <a:bodyPr vert="horz" lIns="141074" tIns="70537" rIns="141074" bIns="70537" rtlCol="0" anchor="b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14330602"/>
            <a:ext cx="4160520" cy="756999"/>
          </a:xfrm>
          <a:prstGeom prst="rect">
            <a:avLst/>
          </a:prstGeom>
        </p:spPr>
        <p:txBody>
          <a:bodyPr vert="horz" lIns="141074" tIns="70537" rIns="141074" bIns="70537" rtlCol="0" anchor="b"/>
          <a:lstStyle>
            <a:lvl1pPr algn="r">
              <a:defRPr sz="1900"/>
            </a:lvl1pPr>
          </a:lstStyle>
          <a:p>
            <a:fld id="{246ABE62-187F-49FC-B83E-0DFFB19E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29E7-8066-3C6B-61CA-203C54D91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20BAF-F0D5-5888-3661-5656D379B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0C9EC-75A2-6BEF-A3F1-D543AC24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4F27-4055-4AA6-9E6D-5EB8AA2437CA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1F272-FDF5-941A-BB0E-7C52909C1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EDBD9-A6FB-E396-436A-7D7DC6686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DEE31-9B8A-2124-1F87-2DA146535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ED901-B046-22C8-C7BB-D038132AC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90A8-4DA5-BE36-11ED-F20F2CC8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707F-E2F6-4FC7-AC24-B8C185EDB560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C0851-C07F-AB68-6082-64BFD9B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212A4-8283-8AD5-A339-F0566F1B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8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76CBD7-EAB2-F2E7-FB5B-93BA1EE81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E4E07-F64B-0B76-35ED-CA378FE2B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45B91-E66E-F3DC-D2A4-D2DB9129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4CF2-3E3D-4A03-B0F4-E1E9F0D7F353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2CD45-6737-78F5-E174-61FFD5B81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D92E8-22AC-794A-2066-836514E3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9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C03B-EB12-31EC-D552-7EFAFE40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2B393-08B9-6F70-90AF-926FCE3E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2C2AB-F77F-C20B-9DB1-11AC9D58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B75A-C722-4479-B362-989F0CF99494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81949-CF37-671D-B60B-2DBB1ED3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7B0A2-2929-2BF5-3FBD-C10E1557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8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CF2F-484C-F841-86B2-BD6EF6BD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669D2-F498-0708-BCC6-2B52B7839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B9F02-BC70-B986-792F-5C57358F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468C-DB77-48E1-B184-958A85952B3B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8DC4E-7377-D68C-9DEB-39629F33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AE4B-5D0E-D9B6-2393-7A781011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0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8632-2B7B-1BF3-B67E-FCAD5DAA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27E2E-B631-B55B-54BD-45E0A1D2F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BC4D9-41C2-5B83-FB1B-8FCE34FB7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D3F91-A663-DDFA-C9DB-80488283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E3B1-80A0-4EAC-A4D7-2B40BD84C374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ECCAD-031C-BA42-9FFF-55F10680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A3825-6C09-22D9-9FDE-491A4417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5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66D1A-D785-2BBA-45DD-32DF5726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8F00-445E-EC3A-2352-4C958C3FB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4A36E-105F-5312-1550-5B30A4275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60BD5-A6CD-020F-5E46-3E6354A8A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4D691-0FCA-D568-3A7C-1C97B15EE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3AC89-AC7F-4F77-C99E-89D44169F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8C10-DF3E-4884-9870-0D4EDC9F764A}" type="datetime1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21CA1-4360-D1D8-DA3B-2F96A6A3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BB1BFD-7CA3-6E06-AFA7-5882FA3C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8F4C-D6C3-334C-A7F5-485F5550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4181DA-AB68-40B5-4C3A-32136796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78E6-664C-4751-9EC6-633AE3576430}" type="datetime1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897AF7-1687-7162-4C95-1CFE87B7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37F54-62DA-EEEA-440E-C9972693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B8D28-CAAC-8B88-CA0C-8FF1546E9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92D0-964E-4A45-971A-BF8D877CFFB8}" type="datetime1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5A3C2-B62A-9C50-B673-305F53A5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25F86-8D79-A348-13BC-7A1E9025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AD0F-BB68-9407-1D14-2993533A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FC809-4D46-A9C7-BFF8-987FDF81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41F88-DBD9-BB9C-A974-B94FEED06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EDC77-ACB2-FE26-4185-5996D2E3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F91E-A8B8-4AAB-B91D-FBCF625C6C53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4889F-D118-5AC3-F24D-1B0D79ED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43C24-7D4F-287C-F0E6-B196347A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7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C121-CEA9-6C36-7777-39691856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C51A2A-8DA7-04B0-943B-47738AE6D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CC6B4-8979-6134-49FA-B51FC3594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E7ED9-C153-1B77-C259-1B7C5552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1E22-83E2-4CE2-940C-3D610389E38A}" type="datetime1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C5B65-2BB8-0AE2-18BA-CAF4554D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FE929-EDEC-C30D-1DB1-318C830F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0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DBBAB6-7483-1C9B-9A19-C75143D1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977F9-CB1D-3F4E-327C-861100AC1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13A0F-A131-6B95-6DA4-7DDADE197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67FC4-FB15-4235-A463-373BF4153B17}" type="datetime1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C5C45-D237-D2BE-F746-A5D78BE5D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E4FA3-42AB-D558-CFB8-D24370D98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0723C-473A-4F68-88EA-A6614E7328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88;p1" descr="Logo&#10;&#10;Description automatically generated">
            <a:extLst>
              <a:ext uri="{FF2B5EF4-FFF2-40B4-BE49-F238E27FC236}">
                <a16:creationId xmlns:a16="http://schemas.microsoft.com/office/drawing/2014/main" id="{13C1110B-5DAD-7CC9-489D-D69978A1D449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0" y="6385100"/>
            <a:ext cx="1632619" cy="47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66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4;p1">
            <a:extLst>
              <a:ext uri="{FF2B5EF4-FFF2-40B4-BE49-F238E27FC236}">
                <a16:creationId xmlns:a16="http://schemas.microsoft.com/office/drawing/2014/main" id="{99FC635A-4621-8324-B9A6-5B18673BEBDC}"/>
              </a:ext>
            </a:extLst>
          </p:cNvPr>
          <p:cNvSpPr/>
          <p:nvPr/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89;p1">
            <a:extLst>
              <a:ext uri="{FF2B5EF4-FFF2-40B4-BE49-F238E27FC236}">
                <a16:creationId xmlns:a16="http://schemas.microsoft.com/office/drawing/2014/main" id="{AB840C30-18D8-A7C5-78F6-1B716A1F83B7}"/>
              </a:ext>
            </a:extLst>
          </p:cNvPr>
          <p:cNvSpPr txBox="1"/>
          <p:nvPr/>
        </p:nvSpPr>
        <p:spPr>
          <a:xfrm>
            <a:off x="1883192" y="2242049"/>
            <a:ext cx="525817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Brazos Valley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Groundwater Conservation District</a:t>
            </a:r>
            <a:endParaRPr dirty="0"/>
          </a:p>
        </p:txBody>
      </p:sp>
      <p:sp>
        <p:nvSpPr>
          <p:cNvPr id="6" name="Google Shape;85;p1">
            <a:extLst>
              <a:ext uri="{FF2B5EF4-FFF2-40B4-BE49-F238E27FC236}">
                <a16:creationId xmlns:a16="http://schemas.microsoft.com/office/drawing/2014/main" id="{2F8295A3-ADC8-0062-C8E4-32A0548A423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3200"/>
            </a:pPr>
            <a:br>
              <a:rPr lang="en-US" sz="2800" dirty="0">
                <a:solidFill>
                  <a:schemeClr val="bg1"/>
                </a:solidFill>
                <a:latin typeface="+mj-lt"/>
              </a:rPr>
            </a:br>
            <a:br>
              <a:rPr lang="en-US" sz="2800" i="0" u="none" strike="noStrike" cap="none" dirty="0">
                <a:solidFill>
                  <a:schemeClr val="bg1"/>
                </a:solidFill>
                <a:latin typeface="+mj-lt"/>
                <a:ea typeface="Libre Franklin"/>
                <a:cs typeface="Libre Franklin"/>
                <a:sym typeface="Libre Franklin"/>
              </a:rPr>
            </a:br>
            <a:br>
              <a:rPr lang="en-US" sz="2800" b="1" i="0" u="none" strike="noStrike" cap="none" dirty="0">
                <a:solidFill>
                  <a:schemeClr val="bg1"/>
                </a:solidFill>
                <a:latin typeface="+mj-lt"/>
                <a:ea typeface="Libre Franklin"/>
                <a:cs typeface="Libre Franklin"/>
                <a:sym typeface="Libre Franklin"/>
              </a:rPr>
            </a:br>
            <a:r>
              <a:rPr lang="en-US" sz="2800" b="1" i="0" u="none" strike="noStrike" cap="none" dirty="0">
                <a:solidFill>
                  <a:schemeClr val="bg1"/>
                </a:solidFill>
                <a:latin typeface="+mj-lt"/>
                <a:ea typeface="Libre Franklin"/>
                <a:cs typeface="Libre Franklin"/>
                <a:sym typeface="Libre Franklin"/>
              </a:rPr>
              <a:t>Model Simulation</a:t>
            </a:r>
            <a:br>
              <a:rPr lang="en-US" sz="2800" b="1" i="0" u="none" strike="noStrike" cap="none" dirty="0">
                <a:solidFill>
                  <a:schemeClr val="bg1"/>
                </a:solidFill>
                <a:latin typeface="+mj-lt"/>
                <a:ea typeface="Libre Franklin"/>
                <a:cs typeface="Libre Franklin"/>
                <a:sym typeface="Libre Franklin"/>
              </a:rPr>
            </a:br>
            <a:r>
              <a:rPr lang="en-US" sz="2800" b="1" i="0" u="none" strike="noStrike" cap="none" dirty="0">
                <a:solidFill>
                  <a:schemeClr val="bg1"/>
                </a:solidFill>
                <a:latin typeface="+mj-lt"/>
                <a:ea typeface="Libre Franklin"/>
                <a:cs typeface="Libre Franklin"/>
                <a:sym typeface="Libre Franklin"/>
              </a:rPr>
              <a:t>Results </a:t>
            </a:r>
            <a:r>
              <a:rPr lang="en-US" sz="2800" b="1" dirty="0">
                <a:solidFill>
                  <a:schemeClr val="bg1"/>
                </a:solidFill>
                <a:ea typeface="Libre Franklin"/>
                <a:cs typeface="Libre Franklin"/>
                <a:sym typeface="Libre Franklin"/>
              </a:rPr>
              <a:t>For BVGCD </a:t>
            </a:r>
            <a:r>
              <a:rPr lang="en-US" sz="2800" b="1" i="0" u="none" strike="noStrike" cap="none" dirty="0">
                <a:solidFill>
                  <a:schemeClr val="bg1"/>
                </a:solidFill>
                <a:latin typeface="+mj-lt"/>
                <a:ea typeface="Libre Franklin"/>
                <a:cs typeface="Libre Franklin"/>
                <a:sym typeface="Libre Franklin"/>
              </a:rPr>
              <a:t>Permits Issued in the Simsboro Aquifer since last </a:t>
            </a:r>
            <a:r>
              <a:rPr lang="en-US" sz="2800" b="1" dirty="0">
                <a:solidFill>
                  <a:schemeClr val="bg1"/>
                </a:solidFill>
                <a:ea typeface="Libre Franklin"/>
                <a:cs typeface="Libre Franklin"/>
                <a:sym typeface="Libre Franklin"/>
              </a:rPr>
              <a:t>DFC Update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schemeClr val="bg1"/>
                </a:solidFill>
                <a:latin typeface="+mj-lt"/>
              </a:rPr>
            </a:br>
            <a:br>
              <a:rPr lang="en-US" sz="2800" dirty="0">
                <a:solidFill>
                  <a:schemeClr val="bg1"/>
                </a:solidFill>
                <a:latin typeface="+mj-lt"/>
              </a:rPr>
            </a:br>
            <a:endParaRPr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86;p1">
            <a:extLst>
              <a:ext uri="{FF2B5EF4-FFF2-40B4-BE49-F238E27FC236}">
                <a16:creationId xmlns:a16="http://schemas.microsoft.com/office/drawing/2014/main" id="{B2D3453F-A816-D06F-9E5C-B8D00C36A49F}"/>
              </a:ext>
            </a:extLst>
          </p:cNvPr>
          <p:cNvSpPr/>
          <p:nvPr/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7;p1">
            <a:extLst>
              <a:ext uri="{FF2B5EF4-FFF2-40B4-BE49-F238E27FC236}">
                <a16:creationId xmlns:a16="http://schemas.microsoft.com/office/drawing/2014/main" id="{DE9605E6-E16D-376D-90A8-B8FE2E4414C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13, 2023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639FD5-EDFA-107E-DF8E-0C93A62D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9B401F-DC6B-F4F1-CF38-132CCF295A6F}"/>
              </a:ext>
            </a:extLst>
          </p:cNvPr>
          <p:cNvSpPr txBox="1"/>
          <p:nvPr/>
        </p:nvSpPr>
        <p:spPr>
          <a:xfrm>
            <a:off x="10930803" y="-37053"/>
            <a:ext cx="120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1119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42DE4D-D127-B8B7-1F54-F659B80A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3" y="365125"/>
            <a:ext cx="2245454" cy="280358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Libre Franklin" pitchFamily="2" charset="0"/>
              </a:rPr>
              <a:t>Average</a:t>
            </a:r>
            <a:br>
              <a:rPr lang="en-US" sz="2400" b="1" dirty="0">
                <a:solidFill>
                  <a:srgbClr val="002060"/>
                </a:solidFill>
                <a:latin typeface="Libre Franklin" pitchFamily="2" charset="0"/>
              </a:rPr>
            </a:br>
            <a:r>
              <a:rPr lang="en-US" sz="2400" b="1" dirty="0">
                <a:solidFill>
                  <a:srgbClr val="002060"/>
                </a:solidFill>
                <a:latin typeface="Libre Franklin" pitchFamily="2" charset="0"/>
              </a:rPr>
              <a:t>Simulated BVGCD Drawdown Through Time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DB77A1-277F-DC1C-2538-4EBA14B64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7743" y="165597"/>
            <a:ext cx="8873277" cy="6608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B0186A-6722-0287-AFB5-5D9E8924026A}"/>
              </a:ext>
            </a:extLst>
          </p:cNvPr>
          <p:cNvSpPr txBox="1"/>
          <p:nvPr/>
        </p:nvSpPr>
        <p:spPr>
          <a:xfrm>
            <a:off x="7000045" y="875118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93</a:t>
            </a:r>
          </a:p>
          <a:p>
            <a:endParaRPr lang="en-US" b="1" dirty="0"/>
          </a:p>
          <a:p>
            <a:r>
              <a:rPr lang="en-US" b="1" dirty="0"/>
              <a:t>105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5229A-2EF4-DE77-DF03-924513ED6F77}"/>
              </a:ext>
            </a:extLst>
          </p:cNvPr>
          <p:cNvSpPr txBox="1"/>
          <p:nvPr/>
        </p:nvSpPr>
        <p:spPr>
          <a:xfrm>
            <a:off x="11430133" y="945137"/>
            <a:ext cx="535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119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156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CCB105-2DAF-C1F7-9D1F-EEA0CF0EC939}"/>
              </a:ext>
            </a:extLst>
          </p:cNvPr>
          <p:cNvSpPr txBox="1"/>
          <p:nvPr/>
        </p:nvSpPr>
        <p:spPr>
          <a:xfrm>
            <a:off x="6834386" y="5049768"/>
            <a:ext cx="5357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256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356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04634-A782-A071-AE01-06935CF297C3}"/>
              </a:ext>
            </a:extLst>
          </p:cNvPr>
          <p:cNvSpPr txBox="1"/>
          <p:nvPr/>
        </p:nvSpPr>
        <p:spPr>
          <a:xfrm>
            <a:off x="11553870" y="475240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174</a:t>
            </a:r>
          </a:p>
          <a:p>
            <a:endParaRPr lang="en-US" b="1" dirty="0"/>
          </a:p>
          <a:p>
            <a:r>
              <a:rPr lang="en-US" b="1" dirty="0"/>
              <a:t>247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39BFC97-9B53-CABA-862E-DE8DDB70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9C7E2-5310-4F41-CD50-C2D3F9EECC80}"/>
              </a:ext>
            </a:extLst>
          </p:cNvPr>
          <p:cNvSpPr txBox="1"/>
          <p:nvPr/>
        </p:nvSpPr>
        <p:spPr>
          <a:xfrm>
            <a:off x="6442849" y="2643611"/>
            <a:ext cx="7459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DFC: 84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C8BFB-73D7-8B3E-8E21-2F9BD0670D6B}"/>
              </a:ext>
            </a:extLst>
          </p:cNvPr>
          <p:cNvSpPr txBox="1"/>
          <p:nvPr/>
        </p:nvSpPr>
        <p:spPr>
          <a:xfrm>
            <a:off x="10987849" y="4132357"/>
            <a:ext cx="83734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DFC: 167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A9F1B8-E121-CD70-8132-716C0F5CB7C0}"/>
              </a:ext>
            </a:extLst>
          </p:cNvPr>
          <p:cNvSpPr txBox="1"/>
          <p:nvPr/>
        </p:nvSpPr>
        <p:spPr>
          <a:xfrm>
            <a:off x="6398893" y="4132358"/>
            <a:ext cx="8338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DFC: 262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F3E2A9-77E6-AC77-4871-2711561691E8}"/>
              </a:ext>
            </a:extLst>
          </p:cNvPr>
          <p:cNvSpPr txBox="1"/>
          <p:nvPr/>
        </p:nvSpPr>
        <p:spPr>
          <a:xfrm>
            <a:off x="10987849" y="2643612"/>
            <a:ext cx="8338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DFC: 111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1D8646-F018-F59E-1457-1D1C8562F517}"/>
              </a:ext>
            </a:extLst>
          </p:cNvPr>
          <p:cNvSpPr txBox="1"/>
          <p:nvPr/>
        </p:nvSpPr>
        <p:spPr>
          <a:xfrm>
            <a:off x="126108" y="5833130"/>
            <a:ext cx="120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21240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8A50A-4A42-D073-D2B0-EF302982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1391"/>
          </a:xfrm>
        </p:spPr>
        <p:txBody>
          <a:bodyPr/>
          <a:lstStyle/>
          <a:p>
            <a:r>
              <a:rPr lang="en-US" b="1" dirty="0"/>
              <a:t>Purpose of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91D04-1B21-85A0-18A8-A7DF5756D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GMA 12 Joint Planning - Preparation for DFC discussions</a:t>
            </a:r>
          </a:p>
          <a:p>
            <a:endParaRPr lang="en-US" dirty="0"/>
          </a:p>
          <a:p>
            <a:r>
              <a:rPr lang="en-US" dirty="0"/>
              <a:t>How to proceed in the next planning cycle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2B629-7FC2-3A13-EB6F-4102931B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7BD27-79C9-F04A-5582-B0A84FAC8D4E}"/>
              </a:ext>
            </a:extLst>
          </p:cNvPr>
          <p:cNvSpPr txBox="1"/>
          <p:nvPr/>
        </p:nvSpPr>
        <p:spPr>
          <a:xfrm>
            <a:off x="10983686" y="13822"/>
            <a:ext cx="120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90612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8A50A-4A42-D073-D2B0-EF302982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1391"/>
          </a:xfrm>
        </p:spPr>
        <p:txBody>
          <a:bodyPr/>
          <a:lstStyle/>
          <a:p>
            <a:r>
              <a:rPr lang="en-US" b="1" dirty="0"/>
              <a:t>Assumption for Simulation (V2)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91D04-1B21-85A0-18A8-A7DF5756D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516"/>
            <a:ext cx="10515600" cy="48004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“S-19” well file used as base pumping with GAM V3.02</a:t>
            </a:r>
          </a:p>
          <a:p>
            <a:pPr>
              <a:lnSpc>
                <a:spcPct val="100000"/>
              </a:lnSpc>
            </a:pPr>
            <a:r>
              <a:rPr lang="en-US" dirty="0"/>
              <a:t>No other changes to pumping in GMA 12</a:t>
            </a:r>
          </a:p>
          <a:p>
            <a:pPr>
              <a:lnSpc>
                <a:spcPct val="100000"/>
              </a:lnSpc>
            </a:pPr>
            <a:r>
              <a:rPr lang="en-US" dirty="0"/>
              <a:t>For BVGCD permits approved since S-19, the full permit volume was produced starting in 2025</a:t>
            </a:r>
          </a:p>
          <a:p>
            <a:pPr>
              <a:lnSpc>
                <a:spcPct val="100000"/>
              </a:lnSpc>
            </a:pPr>
            <a:r>
              <a:rPr lang="en-US" dirty="0"/>
              <a:t>Permits included: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07667-D8B5-F2D8-6239-BA22A362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2AFC8-D382-E1A8-4F01-62A83E0A6E28}"/>
              </a:ext>
            </a:extLst>
          </p:cNvPr>
          <p:cNvSpPr txBox="1"/>
          <p:nvPr/>
        </p:nvSpPr>
        <p:spPr>
          <a:xfrm>
            <a:off x="1643063" y="3923437"/>
            <a:ext cx="60946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Updated Upwell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Trey Skiles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James Brien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Robertson County WSC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Wickson Creek SUD – Well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City of Calvert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B811C8-AEA0-1BA1-DDA9-8DDAE84FF3C8}"/>
              </a:ext>
            </a:extLst>
          </p:cNvPr>
          <p:cNvSpPr txBox="1"/>
          <p:nvPr/>
        </p:nvSpPr>
        <p:spPr>
          <a:xfrm>
            <a:off x="5804127" y="3928017"/>
            <a:ext cx="44502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Corpora 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Badgerjack</a:t>
            </a:r>
            <a:r>
              <a:rPr lang="en-US" sz="2200" dirty="0"/>
              <a:t> Resource Holdings, L.P.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High Timber Resources, L.P.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1DB65-5F80-8CB2-3F84-E223843B10E2}"/>
              </a:ext>
            </a:extLst>
          </p:cNvPr>
          <p:cNvSpPr txBox="1"/>
          <p:nvPr/>
        </p:nvSpPr>
        <p:spPr>
          <a:xfrm>
            <a:off x="10983686" y="13822"/>
            <a:ext cx="120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5702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04697-1ECF-342D-9F09-2452D80FA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04" y="9220"/>
            <a:ext cx="5145435" cy="6844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538F36-CD5A-87D8-342A-3ED843A70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6426" y="11812"/>
            <a:ext cx="5141797" cy="6811109"/>
          </a:xfrm>
          <a:prstGeom prst="rect">
            <a:avLst/>
          </a:prstGeom>
        </p:spPr>
      </p:pic>
      <p:sp>
        <p:nvSpPr>
          <p:cNvPr id="2" name="Google Shape;89;p1">
            <a:extLst>
              <a:ext uri="{FF2B5EF4-FFF2-40B4-BE49-F238E27FC236}">
                <a16:creationId xmlns:a16="http://schemas.microsoft.com/office/drawing/2014/main" id="{0005241E-D077-9D52-F68A-9275D15B6E84}"/>
              </a:ext>
            </a:extLst>
          </p:cNvPr>
          <p:cNvSpPr txBox="1"/>
          <p:nvPr/>
        </p:nvSpPr>
        <p:spPr>
          <a:xfrm>
            <a:off x="-203602" y="0"/>
            <a:ext cx="2324266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Simulated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BVGCD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Simsboro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Aquifer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Permitted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 Well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2B61D-84CE-2EAC-AB0D-11BBBBF9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B9F4E-F85B-87F3-703D-2245132EDB81}"/>
              </a:ext>
            </a:extLst>
          </p:cNvPr>
          <p:cNvSpPr txBox="1"/>
          <p:nvPr/>
        </p:nvSpPr>
        <p:spPr>
          <a:xfrm>
            <a:off x="10998296" y="6356350"/>
            <a:ext cx="120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00357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BD7749-5DF2-0B74-D98A-7843DA527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56306"/>
            <a:ext cx="10079914" cy="64126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2B61D-84CE-2EAC-AB0D-11BBBBF9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8EAB7-FE47-1AC0-371E-F143717E60D0}"/>
              </a:ext>
            </a:extLst>
          </p:cNvPr>
          <p:cNvSpPr txBox="1"/>
          <p:nvPr/>
        </p:nvSpPr>
        <p:spPr>
          <a:xfrm>
            <a:off x="10983686" y="0"/>
            <a:ext cx="120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15337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0A0C8-63DB-8339-05FB-3F4F838ED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584" y="18336"/>
            <a:ext cx="5125807" cy="68213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E7AAE2-3A15-BD30-2724-5B84DFCA1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23" y="14250"/>
            <a:ext cx="5163028" cy="6858000"/>
          </a:xfrm>
          <a:prstGeom prst="rect">
            <a:avLst/>
          </a:prstGeom>
        </p:spPr>
      </p:pic>
      <p:sp>
        <p:nvSpPr>
          <p:cNvPr id="2" name="Google Shape;89;p1">
            <a:extLst>
              <a:ext uri="{FF2B5EF4-FFF2-40B4-BE49-F238E27FC236}">
                <a16:creationId xmlns:a16="http://schemas.microsoft.com/office/drawing/2014/main" id="{0005241E-D077-9D52-F68A-9275D15B6E84}"/>
              </a:ext>
            </a:extLst>
          </p:cNvPr>
          <p:cNvSpPr txBox="1"/>
          <p:nvPr/>
        </p:nvSpPr>
        <p:spPr>
          <a:xfrm>
            <a:off x="-224343" y="80869"/>
            <a:ext cx="2324266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Simulated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Simsboro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Aquifer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 Drawdown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2000-2070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(BVGCD Overview)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4" name="Google Shape;89;p1">
            <a:extLst>
              <a:ext uri="{FF2B5EF4-FFF2-40B4-BE49-F238E27FC236}">
                <a16:creationId xmlns:a16="http://schemas.microsoft.com/office/drawing/2014/main" id="{998F63A0-E057-57B3-C11E-5A3F56A613BE}"/>
              </a:ext>
            </a:extLst>
          </p:cNvPr>
          <p:cNvSpPr txBox="1"/>
          <p:nvPr/>
        </p:nvSpPr>
        <p:spPr>
          <a:xfrm>
            <a:off x="1982663" y="539512"/>
            <a:ext cx="94009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Libre Franklin"/>
                <a:sym typeface="Libre Franklin"/>
              </a:rPr>
              <a:t>S19</a:t>
            </a:r>
            <a:endParaRPr sz="1500" dirty="0"/>
          </a:p>
        </p:txBody>
      </p:sp>
      <p:sp>
        <p:nvSpPr>
          <p:cNvPr id="6" name="Google Shape;89;p1">
            <a:extLst>
              <a:ext uri="{FF2B5EF4-FFF2-40B4-BE49-F238E27FC236}">
                <a16:creationId xmlns:a16="http://schemas.microsoft.com/office/drawing/2014/main" id="{57D9383B-09B1-DEE4-E35F-1877D15A68C9}"/>
              </a:ext>
            </a:extLst>
          </p:cNvPr>
          <p:cNvSpPr txBox="1"/>
          <p:nvPr/>
        </p:nvSpPr>
        <p:spPr>
          <a:xfrm>
            <a:off x="7069642" y="526931"/>
            <a:ext cx="159652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Libre Franklin"/>
                <a:sym typeface="Libre Franklin"/>
              </a:rPr>
              <a:t>S19 Plus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Libre Franklin"/>
                <a:sym typeface="Libre Franklin"/>
              </a:rPr>
              <a:t>(Version 2)</a:t>
            </a:r>
            <a:endParaRPr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7CE97A-5D56-50E7-E118-CF2272F39E58}"/>
              </a:ext>
            </a:extLst>
          </p:cNvPr>
          <p:cNvSpPr txBox="1"/>
          <p:nvPr/>
        </p:nvSpPr>
        <p:spPr>
          <a:xfrm>
            <a:off x="334958" y="5687565"/>
            <a:ext cx="1620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Drawdown Contour (ft)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C723B-A833-ED81-F51C-ABE4DAB69CFA}"/>
              </a:ext>
            </a:extLst>
          </p:cNvPr>
          <p:cNvSpPr txBox="1"/>
          <p:nvPr/>
        </p:nvSpPr>
        <p:spPr>
          <a:xfrm>
            <a:off x="334958" y="5905126"/>
            <a:ext cx="1515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Contour Interval = 20 feet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C4117832-28BE-952F-A053-F5CA3038AB23}"/>
              </a:ext>
            </a:extLst>
          </p:cNvPr>
          <p:cNvSpPr/>
          <p:nvPr/>
        </p:nvSpPr>
        <p:spPr>
          <a:xfrm>
            <a:off x="-215101" y="5687565"/>
            <a:ext cx="503326" cy="386461"/>
          </a:xfrm>
          <a:prstGeom prst="arc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435A-3D63-C29D-DACA-D9D7DE3A6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5F752-BE2D-1CA2-B017-5E3CB9335B0E}"/>
              </a:ext>
            </a:extLst>
          </p:cNvPr>
          <p:cNvSpPr txBox="1"/>
          <p:nvPr/>
        </p:nvSpPr>
        <p:spPr>
          <a:xfrm>
            <a:off x="11020810" y="6375537"/>
            <a:ext cx="120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2189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3013A0C-5E5E-CD6D-E5F9-17AFE87F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877" y="33854"/>
            <a:ext cx="5129689" cy="6834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FD51E7-7BB4-CF11-B54F-81019057E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01" y="22028"/>
            <a:ext cx="5155228" cy="6821722"/>
          </a:xfrm>
          <a:prstGeom prst="rect">
            <a:avLst/>
          </a:prstGeom>
        </p:spPr>
      </p:pic>
      <p:sp>
        <p:nvSpPr>
          <p:cNvPr id="4" name="Google Shape;89;p1">
            <a:extLst>
              <a:ext uri="{FF2B5EF4-FFF2-40B4-BE49-F238E27FC236}">
                <a16:creationId xmlns:a16="http://schemas.microsoft.com/office/drawing/2014/main" id="{998F63A0-E057-57B3-C11E-5A3F56A613BE}"/>
              </a:ext>
            </a:extLst>
          </p:cNvPr>
          <p:cNvSpPr txBox="1"/>
          <p:nvPr/>
        </p:nvSpPr>
        <p:spPr>
          <a:xfrm>
            <a:off x="2112740" y="507831"/>
            <a:ext cx="94009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Libre Franklin"/>
                <a:sym typeface="Libre Franklin"/>
              </a:rPr>
              <a:t>S19</a:t>
            </a:r>
            <a:endParaRPr sz="1500" dirty="0"/>
          </a:p>
        </p:txBody>
      </p:sp>
      <p:sp>
        <p:nvSpPr>
          <p:cNvPr id="6" name="Google Shape;89;p1">
            <a:extLst>
              <a:ext uri="{FF2B5EF4-FFF2-40B4-BE49-F238E27FC236}">
                <a16:creationId xmlns:a16="http://schemas.microsoft.com/office/drawing/2014/main" id="{57D9383B-09B1-DEE4-E35F-1877D15A68C9}"/>
              </a:ext>
            </a:extLst>
          </p:cNvPr>
          <p:cNvSpPr txBox="1"/>
          <p:nvPr/>
        </p:nvSpPr>
        <p:spPr>
          <a:xfrm>
            <a:off x="6713357" y="669393"/>
            <a:ext cx="189724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Libre Franklin"/>
                <a:sym typeface="Libre Franklin"/>
              </a:rPr>
              <a:t>S19 Plus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Libre Franklin"/>
                <a:sym typeface="Libre Franklin"/>
              </a:rPr>
              <a:t> (Version 2)</a:t>
            </a:r>
            <a:endParaRPr sz="1500" dirty="0"/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0055CEAE-D974-E7C3-F95F-2359BAB041DB}"/>
              </a:ext>
            </a:extLst>
          </p:cNvPr>
          <p:cNvSpPr txBox="1"/>
          <p:nvPr/>
        </p:nvSpPr>
        <p:spPr>
          <a:xfrm>
            <a:off x="-187273" y="0"/>
            <a:ext cx="232426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Simulated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Simsboro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Aquifer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 Drawdown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2000-2070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159B9-D476-A09C-8DAC-2CE9C4077AFC}"/>
              </a:ext>
            </a:extLst>
          </p:cNvPr>
          <p:cNvSpPr txBox="1"/>
          <p:nvPr/>
        </p:nvSpPr>
        <p:spPr>
          <a:xfrm>
            <a:off x="361949" y="5687565"/>
            <a:ext cx="1750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Drawdown Contour (ft)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0A6719-ACC1-6CEB-9CF9-527AF4588579}"/>
              </a:ext>
            </a:extLst>
          </p:cNvPr>
          <p:cNvSpPr txBox="1"/>
          <p:nvPr/>
        </p:nvSpPr>
        <p:spPr>
          <a:xfrm>
            <a:off x="334958" y="5905126"/>
            <a:ext cx="1515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Contour Interval = 20 feet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8729DAC-C8B3-71E6-9079-18E52DF9918E}"/>
              </a:ext>
            </a:extLst>
          </p:cNvPr>
          <p:cNvSpPr/>
          <p:nvPr/>
        </p:nvSpPr>
        <p:spPr>
          <a:xfrm>
            <a:off x="-141376" y="5711896"/>
            <a:ext cx="503326" cy="386461"/>
          </a:xfrm>
          <a:prstGeom prst="arc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196118-A739-CB04-BF04-C02FB24A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866B8-77A9-ABB2-CD94-133F74D039AF}"/>
              </a:ext>
            </a:extLst>
          </p:cNvPr>
          <p:cNvSpPr txBox="1"/>
          <p:nvPr/>
        </p:nvSpPr>
        <p:spPr>
          <a:xfrm>
            <a:off x="11029368" y="6418346"/>
            <a:ext cx="120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53550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538F36-CD5A-87D8-342A-3ED843A70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859" y="3889"/>
            <a:ext cx="5108432" cy="6821722"/>
          </a:xfrm>
          <a:prstGeom prst="rect">
            <a:avLst/>
          </a:prstGeom>
        </p:spPr>
      </p:pic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DDAD12B8-37C1-F087-F170-B8613CA1A991}"/>
              </a:ext>
            </a:extLst>
          </p:cNvPr>
          <p:cNvSpPr txBox="1"/>
          <p:nvPr/>
        </p:nvSpPr>
        <p:spPr>
          <a:xfrm>
            <a:off x="271808" y="0"/>
            <a:ext cx="2324266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Additional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Drawdown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In the Simsboro Aquifer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Due to Permitted Pumping Issued Following the Development of the S19 Well File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70AA37-C9AB-F2F9-5216-9BA705D68F8C}"/>
              </a:ext>
            </a:extLst>
          </p:cNvPr>
          <p:cNvSpPr txBox="1"/>
          <p:nvPr/>
        </p:nvSpPr>
        <p:spPr>
          <a:xfrm>
            <a:off x="361950" y="5687565"/>
            <a:ext cx="260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Drawdown Difference Contour (ft)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EC6185-1B0E-A4C9-645B-C1923D698624}"/>
              </a:ext>
            </a:extLst>
          </p:cNvPr>
          <p:cNvSpPr txBox="1"/>
          <p:nvPr/>
        </p:nvSpPr>
        <p:spPr>
          <a:xfrm>
            <a:off x="334958" y="5905126"/>
            <a:ext cx="1515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Contour Interval = 20 feet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F3F7F19-E0B0-CBF5-AD98-AC02C95F4AB5}"/>
              </a:ext>
            </a:extLst>
          </p:cNvPr>
          <p:cNvSpPr/>
          <p:nvPr/>
        </p:nvSpPr>
        <p:spPr>
          <a:xfrm>
            <a:off x="-141376" y="5711896"/>
            <a:ext cx="503326" cy="386461"/>
          </a:xfrm>
          <a:prstGeom prst="arc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E6F61D-355E-FB22-D144-C6718AAF3CD7}"/>
              </a:ext>
            </a:extLst>
          </p:cNvPr>
          <p:cNvSpPr txBox="1"/>
          <p:nvPr/>
        </p:nvSpPr>
        <p:spPr>
          <a:xfrm>
            <a:off x="0" y="4939866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Additional Drawdown = S19 Plus (Version 2) – S19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6D9F10-163D-B412-B148-5F2ABA11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0BA3A-7451-C9F4-F2EE-93C6E8ACA294}"/>
              </a:ext>
            </a:extLst>
          </p:cNvPr>
          <p:cNvSpPr txBox="1"/>
          <p:nvPr/>
        </p:nvSpPr>
        <p:spPr>
          <a:xfrm>
            <a:off x="10983686" y="61666"/>
            <a:ext cx="120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21717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04697-1ECF-342D-9F09-2452D80FA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888" y="5398"/>
            <a:ext cx="5164762" cy="6852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538F36-CD5A-87D8-342A-3ED843A70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2382" y="5301"/>
            <a:ext cx="5129885" cy="6818897"/>
          </a:xfrm>
          <a:prstGeom prst="rect">
            <a:avLst/>
          </a:prstGeom>
        </p:spPr>
      </p:pic>
      <p:sp>
        <p:nvSpPr>
          <p:cNvPr id="4" name="Google Shape;89;p1">
            <a:extLst>
              <a:ext uri="{FF2B5EF4-FFF2-40B4-BE49-F238E27FC236}">
                <a16:creationId xmlns:a16="http://schemas.microsoft.com/office/drawing/2014/main" id="{998F63A0-E057-57B3-C11E-5A3F56A613BE}"/>
              </a:ext>
            </a:extLst>
          </p:cNvPr>
          <p:cNvSpPr txBox="1"/>
          <p:nvPr/>
        </p:nvSpPr>
        <p:spPr>
          <a:xfrm>
            <a:off x="1877888" y="526931"/>
            <a:ext cx="94009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Libre Franklin"/>
                <a:sym typeface="Libre Franklin"/>
              </a:rPr>
              <a:t>S19</a:t>
            </a:r>
            <a:endParaRPr sz="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21CDB-9B6F-275E-6B74-BEC4B39E93A4}"/>
              </a:ext>
            </a:extLst>
          </p:cNvPr>
          <p:cNvSpPr txBox="1"/>
          <p:nvPr/>
        </p:nvSpPr>
        <p:spPr>
          <a:xfrm>
            <a:off x="361950" y="5687565"/>
            <a:ext cx="15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Head Contour (ft, </a:t>
            </a:r>
            <a:r>
              <a:rPr lang="en-US" sz="1200" dirty="0" err="1"/>
              <a:t>rsl</a:t>
            </a:r>
            <a:r>
              <a:rPr lang="en-US" sz="12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B86157-0740-3E23-3D2E-AC61BBA350D2}"/>
              </a:ext>
            </a:extLst>
          </p:cNvPr>
          <p:cNvSpPr txBox="1"/>
          <p:nvPr/>
        </p:nvSpPr>
        <p:spPr>
          <a:xfrm>
            <a:off x="334958" y="5905126"/>
            <a:ext cx="1515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Contour Interval = 50 feet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7DA68FE3-2A3C-9AE1-85F8-0EAEA52A28E8}"/>
              </a:ext>
            </a:extLst>
          </p:cNvPr>
          <p:cNvSpPr/>
          <p:nvPr/>
        </p:nvSpPr>
        <p:spPr>
          <a:xfrm>
            <a:off x="-141376" y="5711896"/>
            <a:ext cx="503326" cy="386461"/>
          </a:xfrm>
          <a:prstGeom prst="arc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89;p1">
            <a:extLst>
              <a:ext uri="{FF2B5EF4-FFF2-40B4-BE49-F238E27FC236}">
                <a16:creationId xmlns:a16="http://schemas.microsoft.com/office/drawing/2014/main" id="{EF635ED3-C4AD-F567-2FCC-910480623202}"/>
              </a:ext>
            </a:extLst>
          </p:cNvPr>
          <p:cNvSpPr txBox="1"/>
          <p:nvPr/>
        </p:nvSpPr>
        <p:spPr>
          <a:xfrm>
            <a:off x="-187273" y="0"/>
            <a:ext cx="2324266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Simulated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Simsboro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Aquifer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Water Level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/Head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Elevations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Libre Franklin"/>
                <a:sym typeface="Libre Franklin"/>
              </a:rPr>
              <a:t> at 2070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2" name="Google Shape;89;p1">
            <a:extLst>
              <a:ext uri="{FF2B5EF4-FFF2-40B4-BE49-F238E27FC236}">
                <a16:creationId xmlns:a16="http://schemas.microsoft.com/office/drawing/2014/main" id="{ACC5320C-D2EF-02E3-889B-BE7EA8AB771B}"/>
              </a:ext>
            </a:extLst>
          </p:cNvPr>
          <p:cNvSpPr txBox="1"/>
          <p:nvPr/>
        </p:nvSpPr>
        <p:spPr>
          <a:xfrm>
            <a:off x="6784753" y="526931"/>
            <a:ext cx="189724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Libre Franklin"/>
                <a:sym typeface="Libre Franklin"/>
              </a:rPr>
              <a:t>S19 Plus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Libre Franklin"/>
                <a:sym typeface="Libre Franklin"/>
              </a:rPr>
              <a:t> (Version 2)</a:t>
            </a:r>
            <a:endParaRPr sz="15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7103F-F9B7-3285-C837-1FDEC467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723C-473A-4F68-88EA-A6614E7328F7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99625-6722-6195-C371-AB02143BC930}"/>
              </a:ext>
            </a:extLst>
          </p:cNvPr>
          <p:cNvSpPr txBox="1"/>
          <p:nvPr/>
        </p:nvSpPr>
        <p:spPr>
          <a:xfrm>
            <a:off x="11065916" y="6356350"/>
            <a:ext cx="120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116445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311</Words>
  <Application>Microsoft Office PowerPoint</Application>
  <PresentationFormat>Widescreen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Libre Franklin</vt:lpstr>
      <vt:lpstr>Office Theme</vt:lpstr>
      <vt:lpstr>   Model Simulation Results For BVGCD Permits Issued in the Simsboro Aquifer since last DFC Update   </vt:lpstr>
      <vt:lpstr>Purpose of Run</vt:lpstr>
      <vt:lpstr>Assumption for Simulation (V2)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Average Simulated BVGCD Drawdown Through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Water Levels compared to Desired Future Conditions  2023</dc:title>
  <dc:creator>Chris Drabek</dc:creator>
  <cp:lastModifiedBy>Chris Drabek</cp:lastModifiedBy>
  <cp:revision>44</cp:revision>
  <cp:lastPrinted>2023-07-12T15:15:38Z</cp:lastPrinted>
  <dcterms:created xsi:type="dcterms:W3CDTF">2023-06-05T13:46:09Z</dcterms:created>
  <dcterms:modified xsi:type="dcterms:W3CDTF">2023-07-13T15:50:08Z</dcterms:modified>
</cp:coreProperties>
</file>