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58" r:id="rId2"/>
  </p:sldMasterIdLst>
  <p:notesMasterIdLst>
    <p:notesMasterId r:id="rId50"/>
  </p:notesMasterIdLst>
  <p:sldIdLst>
    <p:sldId id="256" r:id="rId3"/>
    <p:sldId id="258" r:id="rId4"/>
    <p:sldId id="501" r:id="rId5"/>
    <p:sldId id="602" r:id="rId6"/>
    <p:sldId id="317" r:id="rId7"/>
    <p:sldId id="608" r:id="rId8"/>
    <p:sldId id="257" r:id="rId9"/>
    <p:sldId id="457" r:id="rId10"/>
    <p:sldId id="609" r:id="rId11"/>
    <p:sldId id="458" r:id="rId12"/>
    <p:sldId id="480" r:id="rId13"/>
    <p:sldId id="614" r:id="rId14"/>
    <p:sldId id="620" r:id="rId15"/>
    <p:sldId id="494" r:id="rId16"/>
    <p:sldId id="261" r:id="rId17"/>
    <p:sldId id="459" r:id="rId18"/>
    <p:sldId id="619" r:id="rId19"/>
    <p:sldId id="461" r:id="rId20"/>
    <p:sldId id="488" r:id="rId21"/>
    <p:sldId id="618" r:id="rId22"/>
    <p:sldId id="463" r:id="rId23"/>
    <p:sldId id="489" r:id="rId24"/>
    <p:sldId id="615" r:id="rId25"/>
    <p:sldId id="465" r:id="rId26"/>
    <p:sldId id="466" r:id="rId27"/>
    <p:sldId id="616" r:id="rId28"/>
    <p:sldId id="492" r:id="rId29"/>
    <p:sldId id="468" r:id="rId30"/>
    <p:sldId id="469" r:id="rId31"/>
    <p:sldId id="470" r:id="rId32"/>
    <p:sldId id="617" r:id="rId33"/>
    <p:sldId id="472" r:id="rId34"/>
    <p:sldId id="490" r:id="rId35"/>
    <p:sldId id="487" r:id="rId36"/>
    <p:sldId id="474" r:id="rId37"/>
    <p:sldId id="265" r:id="rId38"/>
    <p:sldId id="621" r:id="rId39"/>
    <p:sldId id="612" r:id="rId40"/>
    <p:sldId id="491" r:id="rId41"/>
    <p:sldId id="475" r:id="rId42"/>
    <p:sldId id="476" r:id="rId43"/>
    <p:sldId id="478" r:id="rId44"/>
    <p:sldId id="479" r:id="rId45"/>
    <p:sldId id="266" r:id="rId46"/>
    <p:sldId id="272" r:id="rId47"/>
    <p:sldId id="611" r:id="rId48"/>
    <p:sldId id="610" r:id="rId49"/>
  </p:sldIdLst>
  <p:sldSz cx="12192000" cy="6858000"/>
  <p:notesSz cx="7077075" cy="9363075"/>
  <p:embeddedFontLst>
    <p:embeddedFont>
      <p:font typeface="Franklin Gothic" panose="020B0604020202020204" charset="0"/>
      <p:bold r:id="rId51"/>
    </p:embeddedFont>
    <p:embeddedFont>
      <p:font typeface="Gill Sans" panose="020B0604020202020204" charset="0"/>
      <p:regular r:id="rId52"/>
      <p:bold r:id="rId53"/>
    </p:embeddedFont>
    <p:embeddedFont>
      <p:font typeface="Libre Franklin" pitchFamily="2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506835B4-E452-47BF-803C-C309987A23E5}">
          <p14:sldIdLst>
            <p14:sldId id="256"/>
            <p14:sldId id="258"/>
            <p14:sldId id="501"/>
            <p14:sldId id="602"/>
            <p14:sldId id="317"/>
            <p14:sldId id="608"/>
            <p14:sldId id="257"/>
            <p14:sldId id="457"/>
            <p14:sldId id="609"/>
            <p14:sldId id="458"/>
            <p14:sldId id="480"/>
            <p14:sldId id="614"/>
            <p14:sldId id="620"/>
            <p14:sldId id="494"/>
            <p14:sldId id="261"/>
            <p14:sldId id="459"/>
            <p14:sldId id="619"/>
            <p14:sldId id="461"/>
            <p14:sldId id="488"/>
            <p14:sldId id="618"/>
            <p14:sldId id="463"/>
            <p14:sldId id="489"/>
            <p14:sldId id="615"/>
            <p14:sldId id="465"/>
            <p14:sldId id="466"/>
            <p14:sldId id="616"/>
            <p14:sldId id="492"/>
            <p14:sldId id="468"/>
            <p14:sldId id="469"/>
            <p14:sldId id="470"/>
            <p14:sldId id="617"/>
            <p14:sldId id="472"/>
            <p14:sldId id="490"/>
            <p14:sldId id="487"/>
            <p14:sldId id="474"/>
            <p14:sldId id="265"/>
            <p14:sldId id="621"/>
            <p14:sldId id="612"/>
            <p14:sldId id="491"/>
            <p14:sldId id="475"/>
            <p14:sldId id="476"/>
            <p14:sldId id="478"/>
            <p14:sldId id="479"/>
            <p14:sldId id="266"/>
            <p14:sldId id="272"/>
            <p14:sldId id="611"/>
          </p14:sldIdLst>
        </p14:section>
        <p14:section name="Support slides" id="{62BF64DC-4D56-4B75-8905-2644BD01309A}">
          <p14:sldIdLst>
            <p14:sldId id="6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hiWxpkrdRpN8FJC37jkdAQJmh5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223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3.fntdata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6.fntdata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_AGS\Projects\BVGCD\2026\2026_DFC_Update\dfc_pmp_comp\Simsboro_DFC_Pumping_2026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00981483261833E-2"/>
          <c:y val="7.0913028534329667E-2"/>
          <c:w val="0.85102057939839626"/>
          <c:h val="0.8563349330719435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Sheet1!$G$2</c:f>
              <c:strCache>
                <c:ptCount val="1"/>
                <c:pt idx="0">
                  <c:v>DFC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Sheet1!$B$5:$B$14</c:f>
              <c:numCache>
                <c:formatCode>General</c:formatCode>
                <c:ptCount val="10"/>
              </c:numCache>
            </c:numRef>
          </c:cat>
          <c:val>
            <c:numRef>
              <c:f>Sheet1!$G$5:$G$14</c:f>
              <c:numCache>
                <c:formatCode>General</c:formatCode>
                <c:ptCount val="10"/>
                <c:pt idx="0">
                  <c:v>-28</c:v>
                </c:pt>
                <c:pt idx="1">
                  <c:v>-31</c:v>
                </c:pt>
                <c:pt idx="2">
                  <c:v>-32</c:v>
                </c:pt>
                <c:pt idx="3">
                  <c:v>-33</c:v>
                </c:pt>
                <c:pt idx="4">
                  <c:v>-34</c:v>
                </c:pt>
                <c:pt idx="5">
                  <c:v>-43</c:v>
                </c:pt>
                <c:pt idx="6">
                  <c:v>-58</c:v>
                </c:pt>
                <c:pt idx="7">
                  <c:v>-66</c:v>
                </c:pt>
                <c:pt idx="8">
                  <c:v>-68</c:v>
                </c:pt>
                <c:pt idx="9">
                  <c:v>-73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8D-4A21-BE9A-8E8B3AF45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6212767"/>
        <c:axId val="2138450720"/>
      </c:barChart>
      <c:catAx>
        <c:axId val="10462127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450720"/>
        <c:crossesAt val="0"/>
        <c:auto val="0"/>
        <c:lblAlgn val="ctr"/>
        <c:lblOffset val="100"/>
        <c:noMultiLvlLbl val="0"/>
      </c:catAx>
      <c:valAx>
        <c:axId val="2138450720"/>
        <c:scaling>
          <c:orientation val="minMax"/>
          <c:max val="0"/>
          <c:min val="-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2700" cap="flat" cmpd="sng" algn="ctr">
              <a:solidFill>
                <a:schemeClr val="tx1">
                  <a:lumMod val="5000"/>
                  <a:lumOff val="95000"/>
                </a:schemeClr>
              </a:solidFill>
              <a:prstDash val="dash"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6212767"/>
        <c:crosses val="autoZero"/>
        <c:crossBetween val="between"/>
      </c:valAx>
      <c:spPr>
        <a:noFill/>
        <a:ln>
          <a:solidFill>
            <a:schemeClr val="bg1">
              <a:lumMod val="50000"/>
            </a:schemeClr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65050-3047-44BC-828F-AC0E13AC8455}" type="doc">
      <dgm:prSet loTypeId="urn:microsoft.com/office/officeart/2005/8/layout/cycle2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4CD1019-3021-487E-8B64-49E45D009919}">
      <dgm:prSet phldrT="[Text]"/>
      <dgm:spPr/>
      <dgm:t>
        <a:bodyPr/>
        <a:lstStyle/>
        <a:p>
          <a:endParaRPr lang="en-US" dirty="0"/>
        </a:p>
      </dgm:t>
    </dgm:pt>
    <dgm:pt modelId="{009135DD-E15A-4BD2-90EA-67C60F85435A}" type="parTrans" cxnId="{FA4719BB-85CF-4DAB-885A-4DD9CF9D93FA}">
      <dgm:prSet/>
      <dgm:spPr/>
      <dgm:t>
        <a:bodyPr/>
        <a:lstStyle/>
        <a:p>
          <a:endParaRPr lang="en-US"/>
        </a:p>
      </dgm:t>
    </dgm:pt>
    <dgm:pt modelId="{43F0BD13-B8C6-4F13-B44B-51CE8A1B8ECA}" type="sibTrans" cxnId="{FA4719BB-85CF-4DAB-885A-4DD9CF9D93F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2B2B5727-6F0E-478C-99C4-A254548ACDDE}">
      <dgm:prSet phldrT="[Text]"/>
      <dgm:spPr/>
      <dgm:t>
        <a:bodyPr/>
        <a:lstStyle/>
        <a:p>
          <a:r>
            <a:rPr lang="en-US" dirty="0"/>
            <a:t>MAG</a:t>
          </a:r>
        </a:p>
      </dgm:t>
    </dgm:pt>
    <dgm:pt modelId="{95080FF8-8B21-4FF2-92B9-8A70542C18E4}" type="parTrans" cxnId="{E301FC3D-FCDA-4CF4-8DEF-44EFF1975F8D}">
      <dgm:prSet/>
      <dgm:spPr/>
      <dgm:t>
        <a:bodyPr/>
        <a:lstStyle/>
        <a:p>
          <a:endParaRPr lang="en-US"/>
        </a:p>
      </dgm:t>
    </dgm:pt>
    <dgm:pt modelId="{314396F6-AA01-4292-AF09-EEBC735BEB4A}" type="sibTrans" cxnId="{E301FC3D-FCDA-4CF4-8DEF-44EFF1975F8D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294A6033-5DF4-49E0-9335-E8B5B5E80262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/>
            <a:t>GCDs</a:t>
          </a:r>
        </a:p>
        <a:p>
          <a:r>
            <a:rPr lang="en-US" dirty="0"/>
            <a:t>GMAs</a:t>
          </a:r>
        </a:p>
      </dgm:t>
    </dgm:pt>
    <dgm:pt modelId="{34053B6F-A36E-47BB-838E-A3A8B16B9FC7}" type="parTrans" cxnId="{1B27BA45-26E1-4973-BCC7-ACED7699D25D}">
      <dgm:prSet/>
      <dgm:spPr/>
      <dgm:t>
        <a:bodyPr/>
        <a:lstStyle/>
        <a:p>
          <a:endParaRPr lang="en-US"/>
        </a:p>
      </dgm:t>
    </dgm:pt>
    <dgm:pt modelId="{DB4AA880-308F-4E20-830B-1D9F8C79147A}" type="sibTrans" cxnId="{1B27BA45-26E1-4973-BCC7-ACED7699D25D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E92BB671-5404-443B-9788-E2BBD6A9E0D3}">
      <dgm:prSet phldrT="[Text]"/>
      <dgm:spPr/>
      <dgm:t>
        <a:bodyPr/>
        <a:lstStyle/>
        <a:p>
          <a:r>
            <a:rPr lang="en-US" dirty="0"/>
            <a:t>DFCs</a:t>
          </a:r>
        </a:p>
      </dgm:t>
    </dgm:pt>
    <dgm:pt modelId="{4A6BAD30-12FB-418D-B04F-02505276B9C3}" type="parTrans" cxnId="{79AB72B1-7AFE-4E7A-A611-D135820804EF}">
      <dgm:prSet/>
      <dgm:spPr/>
      <dgm:t>
        <a:bodyPr/>
        <a:lstStyle/>
        <a:p>
          <a:endParaRPr lang="en-US"/>
        </a:p>
      </dgm:t>
    </dgm:pt>
    <dgm:pt modelId="{DDDF13A1-E622-4C88-9F89-C67C01CA216C}" type="sibTrans" cxnId="{79AB72B1-7AFE-4E7A-A611-D135820804E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B6A916CD-707F-4BA5-9B18-E2467E9A42AE}" type="pres">
      <dgm:prSet presAssocID="{0DC65050-3047-44BC-828F-AC0E13AC8455}" presName="cycle" presStyleCnt="0">
        <dgm:presLayoutVars>
          <dgm:dir/>
          <dgm:resizeHandles val="exact"/>
        </dgm:presLayoutVars>
      </dgm:prSet>
      <dgm:spPr/>
    </dgm:pt>
    <dgm:pt modelId="{752CF8F7-EE62-4F9F-A177-904B3CA4088C}" type="pres">
      <dgm:prSet presAssocID="{D4CD1019-3021-487E-8B64-49E45D009919}" presName="node" presStyleLbl="node1" presStyleIdx="0" presStyleCnt="4">
        <dgm:presLayoutVars>
          <dgm:bulletEnabled val="1"/>
        </dgm:presLayoutVars>
      </dgm:prSet>
      <dgm:spPr/>
    </dgm:pt>
    <dgm:pt modelId="{C7A47B27-596F-471D-8A0A-2089AA61D078}" type="pres">
      <dgm:prSet presAssocID="{43F0BD13-B8C6-4F13-B44B-51CE8A1B8ECA}" presName="sibTrans" presStyleLbl="sibTrans2D1" presStyleIdx="0" presStyleCnt="4" custLinFactNeighborX="26688" custLinFactNeighborY="-33781"/>
      <dgm:spPr/>
    </dgm:pt>
    <dgm:pt modelId="{1D44CF97-EFDF-44A4-B8DA-FE3C3C44732E}" type="pres">
      <dgm:prSet presAssocID="{43F0BD13-B8C6-4F13-B44B-51CE8A1B8ECA}" presName="connectorText" presStyleLbl="sibTrans2D1" presStyleIdx="0" presStyleCnt="4"/>
      <dgm:spPr/>
    </dgm:pt>
    <dgm:pt modelId="{F0C9ED67-A5C0-4CDD-8BE6-058AA472AD74}" type="pres">
      <dgm:prSet presAssocID="{2B2B5727-6F0E-478C-99C4-A254548ACDDE}" presName="node" presStyleLbl="node1" presStyleIdx="1" presStyleCnt="4" custScaleY="53680">
        <dgm:presLayoutVars>
          <dgm:bulletEnabled val="1"/>
        </dgm:presLayoutVars>
      </dgm:prSet>
      <dgm:spPr>
        <a:prstGeom prst="roundRect">
          <a:avLst/>
        </a:prstGeom>
      </dgm:spPr>
    </dgm:pt>
    <dgm:pt modelId="{980BDD3F-430A-4F11-9036-65548213CDDA}" type="pres">
      <dgm:prSet presAssocID="{314396F6-AA01-4292-AF09-EEBC735BEB4A}" presName="sibTrans" presStyleLbl="sibTrans2D1" presStyleIdx="1" presStyleCnt="4" custLinFactNeighborX="26688" custLinFactNeighborY="34499"/>
      <dgm:spPr/>
    </dgm:pt>
    <dgm:pt modelId="{5CC3E680-EA50-44FC-9EBF-7E78F1110E4B}" type="pres">
      <dgm:prSet presAssocID="{314396F6-AA01-4292-AF09-EEBC735BEB4A}" presName="connectorText" presStyleLbl="sibTrans2D1" presStyleIdx="1" presStyleCnt="4"/>
      <dgm:spPr/>
    </dgm:pt>
    <dgm:pt modelId="{C68550B7-6478-4C0D-8394-B354F6171F28}" type="pres">
      <dgm:prSet presAssocID="{294A6033-5DF4-49E0-9335-E8B5B5E80262}" presName="node" presStyleLbl="node1" presStyleIdx="2" presStyleCnt="4">
        <dgm:presLayoutVars>
          <dgm:bulletEnabled val="1"/>
        </dgm:presLayoutVars>
      </dgm:prSet>
      <dgm:spPr/>
    </dgm:pt>
    <dgm:pt modelId="{6EA47FF0-A450-4A81-8023-BF25DC0CEAF1}" type="pres">
      <dgm:prSet presAssocID="{DB4AA880-308F-4E20-830B-1D9F8C79147A}" presName="sibTrans" presStyleLbl="sibTrans2D1" presStyleIdx="2" presStyleCnt="4" custLinFactNeighborX="-35882" custLinFactNeighborY="34499"/>
      <dgm:spPr/>
    </dgm:pt>
    <dgm:pt modelId="{2C157133-8B95-47AD-B63E-C32BB5E9597D}" type="pres">
      <dgm:prSet presAssocID="{DB4AA880-308F-4E20-830B-1D9F8C79147A}" presName="connectorText" presStyleLbl="sibTrans2D1" presStyleIdx="2" presStyleCnt="4"/>
      <dgm:spPr/>
    </dgm:pt>
    <dgm:pt modelId="{03E80C04-08AF-4B43-BC9B-ACB666C51852}" type="pres">
      <dgm:prSet presAssocID="{E92BB671-5404-443B-9788-E2BBD6A9E0D3}" presName="node" presStyleLbl="node1" presStyleIdx="3" presStyleCnt="4" custScaleY="49657">
        <dgm:presLayoutVars>
          <dgm:bulletEnabled val="1"/>
        </dgm:presLayoutVars>
      </dgm:prSet>
      <dgm:spPr>
        <a:prstGeom prst="roundRect">
          <a:avLst/>
        </a:prstGeom>
      </dgm:spPr>
    </dgm:pt>
    <dgm:pt modelId="{70FBA520-9BD1-466B-A0C8-CA78573CC102}" type="pres">
      <dgm:prSet presAssocID="{DDDF13A1-E622-4C88-9F89-C67C01CA216C}" presName="sibTrans" presStyleLbl="sibTrans2D1" presStyleIdx="3" presStyleCnt="4" custLinFactNeighborX="-11961" custLinFactNeighborY="-40138"/>
      <dgm:spPr/>
    </dgm:pt>
    <dgm:pt modelId="{52C2395D-A0BD-4441-A181-D71AEB678325}" type="pres">
      <dgm:prSet presAssocID="{DDDF13A1-E622-4C88-9F89-C67C01CA216C}" presName="connectorText" presStyleLbl="sibTrans2D1" presStyleIdx="3" presStyleCnt="4"/>
      <dgm:spPr/>
    </dgm:pt>
  </dgm:ptLst>
  <dgm:cxnLst>
    <dgm:cxn modelId="{1C18E30F-48D2-4097-BA16-6FFEEE27E06F}" type="presOf" srcId="{314396F6-AA01-4292-AF09-EEBC735BEB4A}" destId="{5CC3E680-EA50-44FC-9EBF-7E78F1110E4B}" srcOrd="1" destOrd="0" presId="urn:microsoft.com/office/officeart/2005/8/layout/cycle2"/>
    <dgm:cxn modelId="{E301FC3D-FCDA-4CF4-8DEF-44EFF1975F8D}" srcId="{0DC65050-3047-44BC-828F-AC0E13AC8455}" destId="{2B2B5727-6F0E-478C-99C4-A254548ACDDE}" srcOrd="1" destOrd="0" parTransId="{95080FF8-8B21-4FF2-92B9-8A70542C18E4}" sibTransId="{314396F6-AA01-4292-AF09-EEBC735BEB4A}"/>
    <dgm:cxn modelId="{D22C2C42-B9F9-4A56-AC48-824256FEDC45}" type="presOf" srcId="{DDDF13A1-E622-4C88-9F89-C67C01CA216C}" destId="{52C2395D-A0BD-4441-A181-D71AEB678325}" srcOrd="1" destOrd="0" presId="urn:microsoft.com/office/officeart/2005/8/layout/cycle2"/>
    <dgm:cxn modelId="{1B27BA45-26E1-4973-BCC7-ACED7699D25D}" srcId="{0DC65050-3047-44BC-828F-AC0E13AC8455}" destId="{294A6033-5DF4-49E0-9335-E8B5B5E80262}" srcOrd="2" destOrd="0" parTransId="{34053B6F-A36E-47BB-838E-A3A8B16B9FC7}" sibTransId="{DB4AA880-308F-4E20-830B-1D9F8C79147A}"/>
    <dgm:cxn modelId="{20163F69-58BA-4592-9E77-26A8569DDC71}" type="presOf" srcId="{43F0BD13-B8C6-4F13-B44B-51CE8A1B8ECA}" destId="{C7A47B27-596F-471D-8A0A-2089AA61D078}" srcOrd="0" destOrd="0" presId="urn:microsoft.com/office/officeart/2005/8/layout/cycle2"/>
    <dgm:cxn modelId="{FCE34453-5C2F-4424-9E4D-4B275C3F366B}" type="presOf" srcId="{D4CD1019-3021-487E-8B64-49E45D009919}" destId="{752CF8F7-EE62-4F9F-A177-904B3CA4088C}" srcOrd="0" destOrd="0" presId="urn:microsoft.com/office/officeart/2005/8/layout/cycle2"/>
    <dgm:cxn modelId="{9290A357-8011-4E15-940E-DD2FA140D60B}" type="presOf" srcId="{2B2B5727-6F0E-478C-99C4-A254548ACDDE}" destId="{F0C9ED67-A5C0-4CDD-8BE6-058AA472AD74}" srcOrd="0" destOrd="0" presId="urn:microsoft.com/office/officeart/2005/8/layout/cycle2"/>
    <dgm:cxn modelId="{82B3D557-AEA8-4C2B-A9EA-08D70FB90DA8}" type="presOf" srcId="{DDDF13A1-E622-4C88-9F89-C67C01CA216C}" destId="{70FBA520-9BD1-466B-A0C8-CA78573CC102}" srcOrd="0" destOrd="0" presId="urn:microsoft.com/office/officeart/2005/8/layout/cycle2"/>
    <dgm:cxn modelId="{68BA807F-2CDF-41A6-BD0F-B126F6B85393}" type="presOf" srcId="{0DC65050-3047-44BC-828F-AC0E13AC8455}" destId="{B6A916CD-707F-4BA5-9B18-E2467E9A42AE}" srcOrd="0" destOrd="0" presId="urn:microsoft.com/office/officeart/2005/8/layout/cycle2"/>
    <dgm:cxn modelId="{7CE75293-2EB5-438B-B05A-909831FC0A98}" type="presOf" srcId="{294A6033-5DF4-49E0-9335-E8B5B5E80262}" destId="{C68550B7-6478-4C0D-8394-B354F6171F28}" srcOrd="0" destOrd="0" presId="urn:microsoft.com/office/officeart/2005/8/layout/cycle2"/>
    <dgm:cxn modelId="{F46384AC-3283-4612-92CB-F03C642234ED}" type="presOf" srcId="{314396F6-AA01-4292-AF09-EEBC735BEB4A}" destId="{980BDD3F-430A-4F11-9036-65548213CDDA}" srcOrd="0" destOrd="0" presId="urn:microsoft.com/office/officeart/2005/8/layout/cycle2"/>
    <dgm:cxn modelId="{B41FCBAD-826A-45E6-A1E8-37EF19034B0B}" type="presOf" srcId="{DB4AA880-308F-4E20-830B-1D9F8C79147A}" destId="{2C157133-8B95-47AD-B63E-C32BB5E9597D}" srcOrd="1" destOrd="0" presId="urn:microsoft.com/office/officeart/2005/8/layout/cycle2"/>
    <dgm:cxn modelId="{79AB72B1-7AFE-4E7A-A611-D135820804EF}" srcId="{0DC65050-3047-44BC-828F-AC0E13AC8455}" destId="{E92BB671-5404-443B-9788-E2BBD6A9E0D3}" srcOrd="3" destOrd="0" parTransId="{4A6BAD30-12FB-418D-B04F-02505276B9C3}" sibTransId="{DDDF13A1-E622-4C88-9F89-C67C01CA216C}"/>
    <dgm:cxn modelId="{FA4719BB-85CF-4DAB-885A-4DD9CF9D93FA}" srcId="{0DC65050-3047-44BC-828F-AC0E13AC8455}" destId="{D4CD1019-3021-487E-8B64-49E45D009919}" srcOrd="0" destOrd="0" parTransId="{009135DD-E15A-4BD2-90EA-67C60F85435A}" sibTransId="{43F0BD13-B8C6-4F13-B44B-51CE8A1B8ECA}"/>
    <dgm:cxn modelId="{B6ACBBCF-9BB9-46BE-A9BA-215F0544EAA9}" type="presOf" srcId="{E92BB671-5404-443B-9788-E2BBD6A9E0D3}" destId="{03E80C04-08AF-4B43-BC9B-ACB666C51852}" srcOrd="0" destOrd="0" presId="urn:microsoft.com/office/officeart/2005/8/layout/cycle2"/>
    <dgm:cxn modelId="{F797DAD3-4D65-4EC6-9D28-FF9BA83BEF8C}" type="presOf" srcId="{DB4AA880-308F-4E20-830B-1D9F8C79147A}" destId="{6EA47FF0-A450-4A81-8023-BF25DC0CEAF1}" srcOrd="0" destOrd="0" presId="urn:microsoft.com/office/officeart/2005/8/layout/cycle2"/>
    <dgm:cxn modelId="{E024DDE8-1096-4999-83D0-6CCE436F3FBD}" type="presOf" srcId="{43F0BD13-B8C6-4F13-B44B-51CE8A1B8ECA}" destId="{1D44CF97-EFDF-44A4-B8DA-FE3C3C44732E}" srcOrd="1" destOrd="0" presId="urn:microsoft.com/office/officeart/2005/8/layout/cycle2"/>
    <dgm:cxn modelId="{FAB312F9-0B4C-4E83-8DC2-D280CF0C6FB5}" type="presParOf" srcId="{B6A916CD-707F-4BA5-9B18-E2467E9A42AE}" destId="{752CF8F7-EE62-4F9F-A177-904B3CA4088C}" srcOrd="0" destOrd="0" presId="urn:microsoft.com/office/officeart/2005/8/layout/cycle2"/>
    <dgm:cxn modelId="{B54C6BC8-AF8A-4A18-8196-20DDB83B87D2}" type="presParOf" srcId="{B6A916CD-707F-4BA5-9B18-E2467E9A42AE}" destId="{C7A47B27-596F-471D-8A0A-2089AA61D078}" srcOrd="1" destOrd="0" presId="urn:microsoft.com/office/officeart/2005/8/layout/cycle2"/>
    <dgm:cxn modelId="{15642AFF-9623-4D24-99B2-8ED4A697692B}" type="presParOf" srcId="{C7A47B27-596F-471D-8A0A-2089AA61D078}" destId="{1D44CF97-EFDF-44A4-B8DA-FE3C3C44732E}" srcOrd="0" destOrd="0" presId="urn:microsoft.com/office/officeart/2005/8/layout/cycle2"/>
    <dgm:cxn modelId="{7D797974-6347-4DFC-AD06-DDCC9839C7D7}" type="presParOf" srcId="{B6A916CD-707F-4BA5-9B18-E2467E9A42AE}" destId="{F0C9ED67-A5C0-4CDD-8BE6-058AA472AD74}" srcOrd="2" destOrd="0" presId="urn:microsoft.com/office/officeart/2005/8/layout/cycle2"/>
    <dgm:cxn modelId="{E246530B-8896-4101-A7C6-29D52CE90290}" type="presParOf" srcId="{B6A916CD-707F-4BA5-9B18-E2467E9A42AE}" destId="{980BDD3F-430A-4F11-9036-65548213CDDA}" srcOrd="3" destOrd="0" presId="urn:microsoft.com/office/officeart/2005/8/layout/cycle2"/>
    <dgm:cxn modelId="{8B86B99F-B4E5-423B-A667-6F230BF0AD4C}" type="presParOf" srcId="{980BDD3F-430A-4F11-9036-65548213CDDA}" destId="{5CC3E680-EA50-44FC-9EBF-7E78F1110E4B}" srcOrd="0" destOrd="0" presId="urn:microsoft.com/office/officeart/2005/8/layout/cycle2"/>
    <dgm:cxn modelId="{68053C97-374B-45BF-8215-8FB0142C32C3}" type="presParOf" srcId="{B6A916CD-707F-4BA5-9B18-E2467E9A42AE}" destId="{C68550B7-6478-4C0D-8394-B354F6171F28}" srcOrd="4" destOrd="0" presId="urn:microsoft.com/office/officeart/2005/8/layout/cycle2"/>
    <dgm:cxn modelId="{741229F4-A50C-4698-986A-3245FBEC5DA9}" type="presParOf" srcId="{B6A916CD-707F-4BA5-9B18-E2467E9A42AE}" destId="{6EA47FF0-A450-4A81-8023-BF25DC0CEAF1}" srcOrd="5" destOrd="0" presId="urn:microsoft.com/office/officeart/2005/8/layout/cycle2"/>
    <dgm:cxn modelId="{2D3E1193-4020-471F-9C7B-6F9733F77BB7}" type="presParOf" srcId="{6EA47FF0-A450-4A81-8023-BF25DC0CEAF1}" destId="{2C157133-8B95-47AD-B63E-C32BB5E9597D}" srcOrd="0" destOrd="0" presId="urn:microsoft.com/office/officeart/2005/8/layout/cycle2"/>
    <dgm:cxn modelId="{7F382E5A-B3BF-4569-B655-A9F95FC1D78C}" type="presParOf" srcId="{B6A916CD-707F-4BA5-9B18-E2467E9A42AE}" destId="{03E80C04-08AF-4B43-BC9B-ACB666C51852}" srcOrd="6" destOrd="0" presId="urn:microsoft.com/office/officeart/2005/8/layout/cycle2"/>
    <dgm:cxn modelId="{00315236-5F50-4E05-8C70-D88D1DDC3467}" type="presParOf" srcId="{B6A916CD-707F-4BA5-9B18-E2467E9A42AE}" destId="{70FBA520-9BD1-466B-A0C8-CA78573CC102}" srcOrd="7" destOrd="0" presId="urn:microsoft.com/office/officeart/2005/8/layout/cycle2"/>
    <dgm:cxn modelId="{2D1BDE7A-8590-4B05-B124-C937EA481638}" type="presParOf" srcId="{70FBA520-9BD1-466B-A0C8-CA78573CC102}" destId="{52C2395D-A0BD-4441-A181-D71AEB678325}" srcOrd="0" destOrd="0" presId="urn:microsoft.com/office/officeart/2005/8/layout/cycle2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C65050-3047-44BC-828F-AC0E13AC8455}" type="doc">
      <dgm:prSet loTypeId="urn:microsoft.com/office/officeart/2005/8/layout/cycle2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4CD1019-3021-487E-8B64-49E45D009919}">
      <dgm:prSet phldrT="[Text]"/>
      <dgm:spPr/>
      <dgm:t>
        <a:bodyPr/>
        <a:lstStyle/>
        <a:p>
          <a:r>
            <a:rPr lang="en-US" dirty="0"/>
            <a:t>TWDB</a:t>
          </a:r>
        </a:p>
      </dgm:t>
    </dgm:pt>
    <dgm:pt modelId="{009135DD-E15A-4BD2-90EA-67C60F85435A}" type="parTrans" cxnId="{FA4719BB-85CF-4DAB-885A-4DD9CF9D93FA}">
      <dgm:prSet/>
      <dgm:spPr/>
      <dgm:t>
        <a:bodyPr/>
        <a:lstStyle/>
        <a:p>
          <a:endParaRPr lang="en-US"/>
        </a:p>
      </dgm:t>
    </dgm:pt>
    <dgm:pt modelId="{43F0BD13-B8C6-4F13-B44B-51CE8A1B8ECA}" type="sibTrans" cxnId="{FA4719BB-85CF-4DAB-885A-4DD9CF9D93F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2B2B5727-6F0E-478C-99C4-A254548ACDDE}">
      <dgm:prSet phldrT="[Text]"/>
      <dgm:spPr/>
      <dgm:t>
        <a:bodyPr/>
        <a:lstStyle/>
        <a:p>
          <a:r>
            <a:rPr lang="en-US" dirty="0"/>
            <a:t>MAG</a:t>
          </a:r>
        </a:p>
      </dgm:t>
    </dgm:pt>
    <dgm:pt modelId="{95080FF8-8B21-4FF2-92B9-8A70542C18E4}" type="parTrans" cxnId="{E301FC3D-FCDA-4CF4-8DEF-44EFF1975F8D}">
      <dgm:prSet/>
      <dgm:spPr/>
      <dgm:t>
        <a:bodyPr/>
        <a:lstStyle/>
        <a:p>
          <a:endParaRPr lang="en-US"/>
        </a:p>
      </dgm:t>
    </dgm:pt>
    <dgm:pt modelId="{314396F6-AA01-4292-AF09-EEBC735BEB4A}" type="sibTrans" cxnId="{E301FC3D-FCDA-4CF4-8DEF-44EFF1975F8D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294A6033-5DF4-49E0-9335-E8B5B5E80262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Region G</a:t>
          </a:r>
        </a:p>
      </dgm:t>
    </dgm:pt>
    <dgm:pt modelId="{34053B6F-A36E-47BB-838E-A3A8B16B9FC7}" type="parTrans" cxnId="{1B27BA45-26E1-4973-BCC7-ACED7699D25D}">
      <dgm:prSet/>
      <dgm:spPr/>
      <dgm:t>
        <a:bodyPr/>
        <a:lstStyle/>
        <a:p>
          <a:endParaRPr lang="en-US"/>
        </a:p>
      </dgm:t>
    </dgm:pt>
    <dgm:pt modelId="{DB4AA880-308F-4E20-830B-1D9F8C79147A}" type="sibTrans" cxnId="{1B27BA45-26E1-4973-BCC7-ACED7699D25D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E92BB671-5404-443B-9788-E2BBD6A9E0D3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Strategies</a:t>
          </a:r>
        </a:p>
      </dgm:t>
    </dgm:pt>
    <dgm:pt modelId="{4A6BAD30-12FB-418D-B04F-02505276B9C3}" type="parTrans" cxnId="{79AB72B1-7AFE-4E7A-A611-D135820804EF}">
      <dgm:prSet/>
      <dgm:spPr/>
      <dgm:t>
        <a:bodyPr/>
        <a:lstStyle/>
        <a:p>
          <a:endParaRPr lang="en-US"/>
        </a:p>
      </dgm:t>
    </dgm:pt>
    <dgm:pt modelId="{DDDF13A1-E622-4C88-9F89-C67C01CA216C}" type="sibTrans" cxnId="{79AB72B1-7AFE-4E7A-A611-D135820804E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B6A916CD-707F-4BA5-9B18-E2467E9A42AE}" type="pres">
      <dgm:prSet presAssocID="{0DC65050-3047-44BC-828F-AC0E13AC8455}" presName="cycle" presStyleCnt="0">
        <dgm:presLayoutVars>
          <dgm:dir/>
          <dgm:resizeHandles val="exact"/>
        </dgm:presLayoutVars>
      </dgm:prSet>
      <dgm:spPr/>
    </dgm:pt>
    <dgm:pt modelId="{752CF8F7-EE62-4F9F-A177-904B3CA4088C}" type="pres">
      <dgm:prSet presAssocID="{D4CD1019-3021-487E-8B64-49E45D009919}" presName="node" presStyleLbl="node1" presStyleIdx="0" presStyleCnt="4" custRadScaleRad="84832" custRadScaleInc="392647">
        <dgm:presLayoutVars>
          <dgm:bulletEnabled val="1"/>
        </dgm:presLayoutVars>
      </dgm:prSet>
      <dgm:spPr/>
    </dgm:pt>
    <dgm:pt modelId="{C7A47B27-596F-471D-8A0A-2089AA61D078}" type="pres">
      <dgm:prSet presAssocID="{43F0BD13-B8C6-4F13-B44B-51CE8A1B8ECA}" presName="sibTrans" presStyleLbl="sibTrans2D1" presStyleIdx="0" presStyleCnt="4" custAng="19388793" custScaleX="131432" custLinFactY="45467" custLinFactNeighborX="-38383" custLinFactNeighborY="100000"/>
      <dgm:spPr/>
    </dgm:pt>
    <dgm:pt modelId="{1D44CF97-EFDF-44A4-B8DA-FE3C3C44732E}" type="pres">
      <dgm:prSet presAssocID="{43F0BD13-B8C6-4F13-B44B-51CE8A1B8ECA}" presName="connectorText" presStyleLbl="sibTrans2D1" presStyleIdx="0" presStyleCnt="4"/>
      <dgm:spPr/>
    </dgm:pt>
    <dgm:pt modelId="{F0C9ED67-A5C0-4CDD-8BE6-058AA472AD74}" type="pres">
      <dgm:prSet presAssocID="{2B2B5727-6F0E-478C-99C4-A254548ACDDE}" presName="node" presStyleLbl="node1" presStyleIdx="1" presStyleCnt="4" custScaleY="53680" custRadScaleRad="108092" custRadScaleInc="400000">
        <dgm:presLayoutVars>
          <dgm:bulletEnabled val="1"/>
        </dgm:presLayoutVars>
      </dgm:prSet>
      <dgm:spPr>
        <a:prstGeom prst="roundRect">
          <a:avLst/>
        </a:prstGeom>
      </dgm:spPr>
    </dgm:pt>
    <dgm:pt modelId="{980BDD3F-430A-4F11-9036-65548213CDDA}" type="pres">
      <dgm:prSet presAssocID="{314396F6-AA01-4292-AF09-EEBC735BEB4A}" presName="sibTrans" presStyleLbl="sibTrans2D1" presStyleIdx="1" presStyleCnt="4" custLinFactNeighborX="-11983" custLinFactNeighborY="-53758"/>
      <dgm:spPr/>
    </dgm:pt>
    <dgm:pt modelId="{5CC3E680-EA50-44FC-9EBF-7E78F1110E4B}" type="pres">
      <dgm:prSet presAssocID="{314396F6-AA01-4292-AF09-EEBC735BEB4A}" presName="connectorText" presStyleLbl="sibTrans2D1" presStyleIdx="1" presStyleCnt="4"/>
      <dgm:spPr/>
    </dgm:pt>
    <dgm:pt modelId="{C68550B7-6478-4C0D-8394-B354F6171F28}" type="pres">
      <dgm:prSet presAssocID="{294A6033-5DF4-49E0-9335-E8B5B5E80262}" presName="node" presStyleLbl="node1" presStyleIdx="2" presStyleCnt="4" custRadScaleRad="87626" custRadScaleInc="396020">
        <dgm:presLayoutVars>
          <dgm:bulletEnabled val="1"/>
        </dgm:presLayoutVars>
      </dgm:prSet>
      <dgm:spPr/>
    </dgm:pt>
    <dgm:pt modelId="{6EA47FF0-A450-4A81-8023-BF25DC0CEAF1}" type="pres">
      <dgm:prSet presAssocID="{DB4AA880-308F-4E20-830B-1D9F8C79147A}" presName="sibTrans" presStyleLbl="sibTrans2D1" presStyleIdx="2" presStyleCnt="4" custAng="917510" custLinFactNeighborX="47378" custLinFactNeighborY="-38528"/>
      <dgm:spPr/>
    </dgm:pt>
    <dgm:pt modelId="{2C157133-8B95-47AD-B63E-C32BB5E9597D}" type="pres">
      <dgm:prSet presAssocID="{DB4AA880-308F-4E20-830B-1D9F8C79147A}" presName="connectorText" presStyleLbl="sibTrans2D1" presStyleIdx="2" presStyleCnt="4"/>
      <dgm:spPr/>
    </dgm:pt>
    <dgm:pt modelId="{03E80C04-08AF-4B43-BC9B-ACB666C51852}" type="pres">
      <dgm:prSet presAssocID="{E92BB671-5404-443B-9788-E2BBD6A9E0D3}" presName="node" presStyleLbl="node1" presStyleIdx="3" presStyleCnt="4" custScaleX="114091" custScaleY="49657" custRadScaleRad="110622" custRadScaleInc="392115">
        <dgm:presLayoutVars>
          <dgm:bulletEnabled val="1"/>
        </dgm:presLayoutVars>
      </dgm:prSet>
      <dgm:spPr>
        <a:prstGeom prst="roundRect">
          <a:avLst/>
        </a:prstGeom>
      </dgm:spPr>
    </dgm:pt>
    <dgm:pt modelId="{70FBA520-9BD1-466B-A0C8-CA78573CC102}" type="pres">
      <dgm:prSet presAssocID="{DDDF13A1-E622-4C88-9F89-C67C01CA216C}" presName="sibTrans" presStyleLbl="sibTrans2D1" presStyleIdx="3" presStyleCnt="4" custAng="20402314" custLinFactX="8743" custLinFactNeighborX="100000" custLinFactNeighborY="43090"/>
      <dgm:spPr/>
    </dgm:pt>
    <dgm:pt modelId="{52C2395D-A0BD-4441-A181-D71AEB678325}" type="pres">
      <dgm:prSet presAssocID="{DDDF13A1-E622-4C88-9F89-C67C01CA216C}" presName="connectorText" presStyleLbl="sibTrans2D1" presStyleIdx="3" presStyleCnt="4"/>
      <dgm:spPr/>
    </dgm:pt>
  </dgm:ptLst>
  <dgm:cxnLst>
    <dgm:cxn modelId="{1C18E30F-48D2-4097-BA16-6FFEEE27E06F}" type="presOf" srcId="{314396F6-AA01-4292-AF09-EEBC735BEB4A}" destId="{5CC3E680-EA50-44FC-9EBF-7E78F1110E4B}" srcOrd="1" destOrd="0" presId="urn:microsoft.com/office/officeart/2005/8/layout/cycle2"/>
    <dgm:cxn modelId="{E301FC3D-FCDA-4CF4-8DEF-44EFF1975F8D}" srcId="{0DC65050-3047-44BC-828F-AC0E13AC8455}" destId="{2B2B5727-6F0E-478C-99C4-A254548ACDDE}" srcOrd="1" destOrd="0" parTransId="{95080FF8-8B21-4FF2-92B9-8A70542C18E4}" sibTransId="{314396F6-AA01-4292-AF09-EEBC735BEB4A}"/>
    <dgm:cxn modelId="{D22C2C42-B9F9-4A56-AC48-824256FEDC45}" type="presOf" srcId="{DDDF13A1-E622-4C88-9F89-C67C01CA216C}" destId="{52C2395D-A0BD-4441-A181-D71AEB678325}" srcOrd="1" destOrd="0" presId="urn:microsoft.com/office/officeart/2005/8/layout/cycle2"/>
    <dgm:cxn modelId="{1B27BA45-26E1-4973-BCC7-ACED7699D25D}" srcId="{0DC65050-3047-44BC-828F-AC0E13AC8455}" destId="{294A6033-5DF4-49E0-9335-E8B5B5E80262}" srcOrd="2" destOrd="0" parTransId="{34053B6F-A36E-47BB-838E-A3A8B16B9FC7}" sibTransId="{DB4AA880-308F-4E20-830B-1D9F8C79147A}"/>
    <dgm:cxn modelId="{20163F69-58BA-4592-9E77-26A8569DDC71}" type="presOf" srcId="{43F0BD13-B8C6-4F13-B44B-51CE8A1B8ECA}" destId="{C7A47B27-596F-471D-8A0A-2089AA61D078}" srcOrd="0" destOrd="0" presId="urn:microsoft.com/office/officeart/2005/8/layout/cycle2"/>
    <dgm:cxn modelId="{FCE34453-5C2F-4424-9E4D-4B275C3F366B}" type="presOf" srcId="{D4CD1019-3021-487E-8B64-49E45D009919}" destId="{752CF8F7-EE62-4F9F-A177-904B3CA4088C}" srcOrd="0" destOrd="0" presId="urn:microsoft.com/office/officeart/2005/8/layout/cycle2"/>
    <dgm:cxn modelId="{9290A357-8011-4E15-940E-DD2FA140D60B}" type="presOf" srcId="{2B2B5727-6F0E-478C-99C4-A254548ACDDE}" destId="{F0C9ED67-A5C0-4CDD-8BE6-058AA472AD74}" srcOrd="0" destOrd="0" presId="urn:microsoft.com/office/officeart/2005/8/layout/cycle2"/>
    <dgm:cxn modelId="{82B3D557-AEA8-4C2B-A9EA-08D70FB90DA8}" type="presOf" srcId="{DDDF13A1-E622-4C88-9F89-C67C01CA216C}" destId="{70FBA520-9BD1-466B-A0C8-CA78573CC102}" srcOrd="0" destOrd="0" presId="urn:microsoft.com/office/officeart/2005/8/layout/cycle2"/>
    <dgm:cxn modelId="{68BA807F-2CDF-41A6-BD0F-B126F6B85393}" type="presOf" srcId="{0DC65050-3047-44BC-828F-AC0E13AC8455}" destId="{B6A916CD-707F-4BA5-9B18-E2467E9A42AE}" srcOrd="0" destOrd="0" presId="urn:microsoft.com/office/officeart/2005/8/layout/cycle2"/>
    <dgm:cxn modelId="{7CE75293-2EB5-438B-B05A-909831FC0A98}" type="presOf" srcId="{294A6033-5DF4-49E0-9335-E8B5B5E80262}" destId="{C68550B7-6478-4C0D-8394-B354F6171F28}" srcOrd="0" destOrd="0" presId="urn:microsoft.com/office/officeart/2005/8/layout/cycle2"/>
    <dgm:cxn modelId="{F46384AC-3283-4612-92CB-F03C642234ED}" type="presOf" srcId="{314396F6-AA01-4292-AF09-EEBC735BEB4A}" destId="{980BDD3F-430A-4F11-9036-65548213CDDA}" srcOrd="0" destOrd="0" presId="urn:microsoft.com/office/officeart/2005/8/layout/cycle2"/>
    <dgm:cxn modelId="{B41FCBAD-826A-45E6-A1E8-37EF19034B0B}" type="presOf" srcId="{DB4AA880-308F-4E20-830B-1D9F8C79147A}" destId="{2C157133-8B95-47AD-B63E-C32BB5E9597D}" srcOrd="1" destOrd="0" presId="urn:microsoft.com/office/officeart/2005/8/layout/cycle2"/>
    <dgm:cxn modelId="{79AB72B1-7AFE-4E7A-A611-D135820804EF}" srcId="{0DC65050-3047-44BC-828F-AC0E13AC8455}" destId="{E92BB671-5404-443B-9788-E2BBD6A9E0D3}" srcOrd="3" destOrd="0" parTransId="{4A6BAD30-12FB-418D-B04F-02505276B9C3}" sibTransId="{DDDF13A1-E622-4C88-9F89-C67C01CA216C}"/>
    <dgm:cxn modelId="{FA4719BB-85CF-4DAB-885A-4DD9CF9D93FA}" srcId="{0DC65050-3047-44BC-828F-AC0E13AC8455}" destId="{D4CD1019-3021-487E-8B64-49E45D009919}" srcOrd="0" destOrd="0" parTransId="{009135DD-E15A-4BD2-90EA-67C60F85435A}" sibTransId="{43F0BD13-B8C6-4F13-B44B-51CE8A1B8ECA}"/>
    <dgm:cxn modelId="{B6ACBBCF-9BB9-46BE-A9BA-215F0544EAA9}" type="presOf" srcId="{E92BB671-5404-443B-9788-E2BBD6A9E0D3}" destId="{03E80C04-08AF-4B43-BC9B-ACB666C51852}" srcOrd="0" destOrd="0" presId="urn:microsoft.com/office/officeart/2005/8/layout/cycle2"/>
    <dgm:cxn modelId="{F797DAD3-4D65-4EC6-9D28-FF9BA83BEF8C}" type="presOf" srcId="{DB4AA880-308F-4E20-830B-1D9F8C79147A}" destId="{6EA47FF0-A450-4A81-8023-BF25DC0CEAF1}" srcOrd="0" destOrd="0" presId="urn:microsoft.com/office/officeart/2005/8/layout/cycle2"/>
    <dgm:cxn modelId="{E024DDE8-1096-4999-83D0-6CCE436F3FBD}" type="presOf" srcId="{43F0BD13-B8C6-4F13-B44B-51CE8A1B8ECA}" destId="{1D44CF97-EFDF-44A4-B8DA-FE3C3C44732E}" srcOrd="1" destOrd="0" presId="urn:microsoft.com/office/officeart/2005/8/layout/cycle2"/>
    <dgm:cxn modelId="{FAB312F9-0B4C-4E83-8DC2-D280CF0C6FB5}" type="presParOf" srcId="{B6A916CD-707F-4BA5-9B18-E2467E9A42AE}" destId="{752CF8F7-EE62-4F9F-A177-904B3CA4088C}" srcOrd="0" destOrd="0" presId="urn:microsoft.com/office/officeart/2005/8/layout/cycle2"/>
    <dgm:cxn modelId="{B54C6BC8-AF8A-4A18-8196-20DDB83B87D2}" type="presParOf" srcId="{B6A916CD-707F-4BA5-9B18-E2467E9A42AE}" destId="{C7A47B27-596F-471D-8A0A-2089AA61D078}" srcOrd="1" destOrd="0" presId="urn:microsoft.com/office/officeart/2005/8/layout/cycle2"/>
    <dgm:cxn modelId="{15642AFF-9623-4D24-99B2-8ED4A697692B}" type="presParOf" srcId="{C7A47B27-596F-471D-8A0A-2089AA61D078}" destId="{1D44CF97-EFDF-44A4-B8DA-FE3C3C44732E}" srcOrd="0" destOrd="0" presId="urn:microsoft.com/office/officeart/2005/8/layout/cycle2"/>
    <dgm:cxn modelId="{7D797974-6347-4DFC-AD06-DDCC9839C7D7}" type="presParOf" srcId="{B6A916CD-707F-4BA5-9B18-E2467E9A42AE}" destId="{F0C9ED67-A5C0-4CDD-8BE6-058AA472AD74}" srcOrd="2" destOrd="0" presId="urn:microsoft.com/office/officeart/2005/8/layout/cycle2"/>
    <dgm:cxn modelId="{E246530B-8896-4101-A7C6-29D52CE90290}" type="presParOf" srcId="{B6A916CD-707F-4BA5-9B18-E2467E9A42AE}" destId="{980BDD3F-430A-4F11-9036-65548213CDDA}" srcOrd="3" destOrd="0" presId="urn:microsoft.com/office/officeart/2005/8/layout/cycle2"/>
    <dgm:cxn modelId="{8B86B99F-B4E5-423B-A667-6F230BF0AD4C}" type="presParOf" srcId="{980BDD3F-430A-4F11-9036-65548213CDDA}" destId="{5CC3E680-EA50-44FC-9EBF-7E78F1110E4B}" srcOrd="0" destOrd="0" presId="urn:microsoft.com/office/officeart/2005/8/layout/cycle2"/>
    <dgm:cxn modelId="{68053C97-374B-45BF-8215-8FB0142C32C3}" type="presParOf" srcId="{B6A916CD-707F-4BA5-9B18-E2467E9A42AE}" destId="{C68550B7-6478-4C0D-8394-B354F6171F28}" srcOrd="4" destOrd="0" presId="urn:microsoft.com/office/officeart/2005/8/layout/cycle2"/>
    <dgm:cxn modelId="{741229F4-A50C-4698-986A-3245FBEC5DA9}" type="presParOf" srcId="{B6A916CD-707F-4BA5-9B18-E2467E9A42AE}" destId="{6EA47FF0-A450-4A81-8023-BF25DC0CEAF1}" srcOrd="5" destOrd="0" presId="urn:microsoft.com/office/officeart/2005/8/layout/cycle2"/>
    <dgm:cxn modelId="{2D3E1193-4020-471F-9C7B-6F9733F77BB7}" type="presParOf" srcId="{6EA47FF0-A450-4A81-8023-BF25DC0CEAF1}" destId="{2C157133-8B95-47AD-B63E-C32BB5E9597D}" srcOrd="0" destOrd="0" presId="urn:microsoft.com/office/officeart/2005/8/layout/cycle2"/>
    <dgm:cxn modelId="{7F382E5A-B3BF-4569-B655-A9F95FC1D78C}" type="presParOf" srcId="{B6A916CD-707F-4BA5-9B18-E2467E9A42AE}" destId="{03E80C04-08AF-4B43-BC9B-ACB666C51852}" srcOrd="6" destOrd="0" presId="urn:microsoft.com/office/officeart/2005/8/layout/cycle2"/>
    <dgm:cxn modelId="{00315236-5F50-4E05-8C70-D88D1DDC3467}" type="presParOf" srcId="{B6A916CD-707F-4BA5-9B18-E2467E9A42AE}" destId="{70FBA520-9BD1-466B-A0C8-CA78573CC102}" srcOrd="7" destOrd="0" presId="urn:microsoft.com/office/officeart/2005/8/layout/cycle2"/>
    <dgm:cxn modelId="{2D1BDE7A-8590-4B05-B124-C937EA481638}" type="presParOf" srcId="{70FBA520-9BD1-466B-A0C8-CA78573CC102}" destId="{52C2395D-A0BD-4441-A181-D71AEB678325}" srcOrd="0" destOrd="0" presId="urn:microsoft.com/office/officeart/2005/8/layout/cycle2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CF8F7-EE62-4F9F-A177-904B3CA4088C}">
      <dsp:nvSpPr>
        <dsp:cNvPr id="0" name=""/>
        <dsp:cNvSpPr/>
      </dsp:nvSpPr>
      <dsp:spPr>
        <a:xfrm>
          <a:off x="1645530" y="1160"/>
          <a:ext cx="1269218" cy="12692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1831403" y="187033"/>
        <a:ext cx="897472" cy="897472"/>
      </dsp:txXfrm>
    </dsp:sp>
    <dsp:sp modelId="{C7A47B27-596F-471D-8A0A-2089AA61D078}">
      <dsp:nvSpPr>
        <dsp:cNvPr id="0" name=""/>
        <dsp:cNvSpPr/>
      </dsp:nvSpPr>
      <dsp:spPr>
        <a:xfrm rot="2700000">
          <a:off x="2915116" y="1016743"/>
          <a:ext cx="449910" cy="428361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933936" y="1056981"/>
        <a:ext cx="321402" cy="257017"/>
      </dsp:txXfrm>
    </dsp:sp>
    <dsp:sp modelId="{F0C9ED67-A5C0-4CDD-8BE6-058AA472AD74}">
      <dsp:nvSpPr>
        <dsp:cNvPr id="0" name=""/>
        <dsp:cNvSpPr/>
      </dsp:nvSpPr>
      <dsp:spPr>
        <a:xfrm>
          <a:off x="2994669" y="1644249"/>
          <a:ext cx="1269218" cy="681316"/>
        </a:xfrm>
        <a:prstGeom prst="roundRect">
          <a:avLst/>
        </a:prstGeom>
        <a:solidFill>
          <a:schemeClr val="accent5">
            <a:hueOff val="-3327248"/>
            <a:satOff val="-5151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MAG</a:t>
          </a:r>
        </a:p>
      </dsp:txBody>
      <dsp:txXfrm>
        <a:off x="3027928" y="1677508"/>
        <a:ext cx="1202700" cy="614798"/>
      </dsp:txXfrm>
    </dsp:sp>
    <dsp:sp modelId="{980BDD3F-430A-4F11-9036-65548213CDDA}">
      <dsp:nvSpPr>
        <dsp:cNvPr id="0" name=""/>
        <dsp:cNvSpPr/>
      </dsp:nvSpPr>
      <dsp:spPr>
        <a:xfrm rot="8100000">
          <a:off x="2933123" y="2509778"/>
          <a:ext cx="449910" cy="428361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 rot="10800000">
        <a:off x="3042811" y="2550016"/>
        <a:ext cx="321402" cy="257017"/>
      </dsp:txXfrm>
    </dsp:sp>
    <dsp:sp modelId="{C68550B7-6478-4C0D-8394-B354F6171F28}">
      <dsp:nvSpPr>
        <dsp:cNvPr id="0" name=""/>
        <dsp:cNvSpPr/>
      </dsp:nvSpPr>
      <dsp:spPr>
        <a:xfrm>
          <a:off x="1645530" y="2699437"/>
          <a:ext cx="1269218" cy="126921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GCDs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GMAs</a:t>
          </a:r>
        </a:p>
      </dsp:txBody>
      <dsp:txXfrm>
        <a:off x="1831403" y="2885310"/>
        <a:ext cx="897472" cy="897472"/>
      </dsp:txXfrm>
    </dsp:sp>
    <dsp:sp modelId="{6EA47FF0-A450-4A81-8023-BF25DC0CEAF1}">
      <dsp:nvSpPr>
        <dsp:cNvPr id="0" name=""/>
        <dsp:cNvSpPr/>
      </dsp:nvSpPr>
      <dsp:spPr>
        <a:xfrm rot="13500000">
          <a:off x="1133680" y="2519103"/>
          <a:ext cx="463329" cy="428361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 rot="10800000">
        <a:off x="1243368" y="2650209"/>
        <a:ext cx="334821" cy="257017"/>
      </dsp:txXfrm>
    </dsp:sp>
    <dsp:sp modelId="{03E80C04-08AF-4B43-BC9B-ACB666C51852}">
      <dsp:nvSpPr>
        <dsp:cNvPr id="0" name=""/>
        <dsp:cNvSpPr/>
      </dsp:nvSpPr>
      <dsp:spPr>
        <a:xfrm>
          <a:off x="296391" y="1669780"/>
          <a:ext cx="1269218" cy="630255"/>
        </a:xfrm>
        <a:prstGeom prst="round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DFCs</a:t>
          </a:r>
        </a:p>
      </dsp:txBody>
      <dsp:txXfrm>
        <a:off x="327158" y="1700547"/>
        <a:ext cx="1207684" cy="568721"/>
      </dsp:txXfrm>
    </dsp:sp>
    <dsp:sp modelId="{70FBA520-9BD1-466B-A0C8-CA78573CC102}">
      <dsp:nvSpPr>
        <dsp:cNvPr id="0" name=""/>
        <dsp:cNvSpPr/>
      </dsp:nvSpPr>
      <dsp:spPr>
        <a:xfrm rot="18900000">
          <a:off x="1225968" y="1016740"/>
          <a:ext cx="463329" cy="428361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1244788" y="1147846"/>
        <a:ext cx="334821" cy="2570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CF8F7-EE62-4F9F-A177-904B3CA4088C}">
      <dsp:nvSpPr>
        <dsp:cNvPr id="0" name=""/>
        <dsp:cNvSpPr/>
      </dsp:nvSpPr>
      <dsp:spPr>
        <a:xfrm>
          <a:off x="2000833" y="2492464"/>
          <a:ext cx="1269893" cy="12698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TWDB</a:t>
          </a:r>
        </a:p>
      </dsp:txBody>
      <dsp:txXfrm>
        <a:off x="2186805" y="2678436"/>
        <a:ext cx="897949" cy="897949"/>
      </dsp:txXfrm>
    </dsp:sp>
    <dsp:sp modelId="{C7A47B27-596F-471D-8A0A-2089AA61D078}">
      <dsp:nvSpPr>
        <dsp:cNvPr id="0" name=""/>
        <dsp:cNvSpPr/>
      </dsp:nvSpPr>
      <dsp:spPr>
        <a:xfrm rot="10800000">
          <a:off x="1368410" y="2920731"/>
          <a:ext cx="562798" cy="428589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10800000">
        <a:off x="1496987" y="3006449"/>
        <a:ext cx="434221" cy="257153"/>
      </dsp:txXfrm>
    </dsp:sp>
    <dsp:sp modelId="{F0C9ED67-A5C0-4CDD-8BE6-058AA472AD74}">
      <dsp:nvSpPr>
        <dsp:cNvPr id="0" name=""/>
        <dsp:cNvSpPr/>
      </dsp:nvSpPr>
      <dsp:spPr>
        <a:xfrm>
          <a:off x="476584" y="1644068"/>
          <a:ext cx="1269893" cy="681678"/>
        </a:xfrm>
        <a:prstGeom prst="roundRect">
          <a:avLst/>
        </a:prstGeom>
        <a:solidFill>
          <a:schemeClr val="accent5">
            <a:hueOff val="-3327248"/>
            <a:satOff val="-5151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MAG</a:t>
          </a:r>
        </a:p>
      </dsp:txBody>
      <dsp:txXfrm>
        <a:off x="509861" y="1677345"/>
        <a:ext cx="1203339" cy="615124"/>
      </dsp:txXfrm>
    </dsp:sp>
    <dsp:sp modelId="{980BDD3F-430A-4F11-9036-65548213CDDA}">
      <dsp:nvSpPr>
        <dsp:cNvPr id="0" name=""/>
        <dsp:cNvSpPr/>
      </dsp:nvSpPr>
      <dsp:spPr>
        <a:xfrm rot="19215738">
          <a:off x="1489977" y="1016574"/>
          <a:ext cx="405650" cy="428589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1504034" y="1141190"/>
        <a:ext cx="283955" cy="257153"/>
      </dsp:txXfrm>
    </dsp:sp>
    <dsp:sp modelId="{C68550B7-6478-4C0D-8394-B354F6171F28}">
      <dsp:nvSpPr>
        <dsp:cNvPr id="0" name=""/>
        <dsp:cNvSpPr/>
      </dsp:nvSpPr>
      <dsp:spPr>
        <a:xfrm>
          <a:off x="1897835" y="168435"/>
          <a:ext cx="1269893" cy="1269893"/>
        </a:xfrm>
        <a:prstGeom prst="ellipse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Region G</a:t>
          </a:r>
        </a:p>
      </dsp:txBody>
      <dsp:txXfrm>
        <a:off x="2083807" y="354407"/>
        <a:ext cx="897949" cy="897949"/>
      </dsp:txXfrm>
    </dsp:sp>
    <dsp:sp modelId="{6EA47FF0-A450-4A81-8023-BF25DC0CEAF1}">
      <dsp:nvSpPr>
        <dsp:cNvPr id="0" name=""/>
        <dsp:cNvSpPr/>
      </dsp:nvSpPr>
      <dsp:spPr>
        <a:xfrm rot="3048090">
          <a:off x="3345521" y="1011591"/>
          <a:ext cx="411699" cy="428589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3368246" y="1049451"/>
        <a:ext cx="288189" cy="257153"/>
      </dsp:txXfrm>
    </dsp:sp>
    <dsp:sp modelId="{03E80C04-08AF-4B43-BC9B-ACB666C51852}">
      <dsp:nvSpPr>
        <dsp:cNvPr id="0" name=""/>
        <dsp:cNvSpPr/>
      </dsp:nvSpPr>
      <dsp:spPr>
        <a:xfrm>
          <a:off x="3334776" y="1577253"/>
          <a:ext cx="1448834" cy="63059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Strategies</a:t>
          </a:r>
        </a:p>
      </dsp:txBody>
      <dsp:txXfrm>
        <a:off x="3365559" y="1608036"/>
        <a:ext cx="1387268" cy="569024"/>
      </dsp:txXfrm>
    </dsp:sp>
    <dsp:sp modelId="{70FBA520-9BD1-466B-A0C8-CA78573CC102}">
      <dsp:nvSpPr>
        <dsp:cNvPr id="0" name=""/>
        <dsp:cNvSpPr/>
      </dsp:nvSpPr>
      <dsp:spPr>
        <a:xfrm rot="7145744">
          <a:off x="3689267" y="2405177"/>
          <a:ext cx="434284" cy="428589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10800000">
        <a:off x="3784817" y="2434719"/>
        <a:ext cx="305707" cy="257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0.07695</cdr:x>
      <cdr:y>0.81984</cdr:y>
    </cdr:from>
    <cdr:to>
      <cdr:x>0.92742</cdr:x>
      <cdr:y>0.82122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5639E01B-4B48-AD25-C326-9162E140A4CA}"/>
            </a:ext>
          </a:extLst>
        </cdr:cNvPr>
        <cdr:cNvCxnSpPr/>
      </cdr:nvCxnSpPr>
      <cdr:spPr>
        <a:xfrm xmlns:a="http://schemas.openxmlformats.org/drawingml/2006/main" flipV="1">
          <a:off x="666750" y="5152159"/>
          <a:ext cx="7368886" cy="8659"/>
        </a:xfrm>
        <a:prstGeom xmlns:a="http://schemas.openxmlformats.org/drawingml/2006/main" prst="line">
          <a:avLst/>
        </a:prstGeom>
        <a:ln xmlns:a="http://schemas.openxmlformats.org/drawingml/2006/main" w="28575" cap="flat" cmpd="sng" algn="ctr">
          <a:solidFill>
            <a:schemeClr val="accent5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66733" cy="46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08705" y="1"/>
            <a:ext cx="3066733" cy="46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93296"/>
            <a:ext cx="3066733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08705" y="8893296"/>
            <a:ext cx="3066733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81;p1:notes"/>
          <p:cNvSpPr txBox="1">
            <a:spLocks noGrp="1"/>
          </p:cNvSpPr>
          <p:nvPr>
            <p:ph type="sldNum" idx="12"/>
          </p:nvPr>
        </p:nvSpPr>
        <p:spPr>
          <a:xfrm>
            <a:off x="4008705" y="8893296"/>
            <a:ext cx="3066733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25" tIns="46950" rIns="93925" bIns="46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0CE03D12-06DF-754F-7F59-803E0CD24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F90D4630-6600-9BDE-82D9-BB83A5499F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951D31F3-6739-1DBB-8F13-FA7449D5BC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205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9881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A992A6D4-BA8B-A421-530C-7EB8311A9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FDD161B8-3096-4AEB-3322-05896A8649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FFF5D031-2EAD-F10B-F4AD-E803FFB3A1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908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9225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64277146-3473-2403-5489-B80ADD5A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A57A3F07-56CF-7164-C9B1-E91490D4D2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CED85437-9C2B-3DE8-5402-A62E264A8A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845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406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81BC9238-0434-DA6E-71A9-582E4605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6025A1D8-B130-6D3E-8BCF-3E661418A4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B943295D-DFE3-328C-F926-C993310A83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174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8717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2813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51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E07DE116-52C5-379A-03DE-284AA064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0EA42302-D89A-BA5C-D349-821D9F3C26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AA20564B-AD8C-F5DB-32F6-D8595C1468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4299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6864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4519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23262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>
          <a:extLst>
            <a:ext uri="{FF2B5EF4-FFF2-40B4-BE49-F238E27FC236}">
              <a16:creationId xmlns:a16="http://schemas.microsoft.com/office/drawing/2014/main" id="{B989B56A-30ED-04C3-4123-70D5B325D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>
            <a:extLst>
              <a:ext uri="{FF2B5EF4-FFF2-40B4-BE49-F238E27FC236}">
                <a16:creationId xmlns:a16="http://schemas.microsoft.com/office/drawing/2014/main" id="{D6C28808-C94D-105E-757A-48F22D540F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10:notes">
            <a:extLst>
              <a:ext uri="{FF2B5EF4-FFF2-40B4-BE49-F238E27FC236}">
                <a16:creationId xmlns:a16="http://schemas.microsoft.com/office/drawing/2014/main" id="{EC98EA6A-A5F6-06DF-CE0D-9E43DDEA5E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159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>
          <a:extLst>
            <a:ext uri="{FF2B5EF4-FFF2-40B4-BE49-F238E27FC236}">
              <a16:creationId xmlns:a16="http://schemas.microsoft.com/office/drawing/2014/main" id="{A9975FD7-E2D5-EE4C-5E89-79A345A7C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>
            <a:extLst>
              <a:ext uri="{FF2B5EF4-FFF2-40B4-BE49-F238E27FC236}">
                <a16:creationId xmlns:a16="http://schemas.microsoft.com/office/drawing/2014/main" id="{24392A34-E47F-CEB6-3CA9-05EE37FB09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10:notes">
            <a:extLst>
              <a:ext uri="{FF2B5EF4-FFF2-40B4-BE49-F238E27FC236}">
                <a16:creationId xmlns:a16="http://schemas.microsoft.com/office/drawing/2014/main" id="{2E2C0662-9B35-E64E-DC79-C03DCD47E7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72662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2435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795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1874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051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1994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540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4417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3305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355F2820-1473-52E3-CB7C-6073EE5DB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17C2DA41-291A-4CF9-8316-AE5E538239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C88283F8-905E-5EFF-C067-5D91BC7AF8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1303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1039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707708" y="4505980"/>
            <a:ext cx="5661660" cy="3686712"/>
          </a:xfrm>
          <a:prstGeom prst="rect">
            <a:avLst/>
          </a:prstGeom>
        </p:spPr>
        <p:txBody>
          <a:bodyPr spcFirstLastPara="1" wrap="square" lIns="93925" tIns="46950" rIns="93925" bIns="46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0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20;p20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Franklin Gothic"/>
              <a:buNone/>
              <a:defRPr sz="36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23" name="Google Shape;23;p20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20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CFC17-2889-60F8-5970-CACA6CEB2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F3F74E-F3E0-77A2-2F09-78A2134FC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4E243-5BF1-1BE3-1532-4FC5F19C6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6250D-C5FF-C386-A230-B7ED2DBE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F65B0-C230-716D-3EFB-B31B2B8A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7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CBD5-9A76-8999-86E4-EAAE66907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88744-C94D-E1D7-2C8E-4EF3A1687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E200F-65B1-154C-9F8B-6149CF887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32863-8D8C-8C7A-9284-6FEE91BA8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33443-EBC0-CF4A-B36E-EC761D06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8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EB5B2-B068-CA35-C1AE-ED7A1C33B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1A921-12FB-F08C-5B11-C060A3F5A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CF1A8-86D7-6B27-A700-823AEB010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7E6F4-8D92-7FEF-C80F-BAABB21EE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03004-22F9-CD0F-B1E4-5FEEB95B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87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58BFA-12ED-3AEF-A4A1-E14B9BC3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1D2CB-BDD4-A5AB-1502-EB2AB2443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818BC-30D0-404C-FD93-2F442B94A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AB8A6-2E86-2CD2-D8B7-DE5589F9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27293-2C74-B802-84E4-B310CA82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ABAA7-0667-75AC-6759-EF390613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9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FD93B-0632-D5D0-731F-F176F0A3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37C7E-EAB8-01F2-2008-04CBE161D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BC2917-7C0C-FB81-C557-F8F49D725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9314CC-FFAC-4CAB-06D8-1BC1E7BAB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5127CF-97FD-17F8-36D8-ED0C707E9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4836DC-E248-DA09-696C-68B1F781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86F81-1ACA-C6A7-D0E5-A3243B5DC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66381-86A6-9EAD-CA3C-92D80CE1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624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F660B-E6BC-1A31-A103-E3905653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C16FE2-3A28-2293-9E2E-2A92ACC26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98C6F4-DE5D-44FF-34B8-6266891C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58185-E7AE-E5BB-570B-45164053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61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86FD4-40CB-0F9E-216F-6340AE38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B3F07-892F-1DCA-FB81-B196242A8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ACB0B-1AE0-ACC1-92B8-EDD9D193F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2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DC367-9FBC-1823-AC67-14C124EC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D9DF9-7276-BFCA-5673-E203914FC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767BF-EE5F-0935-4503-DC58E376C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7E7E46-E6ED-04DD-4812-FE31328A4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39EAB-A694-2F1F-ECBC-729F8E65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CEA47-817F-A2B8-9481-943792FA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21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49F8C-5C7F-F78B-9B0D-B4153787C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B411F9-38E2-A2B6-74B9-441C7020A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1AA2F-77A7-0ADA-534F-907FEA7B6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7CB80-9DB2-88B8-3D52-A595EA9C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17F7A-3D2F-DEA8-68F7-0249643DF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7195F-C8A9-A577-1BBC-D6003CE7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55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A47A3-83A9-5621-514B-5CCAD6202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8A26CE-CB28-E93F-1BC3-7D165478A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7840F-E323-6EDF-14E8-8B11AAD14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7C0E3-4274-98B4-840A-9B0755167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F3B1C-35F0-1ECC-F86E-A94CB792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9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581192" y="609600"/>
            <a:ext cx="11029616" cy="49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body" idx="1"/>
          </p:nvPr>
        </p:nvSpPr>
        <p:spPr>
          <a:xfrm>
            <a:off x="581192" y="1558835"/>
            <a:ext cx="11029615" cy="441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45440" algn="l">
              <a:spcBef>
                <a:spcPts val="600"/>
              </a:spcBef>
              <a:spcAft>
                <a:spcPts val="0"/>
              </a:spcAft>
              <a:buSzPts val="1840"/>
              <a:buFont typeface="Noto Sans Symbols"/>
              <a:buChar char="⮚"/>
              <a:defRPr>
                <a:solidFill>
                  <a:srgbClr val="1B638F"/>
                </a:solidFill>
              </a:defRPr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Font typeface="Noto Sans Symbols"/>
              <a:buChar char="❖"/>
              <a:defRPr>
                <a:solidFill>
                  <a:srgbClr val="C00000"/>
                </a:solidFill>
              </a:defRPr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 dirty="0"/>
          </a:p>
        </p:txBody>
      </p:sp>
      <p:sp>
        <p:nvSpPr>
          <p:cNvPr id="28" name="Google Shape;28;p21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29" name="Google Shape;29;p21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21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4AB3D6-DF8A-5AEE-CC51-760AA7213B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2BB405-157D-3C5B-CBBE-BDBACC209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65536-EDCA-D4D7-2FC0-71FC607C9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B271-678A-8B1C-8CE5-1AFE588A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B583-2FD3-A7D7-A710-2901DDB43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44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10716561" y="642391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Franklin Gothic"/>
              <a:buNone/>
              <a:defRPr sz="3600" b="0" cap="none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41" name="Google Shape;41;p23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23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⮚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❖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2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⮚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❖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⮚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❖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body" idx="3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body" idx="4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⮚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❖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57" name="Google Shape;57;p25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" name="Google Shape;58;p25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6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61" name="Google Shape;61;p26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2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7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65;p27"/>
          <p:cNvSpPr txBox="1"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Franklin Gothic"/>
              <a:buNone/>
              <a:defRPr sz="2400" b="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body" idx="1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⮚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spcBef>
                <a:spcPts val="600"/>
              </a:spcBef>
              <a:spcAft>
                <a:spcPts val="0"/>
              </a:spcAft>
              <a:buSzPts val="1472"/>
              <a:buChar char="❖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body" idx="2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dt" idx="10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69" name="Google Shape;69;p27"/>
          <p:cNvSpPr txBox="1">
            <a:spLocks noGrp="1"/>
          </p:cNvSpPr>
          <p:nvPr>
            <p:ph type="ftr" idx="11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27"/>
          <p:cNvSpPr txBox="1">
            <a:spLocks noGrp="1"/>
          </p:cNvSpPr>
          <p:nvPr>
            <p:ph type="sldNum" idx="12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8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Franklin Gothic"/>
              <a:buNone/>
              <a:defRPr sz="2400" b="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>
            <a:spLocks noGrp="1"/>
          </p:cNvSpPr>
          <p:nvPr>
            <p:ph type="pic" idx="2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629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  <a:defRPr sz="2800" b="0" i="0" u="none" strike="noStrike" cap="none">
                <a:solidFill>
                  <a:srgbClr val="3F3F3F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581192" y="1555176"/>
            <a:ext cx="11029616" cy="4432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68808" algn="l" rtl="0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8"/>
              <a:buFont typeface="Noto Sans Symbols"/>
              <a:buChar char="◼"/>
              <a:defRPr sz="24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454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Char char="⮚"/>
              <a:defRPr sz="2000" b="0" i="0" u="none" strike="noStrike" cap="none">
                <a:solidFill>
                  <a:srgbClr val="1B638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375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❖"/>
              <a:defRPr sz="1800" b="0" i="0" u="none" strike="noStrike" cap="none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2207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2207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ftr" idx="11"/>
          </p:nvPr>
        </p:nvSpPr>
        <p:spPr>
          <a:xfrm>
            <a:off x="4829042" y="6423914"/>
            <a:ext cx="26693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dirty="0"/>
          </a:p>
        </p:txBody>
      </p:sp>
      <p:sp>
        <p:nvSpPr>
          <p:cNvPr id="13" name="Google Shape;13;p19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4" name="Google Shape;14;p1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" name="Google Shape;15;p1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1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" name="Google Shape;17;p19" descr="Logo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951" y="6120002"/>
            <a:ext cx="1811293" cy="5544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16C4D4-0360-2DFC-5091-4B10D70CC1AC}"/>
              </a:ext>
            </a:extLst>
          </p:cNvPr>
          <p:cNvSpPr txBox="1"/>
          <p:nvPr userDrawn="1"/>
        </p:nvSpPr>
        <p:spPr>
          <a:xfrm>
            <a:off x="110832" y="6586919"/>
            <a:ext cx="16289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www.advancedgw.com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7D068-050F-A33D-EC7E-9AE05F8E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4472D-02AD-B667-3DC8-B9D129F75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07EE6-FBA0-CB23-2E5E-820BD796B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B336D-EACE-438D-B02A-53B31175BF81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C7E8E-7BF3-1643-0FAD-7DD375DC2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E8C0E-7BBB-418F-F881-93F342070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28129-7E8D-4D89-8F9B-1A04776B12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3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Franklin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8372723" y="850791"/>
            <a:ext cx="3202016" cy="419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</a:pPr>
            <a:br>
              <a:rPr lang="en-US" sz="2800" dirty="0">
                <a:solidFill>
                  <a:schemeClr val="bg1"/>
                </a:solidFill>
                <a:latin typeface="+mj-lt"/>
              </a:rPr>
            </a:br>
            <a:br>
              <a:rPr lang="en-US" sz="2800" i="0" u="none" strike="noStrike" cap="none" dirty="0">
                <a:solidFill>
                  <a:schemeClr val="bg1"/>
                </a:solidFill>
                <a:latin typeface="+mj-lt"/>
                <a:ea typeface="Libre Franklin"/>
                <a:cs typeface="Libre Franklin"/>
                <a:sym typeface="Libre Franklin"/>
              </a:rPr>
            </a:br>
            <a:r>
              <a:rPr lang="en-US" sz="2800" b="1" i="0" u="none" strike="noStrike" cap="none" dirty="0">
                <a:solidFill>
                  <a:srgbClr val="002060"/>
                </a:solidFill>
                <a:latin typeface="+mj-lt"/>
                <a:ea typeface="Libre Franklin"/>
                <a:cs typeface="Libre Franklin"/>
                <a:sym typeface="Libre Franklin"/>
              </a:rPr>
              <a:t>Status of Water Levels compared to </a:t>
            </a:r>
            <a:r>
              <a:rPr lang="en-US" sz="2800" b="1" dirty="0">
                <a:solidFill>
                  <a:srgbClr val="002060"/>
                </a:solidFill>
                <a:latin typeface="+mj-lt"/>
              </a:rPr>
              <a:t>Desired Future Conditions</a:t>
            </a:r>
            <a:br>
              <a:rPr lang="en-US" sz="2800" dirty="0">
                <a:solidFill>
                  <a:srgbClr val="002060"/>
                </a:solidFill>
                <a:latin typeface="+mj-lt"/>
              </a:rPr>
            </a:br>
            <a:br>
              <a:rPr lang="en-US" sz="2800" dirty="0">
                <a:solidFill>
                  <a:srgbClr val="002060"/>
                </a:solidFill>
                <a:latin typeface="+mj-lt"/>
              </a:rPr>
            </a:br>
            <a:r>
              <a:rPr lang="en-US" sz="2800" b="1" dirty="0">
                <a:solidFill>
                  <a:srgbClr val="002060"/>
                </a:solidFill>
                <a:latin typeface="+mj-lt"/>
              </a:rPr>
              <a:t>2026</a:t>
            </a:r>
            <a:br>
              <a:rPr lang="en-US" sz="2800" dirty="0">
                <a:solidFill>
                  <a:srgbClr val="002060"/>
                </a:solidFill>
                <a:latin typeface="+mj-lt"/>
              </a:rPr>
            </a:br>
            <a:br>
              <a:rPr lang="en-US" sz="2800" dirty="0">
                <a:solidFill>
                  <a:schemeClr val="bg1"/>
                </a:solidFill>
                <a:latin typeface="+mj-lt"/>
              </a:rPr>
            </a:br>
            <a:br>
              <a:rPr lang="en-US" sz="2800" dirty="0">
                <a:solidFill>
                  <a:schemeClr val="bg1"/>
                </a:solidFill>
                <a:latin typeface="+mj-lt"/>
              </a:rPr>
            </a:br>
            <a:endParaRPr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8372723" y="5545331"/>
            <a:ext cx="3202016" cy="649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56"/>
              <a:buNone/>
            </a:pPr>
            <a:r>
              <a:rPr lang="en-US" sz="1800" b="1" dirty="0">
                <a:solidFill>
                  <a:srgbClr val="FFFFFF"/>
                </a:solidFill>
              </a:rPr>
              <a:t>July 15, 2026</a:t>
            </a:r>
            <a:endParaRPr b="1" dirty="0"/>
          </a:p>
        </p:txBody>
      </p:sp>
      <p:pic>
        <p:nvPicPr>
          <p:cNvPr id="88" name="Google Shape;88;p1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17" y="6303129"/>
            <a:ext cx="1783959" cy="54607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883192" y="2242049"/>
            <a:ext cx="52581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Brazos Valley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Groundwater Conservation District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94810" y="740990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DFC Goals Established During GMA 12 2021 Planning Cycle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         and Proposed DFC Goals for the GMA 12 2026 Planning Cycle	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04" name="Google Shape;104;p3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DCB24A26-BDCB-174C-A953-AE411C52B5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3875291"/>
              </p:ext>
            </p:extLst>
          </p:nvPr>
        </p:nvGraphicFramePr>
        <p:xfrm>
          <a:off x="2487260" y="1845689"/>
          <a:ext cx="6821332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778">
                  <a:extLst>
                    <a:ext uri="{9D8B030D-6E8A-4147-A177-3AD203B41FA5}">
                      <a16:colId xmlns:a16="http://schemas.microsoft.com/office/drawing/2014/main" val="3634703134"/>
                    </a:ext>
                  </a:extLst>
                </a:gridCol>
                <a:gridCol w="2365842">
                  <a:extLst>
                    <a:ext uri="{9D8B030D-6E8A-4147-A177-3AD203B41FA5}">
                      <a16:colId xmlns:a16="http://schemas.microsoft.com/office/drawing/2014/main" val="2197031096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1563877474"/>
                    </a:ext>
                  </a:extLst>
                </a:gridCol>
              </a:tblGrid>
              <a:tr h="1338642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Aquifer</a:t>
                      </a:r>
                    </a:p>
                    <a:p>
                      <a:pPr algn="ctr"/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Current</a:t>
                      </a:r>
                    </a:p>
                    <a:p>
                      <a:pPr algn="ctr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BVGCD-DFC, ft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</a:rPr>
                        <a:t>(2000 – 2070)</a:t>
                      </a:r>
                    </a:p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Proposed BVGCD-DFC, ft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</a:rPr>
                        <a:t>(2010 – 2080)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21164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Sparta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228121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Queen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142304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Carrizo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775229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Calvert Bluff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614551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Simsboro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612475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Hooper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239566"/>
                  </a:ext>
                </a:extLst>
              </a:tr>
              <a:tr h="3080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Yegua-Jackson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67*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485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BD93168-12FB-18D0-70C4-9E2F1AA37CFC}"/>
              </a:ext>
            </a:extLst>
          </p:cNvPr>
          <p:cNvSpPr txBox="1"/>
          <p:nvPr/>
        </p:nvSpPr>
        <p:spPr>
          <a:xfrm>
            <a:off x="2487260" y="6088564"/>
            <a:ext cx="3995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en-US" sz="1200" i="1" dirty="0"/>
              <a:t>Current Yegua-Jackson DFC is from 2010 - 2070</a:t>
            </a:r>
          </a:p>
        </p:txBody>
      </p:sp>
    </p:spTree>
    <p:extLst>
      <p:ext uri="{BB962C8B-B14F-4D97-AF65-F5344CB8AC3E}">
        <p14:creationId xmlns:p14="http://schemas.microsoft.com/office/powerpoint/2010/main" val="118249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4D517-54F2-8E99-C7FB-FCE7EDB94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929" y="559480"/>
            <a:ext cx="11029615" cy="1443158"/>
          </a:xfrm>
        </p:spPr>
        <p:txBody>
          <a:bodyPr/>
          <a:lstStyle/>
          <a:p>
            <a:r>
              <a:rPr lang="en-US" dirty="0"/>
              <a:t>Monitoring of groundwater pumping essential in understanding changes in artesian head and the status of aquifer conditions compared to DFCs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55DA6-D000-64B6-AABD-022008C6F9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7E9AB5B6-1121-A763-4F8B-A0AF06F69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825" y="1901685"/>
            <a:ext cx="811701" cy="40527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C13425-4ED8-656E-D84B-DCD5A3F29C73}"/>
              </a:ext>
            </a:extLst>
          </p:cNvPr>
          <p:cNvSpPr txBox="1"/>
          <p:nvPr/>
        </p:nvSpPr>
        <p:spPr>
          <a:xfrm>
            <a:off x="1738489" y="2043407"/>
            <a:ext cx="447039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Brazos River Alluvium</a:t>
            </a:r>
          </a:p>
          <a:p>
            <a:endParaRPr lang="en-US" b="1" dirty="0"/>
          </a:p>
          <a:p>
            <a:r>
              <a:rPr lang="en-US" b="1" dirty="0"/>
              <a:t>Sparta Aquifer</a:t>
            </a:r>
          </a:p>
          <a:p>
            <a:endParaRPr lang="en-US" b="1" dirty="0"/>
          </a:p>
          <a:p>
            <a:r>
              <a:rPr lang="en-US" b="1" dirty="0"/>
              <a:t>Queen City Aquifer</a:t>
            </a:r>
          </a:p>
          <a:p>
            <a:endParaRPr lang="en-US" b="1" dirty="0"/>
          </a:p>
          <a:p>
            <a:r>
              <a:rPr lang="en-US" b="1" dirty="0"/>
              <a:t>Carrizo Aquifer</a:t>
            </a:r>
          </a:p>
          <a:p>
            <a:endParaRPr lang="en-US" b="1" dirty="0"/>
          </a:p>
          <a:p>
            <a:r>
              <a:rPr lang="en-US" b="1" dirty="0"/>
              <a:t>Calvert Bluff Formation</a:t>
            </a:r>
          </a:p>
          <a:p>
            <a:endParaRPr lang="en-US" b="1" dirty="0"/>
          </a:p>
          <a:p>
            <a:r>
              <a:rPr lang="en-US" b="1" dirty="0"/>
              <a:t>Simsboro Aquifer</a:t>
            </a:r>
          </a:p>
          <a:p>
            <a:endParaRPr lang="en-US" b="1" dirty="0"/>
          </a:p>
          <a:p>
            <a:r>
              <a:rPr lang="en-US" b="1" dirty="0"/>
              <a:t>Hooper Formation</a:t>
            </a:r>
          </a:p>
          <a:p>
            <a:endParaRPr lang="en-US" b="1" dirty="0"/>
          </a:p>
          <a:p>
            <a:r>
              <a:rPr lang="en-US" b="1" dirty="0"/>
              <a:t>Yegua-Jackson Aquifer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804112-14A6-D7ED-8D85-A9CB888BDAB2}"/>
              </a:ext>
            </a:extLst>
          </p:cNvPr>
          <p:cNvSpPr txBox="1"/>
          <p:nvPr/>
        </p:nvSpPr>
        <p:spPr>
          <a:xfrm>
            <a:off x="1572807" y="5663119"/>
            <a:ext cx="5527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Additional Observation Well in BVGCD Monitoring Program 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FF1B0-19E8-AD2A-545E-2A6083EA4D0E}"/>
              </a:ext>
            </a:extLst>
          </p:cNvPr>
          <p:cNvSpPr txBox="1"/>
          <p:nvPr/>
        </p:nvSpPr>
        <p:spPr>
          <a:xfrm>
            <a:off x="8100907" y="2527655"/>
            <a:ext cx="3693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r>
              <a:rPr lang="en-US" sz="1600" b="1" dirty="0"/>
              <a:t>State Well Number</a:t>
            </a:r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Artesian Head Change in Well</a:t>
            </a:r>
          </a:p>
          <a:p>
            <a:r>
              <a:rPr lang="en-US" sz="1600" b="1" dirty="0"/>
              <a:t>Between about 1999 and 2026, ft</a:t>
            </a:r>
          </a:p>
          <a:p>
            <a:endParaRPr lang="en-US" sz="1600" b="1" dirty="0"/>
          </a:p>
          <a:p>
            <a:r>
              <a:rPr lang="en-US" sz="1800" b="1" dirty="0">
                <a:solidFill>
                  <a:srgbClr val="FF0000"/>
                </a:solidFill>
              </a:rPr>
              <a:t>+</a:t>
            </a:r>
            <a:r>
              <a:rPr lang="en-US" sz="1600" b="1" dirty="0"/>
              <a:t> = Increase in Artesian Head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- </a:t>
            </a:r>
            <a:r>
              <a:rPr lang="en-US" sz="1600" b="1" dirty="0"/>
              <a:t> = Decline in Artesian Head</a:t>
            </a:r>
          </a:p>
          <a:p>
            <a:endParaRPr lang="en-US" sz="1600" b="1" dirty="0"/>
          </a:p>
          <a:p>
            <a:r>
              <a:rPr lang="en-US" sz="1600" b="1" dirty="0"/>
              <a:t>BVGCD Sparta Observation Well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BEE095-FD79-D2CE-E86F-5AEA67CC97DA}"/>
              </a:ext>
            </a:extLst>
          </p:cNvPr>
          <p:cNvSpPr txBox="1"/>
          <p:nvPr/>
        </p:nvSpPr>
        <p:spPr>
          <a:xfrm>
            <a:off x="1209736" y="1674075"/>
            <a:ext cx="5527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DFC Well Map – Aquifer Key 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D13F8E-E3BD-5EAA-9190-1CB4E57C2E1F}"/>
              </a:ext>
            </a:extLst>
          </p:cNvPr>
          <p:cNvSpPr txBox="1"/>
          <p:nvPr/>
        </p:nvSpPr>
        <p:spPr>
          <a:xfrm>
            <a:off x="6582319" y="2089896"/>
            <a:ext cx="5527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Sparta Aquifer Example: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id="{AC79293E-E2AF-2C97-3EF9-D9B72B196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684" y="2915818"/>
            <a:ext cx="520149" cy="3555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694C6B2-C46F-500D-00AD-E8EC608B32B6}"/>
              </a:ext>
            </a:extLst>
          </p:cNvPr>
          <p:cNvSpPr txBox="1"/>
          <p:nvPr/>
        </p:nvSpPr>
        <p:spPr>
          <a:xfrm>
            <a:off x="7219954" y="2661321"/>
            <a:ext cx="990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59-22-509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19" name="Picture 18" descr="A picture containing clipart&#10;&#10;Description automatically generated">
            <a:extLst>
              <a:ext uri="{FF2B5EF4-FFF2-40B4-BE49-F238E27FC236}">
                <a16:creationId xmlns:a16="http://schemas.microsoft.com/office/drawing/2014/main" id="{465B2B10-3BF2-8643-A19B-F8769D381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758" y="3624434"/>
            <a:ext cx="520149" cy="3555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EE1BD2E-3E3D-5C6F-0706-332EAC1399FB}"/>
              </a:ext>
            </a:extLst>
          </p:cNvPr>
          <p:cNvSpPr txBox="1"/>
          <p:nvPr/>
        </p:nvSpPr>
        <p:spPr>
          <a:xfrm>
            <a:off x="7561517" y="3508462"/>
            <a:ext cx="9144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-21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22" name="Picture 21" descr="A picture containing chart&#10;&#10;Description automatically generated">
            <a:extLst>
              <a:ext uri="{FF2B5EF4-FFF2-40B4-BE49-F238E27FC236}">
                <a16:creationId xmlns:a16="http://schemas.microsoft.com/office/drawing/2014/main" id="{A163B93D-48D0-0F40-3129-F41BC4F08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039" y="4939716"/>
            <a:ext cx="370516" cy="35554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94579F9-A30F-1206-B87B-8CC19379E445}"/>
              </a:ext>
            </a:extLst>
          </p:cNvPr>
          <p:cNvSpPr/>
          <p:nvPr/>
        </p:nvSpPr>
        <p:spPr>
          <a:xfrm>
            <a:off x="7825670" y="5053262"/>
            <a:ext cx="149254" cy="1530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1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848E6-DCD8-FFAB-686A-608C75995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47FE1-6156-6B25-44F7-7BBCEF002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44" y="773044"/>
            <a:ext cx="11029616" cy="75227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Sparta Aquifer DFC Wells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188A1-C476-1BB1-201C-6305BAF32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D142F1D-BE59-6097-216B-212B4E649A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4252995"/>
              </p:ext>
            </p:extLst>
          </p:nvPr>
        </p:nvGraphicFramePr>
        <p:xfrm>
          <a:off x="633665" y="1149180"/>
          <a:ext cx="6400800" cy="458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10885089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259183833"/>
                    </a:ext>
                  </a:extLst>
                </a:gridCol>
              </a:tblGrid>
              <a:tr h="50592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68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59-06-606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61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59-06-903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006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59-13-803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678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59-14-505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150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59-14-709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2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59-15-102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321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City of Bryan Well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965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75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TAMU Well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98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59-22-509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Miramont County Club Well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073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59-22-512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98348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276C316-A38C-86A7-98FF-43385610B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603547"/>
              </p:ext>
            </p:extLst>
          </p:nvPr>
        </p:nvGraphicFramePr>
        <p:xfrm>
          <a:off x="8165514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11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9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37FA4BF-7015-908D-D292-A99C4EF65CB0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F5EDC8A-88EE-9A9A-24A7-9E3CB06B2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127071"/>
              </p:ext>
            </p:extLst>
          </p:nvPr>
        </p:nvGraphicFramePr>
        <p:xfrm>
          <a:off x="8165514" y="3429000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 Feet (Increase)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 Feet (Increase)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EB65E72-38E5-3F69-2427-D2669ED96D23}"/>
              </a:ext>
            </a:extLst>
          </p:cNvPr>
          <p:cNvSpPr txBox="1"/>
          <p:nvPr/>
        </p:nvSpPr>
        <p:spPr>
          <a:xfrm>
            <a:off x="8145220" y="2797341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6AF091B-71B6-8878-A23C-AE9D56264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09025"/>
              </p:ext>
            </p:extLst>
          </p:nvPr>
        </p:nvGraphicFramePr>
        <p:xfrm>
          <a:off x="8165514" y="4872665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53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10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FC45E68-1134-9735-135E-53F990337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5D11CB-7735-C788-F794-90524B37E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59" y="1117482"/>
            <a:ext cx="3719156" cy="4976585"/>
          </a:xfrm>
          <a:prstGeom prst="rect">
            <a:avLst/>
          </a:prstGeom>
        </p:spPr>
      </p:pic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01A8A27E-37B9-35B1-276D-81F1396FEB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Sparta Aquifer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42F1D230-EACD-65F5-F3D8-1855ADFE7CA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7BB862-AC5A-B98C-7E78-359CE11BCAA5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E93E4B-6073-732A-45D0-CDAE1485C2D0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F9DDCE-5FC5-A199-D2BE-C2014789FB96}"/>
              </a:ext>
            </a:extLst>
          </p:cNvPr>
          <p:cNvSpPr txBox="1"/>
          <p:nvPr/>
        </p:nvSpPr>
        <p:spPr>
          <a:xfrm>
            <a:off x="4181570" y="6144803"/>
            <a:ext cx="397993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11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9 feet (Decline)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DAC11E-F9DA-EA90-CECC-CEE3F87BBF6D}"/>
              </a:ext>
            </a:extLst>
          </p:cNvPr>
          <p:cNvSpPr txBox="1"/>
          <p:nvPr/>
        </p:nvSpPr>
        <p:spPr>
          <a:xfrm>
            <a:off x="7945686" y="6144803"/>
            <a:ext cx="4008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3 feet (Increase)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6 feet (Increase)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F80F6-0530-5DC7-7386-3BBB5FA857CC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53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C6B8F1-AF0A-4E89-6EDB-D06B3CB59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571" y="1129288"/>
            <a:ext cx="3706972" cy="4948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8519A9-DAC7-116E-6DCA-C3CDB009A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4799" y="1146884"/>
            <a:ext cx="3706972" cy="493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5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ABF0B5-24A6-69F3-5E5C-FCC1E633B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595" y="983888"/>
            <a:ext cx="3771937" cy="5622587"/>
          </a:xfrm>
          <a:prstGeom prst="rect">
            <a:avLst/>
          </a:prstGeom>
        </p:spPr>
      </p:pic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94810" y="550474"/>
            <a:ext cx="2176317" cy="275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chemeClr val="tx1"/>
                </a:solidFill>
              </a:rPr>
              <a:t>Spatially Weighted Sparta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Aquifer Head Change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Estimate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sldNum" idx="12"/>
          </p:nvPr>
        </p:nvSpPr>
        <p:spPr>
          <a:xfrm>
            <a:off x="10716561" y="642391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40AA40-EF8B-48A1-644D-54212B49D179}"/>
              </a:ext>
            </a:extLst>
          </p:cNvPr>
          <p:cNvSpPr txBox="1"/>
          <p:nvPr/>
        </p:nvSpPr>
        <p:spPr>
          <a:xfrm>
            <a:off x="453641" y="4320557"/>
            <a:ext cx="290882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BVGCD Sparta Aquifer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Weighted Average Artesian Head Change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2000-2026: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 feet (Decline)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439DDD58-66D7-6BEC-C381-67270D3E8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50499"/>
            <a:ext cx="6130838" cy="495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89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755389-EAD2-43DC-1A3D-37B3921DC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596" y="993189"/>
            <a:ext cx="9358372" cy="5652594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345085" y="174871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Sparta Aquifer Observation Wells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0AA083-7D79-3781-FE79-B83286784661}"/>
              </a:ext>
            </a:extLst>
          </p:cNvPr>
          <p:cNvSpPr txBox="1"/>
          <p:nvPr/>
        </p:nvSpPr>
        <p:spPr>
          <a:xfrm>
            <a:off x="8757119" y="5467106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F74A19-A9D2-34F7-4188-3E247D37F28B}"/>
              </a:ext>
            </a:extLst>
          </p:cNvPr>
          <p:cNvCxnSpPr/>
          <p:nvPr/>
        </p:nvCxnSpPr>
        <p:spPr>
          <a:xfrm flipV="1">
            <a:off x="5641848" y="1110518"/>
            <a:ext cx="0" cy="2599421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A35CFF-180C-1420-492C-7FC8DA09DB10}"/>
              </a:ext>
            </a:extLst>
          </p:cNvPr>
          <p:cNvSpPr txBox="1"/>
          <p:nvPr/>
        </p:nvSpPr>
        <p:spPr>
          <a:xfrm>
            <a:off x="5335426" y="839300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Queen City Aquifer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769B8FED-CF7D-48B5-F90D-CA870DDA0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459966"/>
              </p:ext>
            </p:extLst>
          </p:nvPr>
        </p:nvGraphicFramePr>
        <p:xfrm>
          <a:off x="295990" y="1441568"/>
          <a:ext cx="7165676" cy="1966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586">
                  <a:extLst>
                    <a:ext uri="{9D8B030D-6E8A-4147-A177-3AD203B41FA5}">
                      <a16:colId xmlns:a16="http://schemas.microsoft.com/office/drawing/2014/main" val="4265633729"/>
                    </a:ext>
                  </a:extLst>
                </a:gridCol>
                <a:gridCol w="4504090">
                  <a:extLst>
                    <a:ext uri="{9D8B030D-6E8A-4147-A177-3AD203B41FA5}">
                      <a16:colId xmlns:a16="http://schemas.microsoft.com/office/drawing/2014/main" val="1570503521"/>
                    </a:ext>
                  </a:extLst>
                </a:gridCol>
              </a:tblGrid>
              <a:tr h="47263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052583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59-05-101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42856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59-05-905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640975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59-06-901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014593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59-20-935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380397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F937B54-9E35-A5A3-E562-7CEDA7362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275511"/>
              </p:ext>
            </p:extLst>
          </p:nvPr>
        </p:nvGraphicFramePr>
        <p:xfrm>
          <a:off x="8165514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5BB18F6-B8EE-8527-9633-85E236FA9F75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3068705-8C49-D816-D251-5E4954696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86814"/>
              </p:ext>
            </p:extLst>
          </p:nvPr>
        </p:nvGraphicFramePr>
        <p:xfrm>
          <a:off x="8165514" y="3382702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B686FAA-BCD6-C497-2D71-130AB459EA7B}"/>
              </a:ext>
            </a:extLst>
          </p:cNvPr>
          <p:cNvSpPr txBox="1"/>
          <p:nvPr/>
        </p:nvSpPr>
        <p:spPr>
          <a:xfrm>
            <a:off x="8083296" y="2757862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1639CFF-19A1-571E-E731-8DEA29D7F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427861"/>
              </p:ext>
            </p:extLst>
          </p:nvPr>
        </p:nvGraphicFramePr>
        <p:xfrm>
          <a:off x="8165514" y="4876350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44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471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CAD4D13C-5029-702D-6C3E-9B58831A0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02A4EB71-8580-49C5-463F-24BDD06127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Queen City Aquifer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4B14D3AB-2EE2-4BD8-B174-79A1C13289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8B4010-D005-621C-A3BE-06607D723FD8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B0D1B7-2DB4-63E3-3A84-F80EABDCC0A3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531CE0-2C29-89F2-6E80-5DB215A99C62}"/>
              </a:ext>
            </a:extLst>
          </p:cNvPr>
          <p:cNvSpPr txBox="1"/>
          <p:nvPr/>
        </p:nvSpPr>
        <p:spPr>
          <a:xfrm>
            <a:off x="4263228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8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23C880-E8BD-A497-4111-02D1C970D333}"/>
              </a:ext>
            </a:extLst>
          </p:cNvPr>
          <p:cNvSpPr txBox="1"/>
          <p:nvPr/>
        </p:nvSpPr>
        <p:spPr>
          <a:xfrm>
            <a:off x="8070684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3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54AF72-26BE-92CE-F461-FC0688896CC0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44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F389EC-2A93-72EE-DFD7-B83369A63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60" y="1094102"/>
            <a:ext cx="3768363" cy="5040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AAB2BB-BCC3-B819-C993-AA5D43854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834" y="1132526"/>
            <a:ext cx="3719156" cy="49944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B7D0E2-8ED0-3684-E369-696299586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684" y="1129288"/>
            <a:ext cx="3719156" cy="496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43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A5396E-9918-5CA9-B987-EFAEF924F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00" y="1022001"/>
            <a:ext cx="9512168" cy="5747481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345085" y="190923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Queen City Aquifer Observation Wells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3FBE6-A7FD-B94A-8D96-FF28F804A5C6}"/>
              </a:ext>
            </a:extLst>
          </p:cNvPr>
          <p:cNvSpPr txBox="1"/>
          <p:nvPr/>
        </p:nvSpPr>
        <p:spPr>
          <a:xfrm>
            <a:off x="8732405" y="5644610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65F9C0-B666-14E7-239D-4DEA229175C6}"/>
              </a:ext>
            </a:extLst>
          </p:cNvPr>
          <p:cNvCxnSpPr>
            <a:cxnSpLocks/>
          </p:cNvCxnSpPr>
          <p:nvPr/>
        </p:nvCxnSpPr>
        <p:spPr>
          <a:xfrm flipV="1">
            <a:off x="5525116" y="1110518"/>
            <a:ext cx="0" cy="5293839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CE9939-B614-3CC3-D473-DDDC33675AB3}"/>
              </a:ext>
            </a:extLst>
          </p:cNvPr>
          <p:cNvSpPr txBox="1"/>
          <p:nvPr/>
        </p:nvSpPr>
        <p:spPr>
          <a:xfrm>
            <a:off x="5247050" y="828710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3900908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Carrizo Aquifer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769B8FED-CF7D-48B5-F90D-CA870DDA0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58042"/>
              </p:ext>
            </p:extLst>
          </p:nvPr>
        </p:nvGraphicFramePr>
        <p:xfrm>
          <a:off x="443649" y="1381277"/>
          <a:ext cx="7165676" cy="233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586">
                  <a:extLst>
                    <a:ext uri="{9D8B030D-6E8A-4147-A177-3AD203B41FA5}">
                      <a16:colId xmlns:a16="http://schemas.microsoft.com/office/drawing/2014/main" val="4265633729"/>
                    </a:ext>
                  </a:extLst>
                </a:gridCol>
                <a:gridCol w="4504090">
                  <a:extLst>
                    <a:ext uri="{9D8B030D-6E8A-4147-A177-3AD203B41FA5}">
                      <a16:colId xmlns:a16="http://schemas.microsoft.com/office/drawing/2014/main" val="1570503521"/>
                    </a:ext>
                  </a:extLst>
                </a:gridCol>
              </a:tblGrid>
              <a:tr h="47263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052583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59-04-708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515818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59-05-105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527149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59-05-301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381773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59-21-402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TAMU Well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718569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59-21-416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City of College Station Carrizo #1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81025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F545175-2CD4-4590-285C-A3ADA1999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871482"/>
              </p:ext>
            </p:extLst>
          </p:nvPr>
        </p:nvGraphicFramePr>
        <p:xfrm>
          <a:off x="8165514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21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19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208EBE2-6E96-EBDD-F4D3-49B992F0E912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F8547A0-5164-BFAB-941C-2E279779D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106442"/>
              </p:ext>
            </p:extLst>
          </p:nvPr>
        </p:nvGraphicFramePr>
        <p:xfrm>
          <a:off x="8103590" y="3443520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19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/>
                        <a:t>17 Feet (Decline)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87FB88E-C00A-77AD-84BE-F1BAC958D1C7}"/>
              </a:ext>
            </a:extLst>
          </p:cNvPr>
          <p:cNvSpPr txBox="1"/>
          <p:nvPr/>
        </p:nvSpPr>
        <p:spPr>
          <a:xfrm>
            <a:off x="8083296" y="2797341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D6FA01-0D61-1EE7-63ED-F1F348B1C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601677"/>
              </p:ext>
            </p:extLst>
          </p:nvPr>
        </p:nvGraphicFramePr>
        <p:xfrm>
          <a:off x="8083296" y="4981969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84 Feet (Decline)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99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296274" y="410250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Groundwater Management Area 12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04" name="Google Shape;104;p3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66D256-35D8-C2A2-C97C-10E7F0E33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70" y="1162522"/>
            <a:ext cx="7424367" cy="54767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0CD2E75F-B188-C59D-B208-356CA8CFE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9698C9-A7BF-5DA0-EF84-B3AD14A91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54" y="1075552"/>
            <a:ext cx="3795722" cy="5058958"/>
          </a:xfrm>
          <a:prstGeom prst="rect">
            <a:avLst/>
          </a:prstGeom>
        </p:spPr>
      </p:pic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6932E399-6D11-F605-289D-454E7CBE04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Carrizo Aquifer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C10CE91B-E8A1-CDB1-8568-C0968A23A3B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466221-FEA8-CC32-8524-7DE098157C03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AD31A8-D287-CF14-3838-26467DBAA484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3B11B-A517-E41F-E48B-048C60ABCA42}"/>
              </a:ext>
            </a:extLst>
          </p:cNvPr>
          <p:cNvSpPr txBox="1"/>
          <p:nvPr/>
        </p:nvSpPr>
        <p:spPr>
          <a:xfrm>
            <a:off x="4163397" y="6144803"/>
            <a:ext cx="40737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Arithmetic Average: 21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Spatially Weighted Average: 19 feet (Decline)</a:t>
            </a:r>
            <a:endParaRPr lang="en-US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39C771-64EC-D25D-917F-32F0949172EE}"/>
              </a:ext>
            </a:extLst>
          </p:cNvPr>
          <p:cNvSpPr txBox="1"/>
          <p:nvPr/>
        </p:nvSpPr>
        <p:spPr>
          <a:xfrm>
            <a:off x="8015685" y="6134725"/>
            <a:ext cx="39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Arithmetic Average: 19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/>
                </a:solidFill>
              </a:rPr>
              <a:t>Spatially Weighted Average:17 feet (Decline)</a:t>
            </a:r>
            <a:endParaRPr lang="en-US" dirty="0">
              <a:solidFill>
                <a:schemeClr val="tx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C17A1-19E5-3A35-A099-DC3146537F25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chemeClr val="tx1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chemeClr val="tx1"/>
                </a:solidFill>
              </a:rPr>
              <a:t>84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E2A70D-AF0B-75F4-F911-1BFA1E8CC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596" y="1094102"/>
            <a:ext cx="3772796" cy="50404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F121FB-AA53-E941-072F-E23448474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112" y="1098560"/>
            <a:ext cx="3795722" cy="507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90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01A559-09F2-CD5A-D4A3-3D1B2DBFE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672" y="1110518"/>
            <a:ext cx="9523647" cy="5747482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358246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Carrizo Aquifer Observation Wells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4786E-FBA4-D6B1-BC3A-94175795F822}"/>
              </a:ext>
            </a:extLst>
          </p:cNvPr>
          <p:cNvSpPr txBox="1"/>
          <p:nvPr/>
        </p:nvSpPr>
        <p:spPr>
          <a:xfrm>
            <a:off x="8777373" y="5741376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EA266E-C83F-F8A3-E286-0CEAC1182473}"/>
              </a:ext>
            </a:extLst>
          </p:cNvPr>
          <p:cNvCxnSpPr>
            <a:cxnSpLocks/>
          </p:cNvCxnSpPr>
          <p:nvPr/>
        </p:nvCxnSpPr>
        <p:spPr>
          <a:xfrm flipV="1">
            <a:off x="5544572" y="1207794"/>
            <a:ext cx="0" cy="4638529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2FFA775-D499-A05F-8066-33AE47FCBD5E}"/>
              </a:ext>
            </a:extLst>
          </p:cNvPr>
          <p:cNvSpPr txBox="1"/>
          <p:nvPr/>
        </p:nvSpPr>
        <p:spPr>
          <a:xfrm>
            <a:off x="5238150" y="956629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03911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Calvert Bluff Formation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769B8FED-CF7D-48B5-F90D-CA870DDA0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782830"/>
              </p:ext>
            </p:extLst>
          </p:nvPr>
        </p:nvGraphicFramePr>
        <p:xfrm>
          <a:off x="418825" y="1149180"/>
          <a:ext cx="7165676" cy="1966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586">
                  <a:extLst>
                    <a:ext uri="{9D8B030D-6E8A-4147-A177-3AD203B41FA5}">
                      <a16:colId xmlns:a16="http://schemas.microsoft.com/office/drawing/2014/main" val="4265633729"/>
                    </a:ext>
                  </a:extLst>
                </a:gridCol>
                <a:gridCol w="4504090">
                  <a:extLst>
                    <a:ext uri="{9D8B030D-6E8A-4147-A177-3AD203B41FA5}">
                      <a16:colId xmlns:a16="http://schemas.microsoft.com/office/drawing/2014/main" val="1570503521"/>
                    </a:ext>
                  </a:extLst>
                </a:gridCol>
              </a:tblGrid>
              <a:tr h="47263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052583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39-54-703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480707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59-03-438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592259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59-03-606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517149"/>
                  </a:ext>
                </a:extLst>
              </a:tr>
              <a:tr h="3733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59-06-104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68062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D29511-FCD1-9863-30F8-852B9FC9F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766212"/>
              </p:ext>
            </p:extLst>
          </p:nvPr>
        </p:nvGraphicFramePr>
        <p:xfrm>
          <a:off x="8165514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7B331F5-E1EA-2BBD-C62C-3ED2943D6E4D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53A0A05-64C2-EA95-CA27-7312B4D5E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114966"/>
              </p:ext>
            </p:extLst>
          </p:nvPr>
        </p:nvGraphicFramePr>
        <p:xfrm>
          <a:off x="8165514" y="3422181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22DFC3-3923-D04A-88D4-75652BAFC27B}"/>
              </a:ext>
            </a:extLst>
          </p:cNvPr>
          <p:cNvSpPr txBox="1"/>
          <p:nvPr/>
        </p:nvSpPr>
        <p:spPr>
          <a:xfrm>
            <a:off x="8083296" y="2797341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AA15E17-E72B-4BD2-5751-B461C1ED56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602918"/>
              </p:ext>
            </p:extLst>
          </p:nvPr>
        </p:nvGraphicFramePr>
        <p:xfrm>
          <a:off x="8165514" y="4806589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111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648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D522F7B3-C15C-9DFB-42A7-866FD368C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9D74E2-7941-FC42-B30C-F95FA338E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54" y="1086651"/>
            <a:ext cx="3764143" cy="5034765"/>
          </a:xfrm>
          <a:prstGeom prst="rect">
            <a:avLst/>
          </a:prstGeom>
        </p:spPr>
      </p:pic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1E7A4650-E51B-E75C-6DFC-7F8B8B6F4A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Calvert Bluff Formation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A81F55B0-169B-02A7-3672-BAC525C759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F0DF8C-749C-44BD-0191-40C50CA596BB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9E069F-1D04-BBB4-7EAC-78D55690C77B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AAB374-548D-A260-B3A5-F17998738A63}"/>
              </a:ext>
            </a:extLst>
          </p:cNvPr>
          <p:cNvSpPr txBox="1"/>
          <p:nvPr/>
        </p:nvSpPr>
        <p:spPr>
          <a:xfrm>
            <a:off x="4263228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8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F5098-5059-881D-16F1-D7B79DC3B2D5}"/>
              </a:ext>
            </a:extLst>
          </p:cNvPr>
          <p:cNvSpPr txBox="1"/>
          <p:nvPr/>
        </p:nvSpPr>
        <p:spPr>
          <a:xfrm>
            <a:off x="8070684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5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6E4FA9-90E2-DD25-0D06-7C74F4F4F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538" y="1075562"/>
            <a:ext cx="3769858" cy="50205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5E8741-AD69-213B-04E9-51B07FE54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871" y="1095796"/>
            <a:ext cx="3779269" cy="50490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9ECF07-E935-9628-60F3-BC94856C3ED3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111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6497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3471A0-AE1A-2F17-1E94-D8CBD4CCC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946" y="1157841"/>
            <a:ext cx="9460022" cy="5700160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345085" y="206988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Calvert Bluff Formation Observation Wells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3D3806-1FCB-0924-4741-D28C4141F483}"/>
              </a:ext>
            </a:extLst>
          </p:cNvPr>
          <p:cNvSpPr txBox="1"/>
          <p:nvPr/>
        </p:nvSpPr>
        <p:spPr>
          <a:xfrm>
            <a:off x="8800499" y="5734364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6186B02-A8FB-9374-39FA-F65032DC3FC8}"/>
              </a:ext>
            </a:extLst>
          </p:cNvPr>
          <p:cNvCxnSpPr>
            <a:cxnSpLocks/>
          </p:cNvCxnSpPr>
          <p:nvPr/>
        </p:nvCxnSpPr>
        <p:spPr>
          <a:xfrm flipV="1">
            <a:off x="5593211" y="1314798"/>
            <a:ext cx="0" cy="523191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85769F-53C4-5FDB-61BE-F2DF5C2E568E}"/>
              </a:ext>
            </a:extLst>
          </p:cNvPr>
          <p:cNvSpPr txBox="1"/>
          <p:nvPr/>
        </p:nvSpPr>
        <p:spPr>
          <a:xfrm>
            <a:off x="5332317" y="983359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151831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Simsboro Aquifer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ADE431C8-DF7E-DB04-8E57-2B17B403E6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824169"/>
              </p:ext>
            </p:extLst>
          </p:nvPr>
        </p:nvGraphicFramePr>
        <p:xfrm>
          <a:off x="701085" y="1065432"/>
          <a:ext cx="7010400" cy="484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1297411226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984575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0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39-46-702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257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39-52-504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833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39-53-703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3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39-59-601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2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39-59-905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353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39-61-706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City of Franklin Well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487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59-03-437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25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59-04-701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City of Hearne Well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352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59-05-901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Wickson Creek SUD Wheelock Well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209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59-14-706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Wickson Creek SUD Well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203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59-21-412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City of Bryan Well 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362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59-21-714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TAMU Well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92591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2992B87-AC9C-ACBC-31E9-DC876F120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9248"/>
              </p:ext>
            </p:extLst>
          </p:nvPr>
        </p:nvGraphicFramePr>
        <p:xfrm>
          <a:off x="8229522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73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/>
                        <a:t>76 Feet</a:t>
                      </a:r>
                    </a:p>
                    <a:p>
                      <a:pPr algn="ctr"/>
                      <a:r>
                        <a:rPr lang="en-US" b="1" dirty="0"/>
                        <a:t>(Decline)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EE7F848-9106-5CA6-5682-6A76C487CBF0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3202E12-4456-E3AE-3EAF-DA7AF037C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067510"/>
              </p:ext>
            </p:extLst>
          </p:nvPr>
        </p:nvGraphicFramePr>
        <p:xfrm>
          <a:off x="8229522" y="3443520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51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/>
                        <a:t>55 Feet</a:t>
                      </a:r>
                    </a:p>
                    <a:p>
                      <a:pPr algn="ctr"/>
                      <a:r>
                        <a:rPr lang="en-US" b="1" dirty="0"/>
                        <a:t>(Decline)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2E44F52-10BC-52D4-E553-7FE568A3E039}"/>
              </a:ext>
            </a:extLst>
          </p:cNvPr>
          <p:cNvSpPr txBox="1"/>
          <p:nvPr/>
        </p:nvSpPr>
        <p:spPr>
          <a:xfrm>
            <a:off x="8083296" y="2844225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4F1545-BDDA-6DE5-9989-B9031C2B8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05566"/>
              </p:ext>
            </p:extLst>
          </p:nvPr>
        </p:nvGraphicFramePr>
        <p:xfrm>
          <a:off x="8229522" y="4961281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262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953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C9CBD0D-5E8F-FFD8-E8B0-F18A58862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1164F-CCEE-B38B-F2DE-AD3AAE6D1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54" y="1082116"/>
            <a:ext cx="3779269" cy="5052979"/>
          </a:xfrm>
          <a:prstGeom prst="rect">
            <a:avLst/>
          </a:prstGeom>
        </p:spPr>
      </p:pic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0C73D9B3-48E4-B824-EDA7-6643665C70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Simsboro Aquifer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BF0E7879-8D68-6DA4-ADC4-8F79789F565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245977-19CA-2433-3907-BD318AC07B82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14BA52-DB3D-FF3A-7512-7D2A6BBE6AD6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6B534F-F926-4F3C-D01E-77BFC3F5318B}"/>
              </a:ext>
            </a:extLst>
          </p:cNvPr>
          <p:cNvSpPr txBox="1"/>
          <p:nvPr/>
        </p:nvSpPr>
        <p:spPr>
          <a:xfrm>
            <a:off x="4263227" y="6144803"/>
            <a:ext cx="407028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2060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2060"/>
                </a:solidFill>
              </a:rPr>
              <a:t>Arithmetic Average: 73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2060"/>
                </a:solidFill>
              </a:rPr>
              <a:t>Spatially Weighted Average: 76 Feet (Decline)</a:t>
            </a:r>
            <a:endParaRPr lang="en-US" sz="1200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206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chemeClr val="tx1"/>
                </a:solidFill>
              </a:rPr>
              <a:t> </a:t>
            </a:r>
            <a:endParaRPr lang="en-US" sz="1200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698E0A-54DE-F4CA-BA49-B268A77660FA}"/>
              </a:ext>
            </a:extLst>
          </p:cNvPr>
          <p:cNvSpPr txBox="1"/>
          <p:nvPr/>
        </p:nvSpPr>
        <p:spPr>
          <a:xfrm>
            <a:off x="8070683" y="6144803"/>
            <a:ext cx="4336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2060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2060"/>
                </a:solidFill>
              </a:rPr>
              <a:t>Arithmetic Average: 51 feet (Decline)                              Spatially Weighted Average: 55 Feet (Decline)</a:t>
            </a:r>
            <a:endParaRPr lang="en-US" sz="1200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DB47EA-7A51-B894-8419-B36B10D13CCE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262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AA338D-915F-8340-5254-D4A2BFE66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670" y="1082116"/>
            <a:ext cx="3795722" cy="5052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8A10F7-980E-87DE-C4DF-12BF88041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783" y="1081530"/>
            <a:ext cx="3786734" cy="505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63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697FEB-0870-016C-B704-A40D5B672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969" y="577029"/>
            <a:ext cx="4282031" cy="5955294"/>
          </a:xfrm>
          <a:prstGeom prst="rect">
            <a:avLst/>
          </a:prstGeom>
        </p:spPr>
      </p:pic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-19982" y="981075"/>
            <a:ext cx="2176317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chemeClr val="tx1"/>
                </a:solidFill>
              </a:rPr>
              <a:t>Spatially Weighted Simsboro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Aquifer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 Head Change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Estimates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sldNum" idx="12"/>
          </p:nvPr>
        </p:nvSpPr>
        <p:spPr>
          <a:xfrm>
            <a:off x="11139490" y="6388208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6B195-5B5D-4D50-B3E6-D211CEF2E339}"/>
              </a:ext>
            </a:extLst>
          </p:cNvPr>
          <p:cNvSpPr txBox="1"/>
          <p:nvPr/>
        </p:nvSpPr>
        <p:spPr>
          <a:xfrm>
            <a:off x="106971" y="4500998"/>
            <a:ext cx="34120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TWDB Down Dip Limit of the Carrizo-Wilcox (3,000 mg/l TDS)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Weighted Average Artesian Head Change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2000-2026: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76 feet (Decline)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E2282A-62F4-73CB-DC1B-2E3B19F9B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728" y="577029"/>
            <a:ext cx="4302739" cy="59134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333712-0F51-94FD-7CAD-6C4FCE6A23CF}"/>
              </a:ext>
            </a:extLst>
          </p:cNvPr>
          <p:cNvSpPr txBox="1"/>
          <p:nvPr/>
        </p:nvSpPr>
        <p:spPr>
          <a:xfrm>
            <a:off x="5471451" y="4420688"/>
            <a:ext cx="34120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TWDB Down Dip Limit of the Carrizo-Wilcox (3,000 mg/l TDS)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Weighted Average Artesian Head Change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2010-2026: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55 feet (Decline)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06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5B0414-5A90-91D7-6BB1-649114ACD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671" y="1206003"/>
            <a:ext cx="9368142" cy="5651997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551886"/>
            <a:ext cx="11029616" cy="472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Simsboro Aquifer Observation Wells (Robertson County)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2EEFA4-B6A3-DB3B-B3F3-ECB193A86726}"/>
              </a:ext>
            </a:extLst>
          </p:cNvPr>
          <p:cNvSpPr txBox="1"/>
          <p:nvPr/>
        </p:nvSpPr>
        <p:spPr>
          <a:xfrm>
            <a:off x="8742133" y="5844245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756F46-B3C3-5BF3-6E6F-0652E490F8FC}"/>
              </a:ext>
            </a:extLst>
          </p:cNvPr>
          <p:cNvCxnSpPr>
            <a:cxnSpLocks/>
          </p:cNvCxnSpPr>
          <p:nvPr/>
        </p:nvCxnSpPr>
        <p:spPr>
          <a:xfrm flipV="1">
            <a:off x="8248862" y="1258659"/>
            <a:ext cx="0" cy="523191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DF962-EF37-1595-D273-911E3E2515F1}"/>
              </a:ext>
            </a:extLst>
          </p:cNvPr>
          <p:cNvCxnSpPr>
            <a:cxnSpLocks/>
          </p:cNvCxnSpPr>
          <p:nvPr/>
        </p:nvCxnSpPr>
        <p:spPr>
          <a:xfrm flipV="1">
            <a:off x="6838352" y="1314794"/>
            <a:ext cx="0" cy="3014011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2286B00-D0CA-BBE3-EE7B-801785B1CB23}"/>
              </a:ext>
            </a:extLst>
          </p:cNvPr>
          <p:cNvSpPr txBox="1"/>
          <p:nvPr/>
        </p:nvSpPr>
        <p:spPr>
          <a:xfrm>
            <a:off x="6531930" y="1007017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AB711D-DF79-98EA-7A35-D544BE58A54A}"/>
              </a:ext>
            </a:extLst>
          </p:cNvPr>
          <p:cNvSpPr txBox="1"/>
          <p:nvPr/>
        </p:nvSpPr>
        <p:spPr>
          <a:xfrm>
            <a:off x="7942440" y="990875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397127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CDFAAA-1F96-29F0-F45C-50D1F65AD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748" y="1102328"/>
            <a:ext cx="9572220" cy="5755672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243823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400" dirty="0">
                <a:solidFill>
                  <a:srgbClr val="0070C0"/>
                </a:solidFill>
              </a:rPr>
              <a:t>Simsboro Aquifer Observation Wells (Brazos County)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32EC1-BE60-E283-303B-E69F09DC844E}"/>
              </a:ext>
            </a:extLst>
          </p:cNvPr>
          <p:cNvSpPr txBox="1"/>
          <p:nvPr/>
        </p:nvSpPr>
        <p:spPr>
          <a:xfrm>
            <a:off x="8875359" y="1468764"/>
            <a:ext cx="225308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69DB65-6096-7C37-3A27-4356F3A482A0}"/>
              </a:ext>
            </a:extLst>
          </p:cNvPr>
          <p:cNvCxnSpPr>
            <a:cxnSpLocks/>
          </p:cNvCxnSpPr>
          <p:nvPr/>
        </p:nvCxnSpPr>
        <p:spPr>
          <a:xfrm flipV="1">
            <a:off x="8365594" y="1314794"/>
            <a:ext cx="0" cy="523191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BF0C54-757D-6C32-AF5E-EE46DDE024DB}"/>
              </a:ext>
            </a:extLst>
          </p:cNvPr>
          <p:cNvCxnSpPr>
            <a:cxnSpLocks/>
          </p:cNvCxnSpPr>
          <p:nvPr/>
        </p:nvCxnSpPr>
        <p:spPr>
          <a:xfrm flipV="1">
            <a:off x="6922658" y="1314794"/>
            <a:ext cx="0" cy="523191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A0C7A9C-06F3-46B5-3179-6EA904FD0A12}"/>
              </a:ext>
            </a:extLst>
          </p:cNvPr>
          <p:cNvSpPr txBox="1"/>
          <p:nvPr/>
        </p:nvSpPr>
        <p:spPr>
          <a:xfrm>
            <a:off x="6616236" y="948439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9624C8-D3C4-E363-E1E1-3CD2B00244C6}"/>
              </a:ext>
            </a:extLst>
          </p:cNvPr>
          <p:cNvSpPr txBox="1"/>
          <p:nvPr/>
        </p:nvSpPr>
        <p:spPr>
          <a:xfrm>
            <a:off x="8059172" y="937517"/>
            <a:ext cx="612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80900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DD47D4-3D6B-4B4B-BDFE-82661D85E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40696"/>
            <a:ext cx="10818091" cy="7296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The Texas Groundwater Planning Cycle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1070E14-75A2-49CD-9EB7-DB86C8561FF1}"/>
              </a:ext>
            </a:extLst>
          </p:cNvPr>
          <p:cNvGraphicFramePr/>
          <p:nvPr/>
        </p:nvGraphicFramePr>
        <p:xfrm>
          <a:off x="838198" y="2198077"/>
          <a:ext cx="4560279" cy="3969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237490-9C5E-4C99-BDFC-10C3258334F8}"/>
              </a:ext>
            </a:extLst>
          </p:cNvPr>
          <p:cNvSpPr txBox="1"/>
          <p:nvPr/>
        </p:nvSpPr>
        <p:spPr>
          <a:xfrm>
            <a:off x="1387206" y="1379705"/>
            <a:ext cx="374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Joint Groundwater Planning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DA5F4-D67A-43E5-8493-CC26AF46FCF7}"/>
              </a:ext>
            </a:extLst>
          </p:cNvPr>
          <p:cNvSpPr txBox="1"/>
          <p:nvPr/>
        </p:nvSpPr>
        <p:spPr>
          <a:xfrm>
            <a:off x="7428046" y="1379705"/>
            <a:ext cx="3318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Regional Water Planning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73014E3-D519-40FA-BB6E-0F79BA394A06}"/>
              </a:ext>
            </a:extLst>
          </p:cNvPr>
          <p:cNvGraphicFramePr/>
          <p:nvPr/>
        </p:nvGraphicFramePr>
        <p:xfrm>
          <a:off x="6606307" y="2198077"/>
          <a:ext cx="5049984" cy="3969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Arrow: Right 10">
            <a:extLst>
              <a:ext uri="{FF2B5EF4-FFF2-40B4-BE49-F238E27FC236}">
                <a16:creationId xmlns:a16="http://schemas.microsoft.com/office/drawing/2014/main" id="{BAF4443E-07C6-437D-9F0D-8AB7F58ECFAC}"/>
              </a:ext>
            </a:extLst>
          </p:cNvPr>
          <p:cNvSpPr/>
          <p:nvPr/>
        </p:nvSpPr>
        <p:spPr>
          <a:xfrm>
            <a:off x="5525888" y="3940669"/>
            <a:ext cx="97840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571059-22A8-4369-9EA0-8CCD4FB539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30763" y="2653012"/>
            <a:ext cx="1200583" cy="3714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4EEFE9-BBE6-4715-A1D0-3E4B700E56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0618" y="5132975"/>
            <a:ext cx="1200583" cy="3714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5F60DE-6AEC-4E57-BC48-39695167DA96}"/>
              </a:ext>
            </a:extLst>
          </p:cNvPr>
          <p:cNvSpPr txBox="1"/>
          <p:nvPr/>
        </p:nvSpPr>
        <p:spPr>
          <a:xfrm>
            <a:off x="7222836" y="504305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$$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C653E51-614B-4AE2-9C63-6F6047F0EDDE}"/>
              </a:ext>
            </a:extLst>
          </p:cNvPr>
          <p:cNvSpPr/>
          <p:nvPr/>
        </p:nvSpPr>
        <p:spPr>
          <a:xfrm>
            <a:off x="10686473" y="2272981"/>
            <a:ext cx="969818" cy="942110"/>
          </a:xfrm>
          <a:prstGeom prst="ellipse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GCDs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A23BFCE-016B-4546-BBFB-E9F50E7454C9}"/>
              </a:ext>
            </a:extLst>
          </p:cNvPr>
          <p:cNvSpPr/>
          <p:nvPr/>
        </p:nvSpPr>
        <p:spPr>
          <a:xfrm rot="945184">
            <a:off x="10885098" y="3296713"/>
            <a:ext cx="352789" cy="348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13F9D38-CC2F-462B-90A6-3ABF09DFF79F}"/>
              </a:ext>
            </a:extLst>
          </p:cNvPr>
          <p:cNvSpPr/>
          <p:nvPr/>
        </p:nvSpPr>
        <p:spPr>
          <a:xfrm rot="10800000">
            <a:off x="5525888" y="5204754"/>
            <a:ext cx="978408" cy="484632"/>
          </a:xfrm>
          <a:prstGeom prst="rightArrow">
            <a:avLst/>
          </a:prstGeom>
          <a:pattFill prst="dk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0F5CC-766B-8499-48C5-1711E4F54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6561" y="6423913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371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Hooper Formation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30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7A4CE3F-F78B-1F4D-B3E0-15060A67AC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211199"/>
              </p:ext>
            </p:extLst>
          </p:nvPr>
        </p:nvGraphicFramePr>
        <p:xfrm>
          <a:off x="461299" y="1304448"/>
          <a:ext cx="6226834" cy="2377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462">
                  <a:extLst>
                    <a:ext uri="{9D8B030D-6E8A-4147-A177-3AD203B41FA5}">
                      <a16:colId xmlns:a16="http://schemas.microsoft.com/office/drawing/2014/main" val="656419193"/>
                    </a:ext>
                  </a:extLst>
                </a:gridCol>
                <a:gridCol w="3202372">
                  <a:extLst>
                    <a:ext uri="{9D8B030D-6E8A-4147-A177-3AD203B41FA5}">
                      <a16:colId xmlns:a16="http://schemas.microsoft.com/office/drawing/2014/main" val="1487727690"/>
                    </a:ext>
                  </a:extLst>
                </a:gridCol>
              </a:tblGrid>
              <a:tr h="34754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083418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39-44-904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581681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39-51-805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226747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39-51-910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City of Bremond Well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292717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39-51-911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City of Bremond Well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363079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39-53-403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Oak Grove Luminant Well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48083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39-59-104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90215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87A30CD-42AB-D9F4-B670-7A5C1049A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55453"/>
              </p:ext>
            </p:extLst>
          </p:nvPr>
        </p:nvGraphicFramePr>
        <p:xfrm>
          <a:off x="8165514" y="1441568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18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00AAE98-D617-61E2-DE34-173E3F99BF94}"/>
              </a:ext>
            </a:extLst>
          </p:cNvPr>
          <p:cNvSpPr txBox="1"/>
          <p:nvPr/>
        </p:nvSpPr>
        <p:spPr>
          <a:xfrm>
            <a:off x="8083296" y="85679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2000-2026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2A23CEE-87ED-1F01-8C2B-9C8D47FC6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303461"/>
              </p:ext>
            </p:extLst>
          </p:nvPr>
        </p:nvGraphicFramePr>
        <p:xfrm>
          <a:off x="8165514" y="3408389"/>
          <a:ext cx="2888530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 Feet (Decline)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BDFA8C5-AA6A-E77D-600F-621E07B66092}"/>
              </a:ext>
            </a:extLst>
          </p:cNvPr>
          <p:cNvSpPr txBox="1"/>
          <p:nvPr/>
        </p:nvSpPr>
        <p:spPr>
          <a:xfrm>
            <a:off x="8083296" y="2757431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60C8E5B-6DAE-1A3F-5CE5-D84A3E08D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56204"/>
              </p:ext>
            </p:extLst>
          </p:nvPr>
        </p:nvGraphicFramePr>
        <p:xfrm>
          <a:off x="8165514" y="5009450"/>
          <a:ext cx="288853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167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479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B9C66C8-AB19-AE0D-0A1E-8CD7B04CD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70F6D7-9CA2-9CB7-32D8-3CF5005F3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16" y="1095796"/>
            <a:ext cx="3754016" cy="5007336"/>
          </a:xfrm>
          <a:prstGeom prst="rect">
            <a:avLst/>
          </a:prstGeom>
        </p:spPr>
      </p:pic>
      <p:sp>
        <p:nvSpPr>
          <p:cNvPr id="120" name="Google Shape;120;p5">
            <a:extLst>
              <a:ext uri="{FF2B5EF4-FFF2-40B4-BE49-F238E27FC236}">
                <a16:creationId xmlns:a16="http://schemas.microsoft.com/office/drawing/2014/main" id="{4171BDAC-6945-882A-6569-06B7841C6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56" y="535765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Hooper Formation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4F4056BE-0796-C804-E5DD-2411C30AAB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57272" y="647007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2539EE-09C5-C926-BD03-79661DB424E1}"/>
              </a:ext>
            </a:extLst>
          </p:cNvPr>
          <p:cNvSpPr txBox="1"/>
          <p:nvPr/>
        </p:nvSpPr>
        <p:spPr>
          <a:xfrm>
            <a:off x="4575169" y="499033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A44A"/>
                </a:solidFill>
              </a:rPr>
              <a:t>Average Artesian Head Change 2000-2026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A7BA53-6F40-B55C-E8D3-ED66662B0AD4}"/>
              </a:ext>
            </a:extLst>
          </p:cNvPr>
          <p:cNvSpPr txBox="1"/>
          <p:nvPr/>
        </p:nvSpPr>
        <p:spPr>
          <a:xfrm>
            <a:off x="8527897" y="487047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Average Artesian Head Change 2010-2026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DC03D6-FD90-494A-8763-E7C5ED1A88A4}"/>
              </a:ext>
            </a:extLst>
          </p:cNvPr>
          <p:cNvSpPr txBox="1"/>
          <p:nvPr/>
        </p:nvSpPr>
        <p:spPr>
          <a:xfrm>
            <a:off x="4263228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2000-2026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18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B0D09F-633D-0DA1-8D98-EE4439956227}"/>
              </a:ext>
            </a:extLst>
          </p:cNvPr>
          <p:cNvSpPr txBox="1"/>
          <p:nvPr/>
        </p:nvSpPr>
        <p:spPr>
          <a:xfrm>
            <a:off x="8070684" y="6144803"/>
            <a:ext cx="35327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2010-2026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Arithmetic Average: 5 feet (Decline)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</a:rPr>
              <a:t>Spatially Weighted Average: --</a:t>
            </a:r>
            <a:endParaRPr lang="en-US" dirty="0">
              <a:solidFill>
                <a:srgbClr val="00206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13A970-0651-6920-0E9C-187BE5183B3B}"/>
              </a:ext>
            </a:extLst>
          </p:cNvPr>
          <p:cNvSpPr txBox="1"/>
          <p:nvPr/>
        </p:nvSpPr>
        <p:spPr>
          <a:xfrm>
            <a:off x="2242122" y="6170134"/>
            <a:ext cx="21308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DFC (2070):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167 feet Decline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A44A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69BE65-99FF-B3F5-640E-8A9321B4C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914" y="1095796"/>
            <a:ext cx="3727629" cy="49820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F41FB9-0D75-C5B7-C06C-BCCE6F9EC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684" y="1083808"/>
            <a:ext cx="3732166" cy="499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91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BC1AC3-5825-6407-B7F6-27ABEC03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952" y="1097761"/>
            <a:ext cx="9490015" cy="5760239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358246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Hooper Formation Observation Wells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C7BD44-6BC6-6C89-624E-9F7EB38DD63F}"/>
              </a:ext>
            </a:extLst>
          </p:cNvPr>
          <p:cNvSpPr txBox="1"/>
          <p:nvPr/>
        </p:nvSpPr>
        <p:spPr>
          <a:xfrm>
            <a:off x="8744518" y="5669508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993D87-94D1-8640-F7B0-3679D2B51962}"/>
              </a:ext>
            </a:extLst>
          </p:cNvPr>
          <p:cNvCxnSpPr>
            <a:cxnSpLocks/>
          </p:cNvCxnSpPr>
          <p:nvPr/>
        </p:nvCxnSpPr>
        <p:spPr>
          <a:xfrm flipV="1">
            <a:off x="5534845" y="1256432"/>
            <a:ext cx="0" cy="3490666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699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0070C0"/>
                </a:solidFill>
              </a:rPr>
              <a:t>Yegua-Jackson Aquifer DFC Wells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33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7A4CE3F-F78B-1F4D-B3E0-15060A67AC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674898"/>
              </p:ext>
            </p:extLst>
          </p:nvPr>
        </p:nvGraphicFramePr>
        <p:xfrm>
          <a:off x="766427" y="1441568"/>
          <a:ext cx="6226834" cy="2715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462">
                  <a:extLst>
                    <a:ext uri="{9D8B030D-6E8A-4147-A177-3AD203B41FA5}">
                      <a16:colId xmlns:a16="http://schemas.microsoft.com/office/drawing/2014/main" val="656419193"/>
                    </a:ext>
                  </a:extLst>
                </a:gridCol>
                <a:gridCol w="3202372">
                  <a:extLst>
                    <a:ext uri="{9D8B030D-6E8A-4147-A177-3AD203B41FA5}">
                      <a16:colId xmlns:a16="http://schemas.microsoft.com/office/drawing/2014/main" val="1487727690"/>
                    </a:ext>
                  </a:extLst>
                </a:gridCol>
              </a:tblGrid>
              <a:tr h="34754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083418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59-22-511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293800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59-22-601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369703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59-30-207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TAMU Golf Course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908206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59-21-911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278157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59-30-308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Wellborn SUD Well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498894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59-30-410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TAMU Brayton Training 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803068"/>
                  </a:ext>
                </a:extLst>
              </a:tr>
              <a:tr h="3382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59-31-703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2359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8CF523F-9CE7-D4F9-281C-09E9F5AF9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162184"/>
              </p:ext>
            </p:extLst>
          </p:nvPr>
        </p:nvGraphicFramePr>
        <p:xfrm>
          <a:off x="8174658" y="2101117"/>
          <a:ext cx="288853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0 Feet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b="1" dirty="0"/>
                        <a:t>0 Feet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67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9D1BE18-1E4F-B610-097A-FD5B132B3F65}"/>
              </a:ext>
            </a:extLst>
          </p:cNvPr>
          <p:cNvSpPr txBox="1"/>
          <p:nvPr/>
        </p:nvSpPr>
        <p:spPr>
          <a:xfrm>
            <a:off x="8092440" y="1516342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</p:spTree>
    <p:extLst>
      <p:ext uri="{BB962C8B-B14F-4D97-AF65-F5344CB8AC3E}">
        <p14:creationId xmlns:p14="http://schemas.microsoft.com/office/powerpoint/2010/main" val="2747190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AD9463-61E4-6AE3-4479-70A5892B2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362" y="669715"/>
            <a:ext cx="4558339" cy="6080190"/>
          </a:xfrm>
          <a:prstGeom prst="rect">
            <a:avLst/>
          </a:prstGeom>
        </p:spPr>
      </p:pic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213200" y="669715"/>
            <a:ext cx="2581758" cy="979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Yegua-Jackson Aquifer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sldNum" idx="12"/>
          </p:nvPr>
        </p:nvSpPr>
        <p:spPr>
          <a:xfrm>
            <a:off x="10716561" y="642391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A65FF6-0BFB-E6AD-96A4-0443A6A70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509036"/>
              </p:ext>
            </p:extLst>
          </p:nvPr>
        </p:nvGraphicFramePr>
        <p:xfrm>
          <a:off x="82218" y="2483971"/>
          <a:ext cx="288853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65">
                  <a:extLst>
                    <a:ext uri="{9D8B030D-6E8A-4147-A177-3AD203B41FA5}">
                      <a16:colId xmlns:a16="http://schemas.microsoft.com/office/drawing/2014/main" val="1764576455"/>
                    </a:ext>
                  </a:extLst>
                </a:gridCol>
                <a:gridCol w="1444265">
                  <a:extLst>
                    <a:ext uri="{9D8B030D-6E8A-4147-A177-3AD203B41FA5}">
                      <a16:colId xmlns:a16="http://schemas.microsoft.com/office/drawing/2014/main" val="3496968576"/>
                    </a:ext>
                  </a:extLst>
                </a:gridCol>
              </a:tblGrid>
              <a:tr h="49432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Arithmetic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0 Feet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32914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Spatially Weighted Average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b="1" dirty="0"/>
                        <a:t>0 Feet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60472"/>
                  </a:ext>
                </a:extLst>
              </a:tr>
              <a:tr h="697868">
                <a:tc>
                  <a:txBody>
                    <a:bodyPr/>
                    <a:lstStyle/>
                    <a:p>
                      <a:pPr algn="ctr"/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2070 DFC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</a:rPr>
                        <a:t>67 Feet (Decline)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8682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09F92B7-6721-11C3-EFD4-4BEF88622CFE}"/>
              </a:ext>
            </a:extLst>
          </p:cNvPr>
          <p:cNvSpPr txBox="1"/>
          <p:nvPr/>
        </p:nvSpPr>
        <p:spPr>
          <a:xfrm>
            <a:off x="0" y="1899196"/>
            <a:ext cx="290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Average Artesian Head Change 2010-2026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DD67F-DA3A-B9BC-24B1-22ECF0E61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437" y="669715"/>
            <a:ext cx="4556533" cy="608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696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8533C-5939-80E0-3453-FAAE0794E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987" y="1110518"/>
            <a:ext cx="9561560" cy="5747482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358246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Yegua-Jackson Aquifer Observation Wells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B66A95-7406-40D5-CC5B-A98D49EDED96}"/>
              </a:ext>
            </a:extLst>
          </p:cNvPr>
          <p:cNvSpPr txBox="1"/>
          <p:nvPr/>
        </p:nvSpPr>
        <p:spPr>
          <a:xfrm>
            <a:off x="8840056" y="5758026"/>
            <a:ext cx="23981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SI(ft) = Screened Interval, feet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</p:spTree>
    <p:extLst>
      <p:ext uri="{BB962C8B-B14F-4D97-AF65-F5344CB8AC3E}">
        <p14:creationId xmlns:p14="http://schemas.microsoft.com/office/powerpoint/2010/main" val="4173183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500680" y="520719"/>
            <a:ext cx="11400276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sz="2600" dirty="0">
                <a:solidFill>
                  <a:srgbClr val="0070C0"/>
                </a:solidFill>
              </a:rPr>
              <a:t>Comparison of DFCs Over Last Seven Years,</a:t>
            </a:r>
            <a:br>
              <a:rPr lang="en-US" sz="2600" dirty="0">
                <a:solidFill>
                  <a:srgbClr val="0070C0"/>
                </a:solidFill>
              </a:rPr>
            </a:br>
            <a:r>
              <a:rPr lang="en-US" sz="2600" dirty="0">
                <a:solidFill>
                  <a:srgbClr val="0070C0"/>
                </a:solidFill>
              </a:rPr>
              <a:t>arithmetic average feet of artesian head change</a:t>
            </a:r>
            <a:endParaRPr sz="2600" dirty="0">
              <a:solidFill>
                <a:srgbClr val="0070C0"/>
              </a:solidFill>
            </a:endParaRPr>
          </a:p>
        </p:txBody>
      </p: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 dirty="0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72B94D1B-A628-20DC-19A4-7D25D4968D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644562"/>
              </p:ext>
            </p:extLst>
          </p:nvPr>
        </p:nvGraphicFramePr>
        <p:xfrm>
          <a:off x="2375555" y="1350813"/>
          <a:ext cx="8472891" cy="5418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738">
                  <a:extLst>
                    <a:ext uri="{9D8B030D-6E8A-4147-A177-3AD203B41FA5}">
                      <a16:colId xmlns:a16="http://schemas.microsoft.com/office/drawing/2014/main" val="3860810932"/>
                    </a:ext>
                  </a:extLst>
                </a:gridCol>
                <a:gridCol w="915177">
                  <a:extLst>
                    <a:ext uri="{9D8B030D-6E8A-4147-A177-3AD203B41FA5}">
                      <a16:colId xmlns:a16="http://schemas.microsoft.com/office/drawing/2014/main" val="3592160561"/>
                    </a:ext>
                  </a:extLst>
                </a:gridCol>
                <a:gridCol w="915177">
                  <a:extLst>
                    <a:ext uri="{9D8B030D-6E8A-4147-A177-3AD203B41FA5}">
                      <a16:colId xmlns:a16="http://schemas.microsoft.com/office/drawing/2014/main" val="823906974"/>
                    </a:ext>
                  </a:extLst>
                </a:gridCol>
                <a:gridCol w="991443">
                  <a:extLst>
                    <a:ext uri="{9D8B030D-6E8A-4147-A177-3AD203B41FA5}">
                      <a16:colId xmlns:a16="http://schemas.microsoft.com/office/drawing/2014/main" val="1592585666"/>
                    </a:ext>
                  </a:extLst>
                </a:gridCol>
                <a:gridCol w="1067706">
                  <a:extLst>
                    <a:ext uri="{9D8B030D-6E8A-4147-A177-3AD203B41FA5}">
                      <a16:colId xmlns:a16="http://schemas.microsoft.com/office/drawing/2014/main" val="105243358"/>
                    </a:ext>
                  </a:extLst>
                </a:gridCol>
                <a:gridCol w="1220237">
                  <a:extLst>
                    <a:ext uri="{9D8B030D-6E8A-4147-A177-3AD203B41FA5}">
                      <a16:colId xmlns:a16="http://schemas.microsoft.com/office/drawing/2014/main" val="3451533392"/>
                    </a:ext>
                  </a:extLst>
                </a:gridCol>
                <a:gridCol w="991443">
                  <a:extLst>
                    <a:ext uri="{9D8B030D-6E8A-4147-A177-3AD203B41FA5}">
                      <a16:colId xmlns:a16="http://schemas.microsoft.com/office/drawing/2014/main" val="2510447410"/>
                    </a:ext>
                  </a:extLst>
                </a:gridCol>
                <a:gridCol w="1143970">
                  <a:extLst>
                    <a:ext uri="{9D8B030D-6E8A-4147-A177-3AD203B41FA5}">
                      <a16:colId xmlns:a16="http://schemas.microsoft.com/office/drawing/2014/main" val="850176644"/>
                    </a:ext>
                  </a:extLst>
                </a:gridCol>
              </a:tblGrid>
              <a:tr h="68698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Span of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Sparta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Queen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Carrizo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Calvert Bluff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Simsboro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Hooper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Yegua-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Jackson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(2010)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81580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409197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2065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684303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05688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502384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641425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/>
                        <a:t>2000-2026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952675"/>
                  </a:ext>
                </a:extLst>
              </a:tr>
              <a:tr h="97323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DFC</a:t>
                      </a:r>
                    </a:p>
                    <a:p>
                      <a:pPr algn="ctr"/>
                      <a:r>
                        <a:rPr lang="en-US" sz="1600" dirty="0"/>
                        <a:t>2000-2070</a:t>
                      </a:r>
                    </a:p>
                    <a:p>
                      <a:pPr algn="ctr"/>
                      <a:r>
                        <a:rPr lang="en-US" sz="1600" dirty="0"/>
                        <a:t>(water level decline)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8491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>
          <a:extLst>
            <a:ext uri="{FF2B5EF4-FFF2-40B4-BE49-F238E27FC236}">
              <a16:creationId xmlns:a16="http://schemas.microsoft.com/office/drawing/2014/main" id="{664B408C-1514-EF6C-0B00-A7FE1AB8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>
            <a:extLst>
              <a:ext uri="{FF2B5EF4-FFF2-40B4-BE49-F238E27FC236}">
                <a16:creationId xmlns:a16="http://schemas.microsoft.com/office/drawing/2014/main" id="{5A8DCEA3-3D67-A8E6-0166-E78F255553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0680" y="563880"/>
            <a:ext cx="11400276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ct val="100000"/>
            </a:pPr>
            <a:r>
              <a:rPr lang="en-US" dirty="0">
                <a:solidFill>
                  <a:srgbClr val="0070C0"/>
                </a:solidFill>
              </a:rPr>
              <a:t>Comparison of DFCs arithmetic average feet of artesian head change from 2010 - 2026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79" name="Google Shape;179;p10">
            <a:extLst>
              <a:ext uri="{FF2B5EF4-FFF2-40B4-BE49-F238E27FC236}">
                <a16:creationId xmlns:a16="http://schemas.microsoft.com/office/drawing/2014/main" id="{0AC5C511-0B05-DFC3-83BC-A62217DD121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 dirty="0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047E3EED-BC0E-75D5-6E30-426F50F15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162867"/>
              </p:ext>
            </p:extLst>
          </p:nvPr>
        </p:nvGraphicFramePr>
        <p:xfrm>
          <a:off x="2110379" y="2171214"/>
          <a:ext cx="8472891" cy="2289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738">
                  <a:extLst>
                    <a:ext uri="{9D8B030D-6E8A-4147-A177-3AD203B41FA5}">
                      <a16:colId xmlns:a16="http://schemas.microsoft.com/office/drawing/2014/main" val="3860810932"/>
                    </a:ext>
                  </a:extLst>
                </a:gridCol>
                <a:gridCol w="915177">
                  <a:extLst>
                    <a:ext uri="{9D8B030D-6E8A-4147-A177-3AD203B41FA5}">
                      <a16:colId xmlns:a16="http://schemas.microsoft.com/office/drawing/2014/main" val="3592160561"/>
                    </a:ext>
                  </a:extLst>
                </a:gridCol>
                <a:gridCol w="915177">
                  <a:extLst>
                    <a:ext uri="{9D8B030D-6E8A-4147-A177-3AD203B41FA5}">
                      <a16:colId xmlns:a16="http://schemas.microsoft.com/office/drawing/2014/main" val="823906974"/>
                    </a:ext>
                  </a:extLst>
                </a:gridCol>
                <a:gridCol w="991443">
                  <a:extLst>
                    <a:ext uri="{9D8B030D-6E8A-4147-A177-3AD203B41FA5}">
                      <a16:colId xmlns:a16="http://schemas.microsoft.com/office/drawing/2014/main" val="1592585666"/>
                    </a:ext>
                  </a:extLst>
                </a:gridCol>
                <a:gridCol w="1067706">
                  <a:extLst>
                    <a:ext uri="{9D8B030D-6E8A-4147-A177-3AD203B41FA5}">
                      <a16:colId xmlns:a16="http://schemas.microsoft.com/office/drawing/2014/main" val="105243358"/>
                    </a:ext>
                  </a:extLst>
                </a:gridCol>
                <a:gridCol w="1220237">
                  <a:extLst>
                    <a:ext uri="{9D8B030D-6E8A-4147-A177-3AD203B41FA5}">
                      <a16:colId xmlns:a16="http://schemas.microsoft.com/office/drawing/2014/main" val="3451533392"/>
                    </a:ext>
                  </a:extLst>
                </a:gridCol>
                <a:gridCol w="991443">
                  <a:extLst>
                    <a:ext uri="{9D8B030D-6E8A-4147-A177-3AD203B41FA5}">
                      <a16:colId xmlns:a16="http://schemas.microsoft.com/office/drawing/2014/main" val="2510447410"/>
                    </a:ext>
                  </a:extLst>
                </a:gridCol>
                <a:gridCol w="1143970">
                  <a:extLst>
                    <a:ext uri="{9D8B030D-6E8A-4147-A177-3AD203B41FA5}">
                      <a16:colId xmlns:a16="http://schemas.microsoft.com/office/drawing/2014/main" val="850176644"/>
                    </a:ext>
                  </a:extLst>
                </a:gridCol>
              </a:tblGrid>
              <a:tr h="68698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Span of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Sparta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Queen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Carrizo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Calvert Bluff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Simsboro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Hooper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Yegua-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Jackson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81580"/>
                  </a:ext>
                </a:extLst>
              </a:tr>
              <a:tr h="5215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/>
                        <a:t>2010-2026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952675"/>
                  </a:ext>
                </a:extLst>
              </a:tr>
              <a:tr h="97323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DFC</a:t>
                      </a:r>
                    </a:p>
                    <a:p>
                      <a:pPr algn="ctr"/>
                      <a:r>
                        <a:rPr lang="en-US" sz="1600" dirty="0"/>
                        <a:t>2000-2070</a:t>
                      </a:r>
                    </a:p>
                    <a:p>
                      <a:pPr algn="ctr"/>
                      <a:r>
                        <a:rPr lang="en-US" sz="1600" dirty="0"/>
                        <a:t>(water level decline)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84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802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>
          <a:extLst>
            <a:ext uri="{FF2B5EF4-FFF2-40B4-BE49-F238E27FC236}">
              <a16:creationId xmlns:a16="http://schemas.microsoft.com/office/drawing/2014/main" id="{EB43C6BA-F77E-46FA-279B-9E402439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>
            <a:extLst>
              <a:ext uri="{FF2B5EF4-FFF2-40B4-BE49-F238E27FC236}">
                <a16:creationId xmlns:a16="http://schemas.microsoft.com/office/drawing/2014/main" id="{6E54F914-1259-4B9B-371D-703E0F6D6D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5552" y="153066"/>
            <a:ext cx="11531376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2600" dirty="0">
                <a:solidFill>
                  <a:srgbClr val="0070C0"/>
                </a:solidFill>
              </a:rPr>
              <a:t>Comparison of Simsboro DFCs and Rate of Decline Over Last Seven Years</a:t>
            </a:r>
            <a:endParaRPr sz="2600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179" name="Google Shape;179;p10">
            <a:extLst>
              <a:ext uri="{FF2B5EF4-FFF2-40B4-BE49-F238E27FC236}">
                <a16:creationId xmlns:a16="http://schemas.microsoft.com/office/drawing/2014/main" id="{2A0FDAF3-A7CC-F030-F5EB-A8854B741FD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 dirty="0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F682CE26-13E9-493F-55AE-02163DB10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0253137"/>
              </p:ext>
            </p:extLst>
          </p:nvPr>
        </p:nvGraphicFramePr>
        <p:xfrm>
          <a:off x="3200860" y="983160"/>
          <a:ext cx="6299756" cy="587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612">
                  <a:extLst>
                    <a:ext uri="{9D8B030D-6E8A-4147-A177-3AD203B41FA5}">
                      <a16:colId xmlns:a16="http://schemas.microsoft.com/office/drawing/2014/main" val="3860810932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3451533392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2510447410"/>
                    </a:ext>
                  </a:extLst>
                </a:gridCol>
                <a:gridCol w="1078992">
                  <a:extLst>
                    <a:ext uri="{9D8B030D-6E8A-4147-A177-3AD203B41FA5}">
                      <a16:colId xmlns:a16="http://schemas.microsoft.com/office/drawing/2014/main" val="674987860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559755075"/>
                    </a:ext>
                  </a:extLst>
                </a:gridCol>
              </a:tblGrid>
              <a:tr h="77742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Span of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Simsboro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Arithmetic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Average Artesian Head Change, feet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Simsboro Rate of Decline During Current Year    based on Arithmetic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Average, feet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Simsboro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Spatially Weighted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Average Artesian Head Change, feet</a:t>
                      </a: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Simsboro Rate of Decline During Current Year    based on Spatially Weighted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Average, feet</a:t>
                      </a: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8158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409197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206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684303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05688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57191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2000-2025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67010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/>
                        <a:t>2000-2026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615057"/>
                  </a:ext>
                </a:extLst>
              </a:tr>
              <a:tr h="53131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DFC (</a:t>
                      </a:r>
                      <a:r>
                        <a:rPr lang="en-US" sz="1600" dirty="0"/>
                        <a:t>2000-2070)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-262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84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502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5A57E9-54E4-9C21-6700-8691E58E0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976110"/>
              </p:ext>
            </p:extLst>
          </p:nvPr>
        </p:nvGraphicFramePr>
        <p:xfrm>
          <a:off x="2075688" y="1384088"/>
          <a:ext cx="8631936" cy="5726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D67D1FA-7B42-DFAC-C0DD-FBFD9E927F5A}"/>
              </a:ext>
            </a:extLst>
          </p:cNvPr>
          <p:cNvSpPr txBox="1"/>
          <p:nvPr/>
        </p:nvSpPr>
        <p:spPr>
          <a:xfrm>
            <a:off x="9408105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DE489A-D150-65E9-ECBC-FA658CCD6C86}"/>
              </a:ext>
            </a:extLst>
          </p:cNvPr>
          <p:cNvSpPr txBox="1"/>
          <p:nvPr/>
        </p:nvSpPr>
        <p:spPr>
          <a:xfrm>
            <a:off x="8675514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37DB0E-BE9A-48BC-E261-322E8AFE1A6E}"/>
              </a:ext>
            </a:extLst>
          </p:cNvPr>
          <p:cNvSpPr txBox="1"/>
          <p:nvPr/>
        </p:nvSpPr>
        <p:spPr>
          <a:xfrm>
            <a:off x="7942923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B997C6-E965-8183-062C-7E2121CE30E4}"/>
              </a:ext>
            </a:extLst>
          </p:cNvPr>
          <p:cNvSpPr txBox="1"/>
          <p:nvPr/>
        </p:nvSpPr>
        <p:spPr>
          <a:xfrm>
            <a:off x="7222524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E9BCDB-4DFA-99E6-0C58-85E6999FDF1D}"/>
              </a:ext>
            </a:extLst>
          </p:cNvPr>
          <p:cNvSpPr txBox="1"/>
          <p:nvPr/>
        </p:nvSpPr>
        <p:spPr>
          <a:xfrm>
            <a:off x="6437707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80474E-A5E3-B628-E36B-87A85724E59E}"/>
              </a:ext>
            </a:extLst>
          </p:cNvPr>
          <p:cNvSpPr txBox="1"/>
          <p:nvPr/>
        </p:nvSpPr>
        <p:spPr>
          <a:xfrm>
            <a:off x="5714260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242B67-52A7-DA9C-DA02-2F904660E9C3}"/>
              </a:ext>
            </a:extLst>
          </p:cNvPr>
          <p:cNvSpPr txBox="1"/>
          <p:nvPr/>
        </p:nvSpPr>
        <p:spPr>
          <a:xfrm>
            <a:off x="4981669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CD2548-738C-EACC-90E1-D8F561BAD2EB}"/>
              </a:ext>
            </a:extLst>
          </p:cNvPr>
          <p:cNvSpPr txBox="1"/>
          <p:nvPr/>
        </p:nvSpPr>
        <p:spPr>
          <a:xfrm>
            <a:off x="4261270" y="1193288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2019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1D0DE4-49E8-3A6F-0AF8-477C7566AD57}"/>
              </a:ext>
            </a:extLst>
          </p:cNvPr>
          <p:cNvSpPr txBox="1"/>
          <p:nvPr/>
        </p:nvSpPr>
        <p:spPr>
          <a:xfrm>
            <a:off x="3521058" y="1191022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C007D8-E606-627B-936E-1F3F5A444E23}"/>
              </a:ext>
            </a:extLst>
          </p:cNvPr>
          <p:cNvSpPr txBox="1"/>
          <p:nvPr/>
        </p:nvSpPr>
        <p:spPr>
          <a:xfrm>
            <a:off x="2744271" y="1191022"/>
            <a:ext cx="70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2000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2017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26A314-FA47-B86E-CC25-67A556866363}"/>
              </a:ext>
            </a:extLst>
          </p:cNvPr>
          <p:cNvSpPr txBox="1"/>
          <p:nvPr/>
        </p:nvSpPr>
        <p:spPr>
          <a:xfrm>
            <a:off x="2744270" y="6151965"/>
            <a:ext cx="4123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BVGCD GMA 12 2021 Simsboro DFC: 2000 to 2070:  -262 feet</a:t>
            </a:r>
          </a:p>
        </p:txBody>
      </p:sp>
      <p:sp>
        <p:nvSpPr>
          <p:cNvPr id="2" name="Google Shape;177;p10">
            <a:extLst>
              <a:ext uri="{FF2B5EF4-FFF2-40B4-BE49-F238E27FC236}">
                <a16:creationId xmlns:a16="http://schemas.microsoft.com/office/drawing/2014/main" id="{E4F9C79A-BD8A-AAFD-E665-9E53BB8E8574}"/>
              </a:ext>
            </a:extLst>
          </p:cNvPr>
          <p:cNvSpPr txBox="1">
            <a:spLocks/>
          </p:cNvSpPr>
          <p:nvPr/>
        </p:nvSpPr>
        <p:spPr>
          <a:xfrm>
            <a:off x="398243" y="199459"/>
            <a:ext cx="11986826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Franklin Gothic"/>
              <a:buNone/>
              <a:defRPr sz="2800" b="0" i="0" u="none" strike="noStrike" cap="none">
                <a:solidFill>
                  <a:srgbClr val="3F3F3F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00000"/>
            </a:pPr>
            <a:r>
              <a:rPr lang="en-US" sz="2400" dirty="0">
                <a:solidFill>
                  <a:srgbClr val="0070C0"/>
                </a:solidFill>
              </a:rPr>
              <a:t>Comparison of the Simsboro Aquifer Average Artesian Head Change and DFC</a:t>
            </a:r>
          </a:p>
        </p:txBody>
      </p:sp>
      <p:sp>
        <p:nvSpPr>
          <p:cNvPr id="9" name="Google Shape;177;p10">
            <a:extLst>
              <a:ext uri="{FF2B5EF4-FFF2-40B4-BE49-F238E27FC236}">
                <a16:creationId xmlns:a16="http://schemas.microsoft.com/office/drawing/2014/main" id="{93DBD542-639B-4198-7416-5181B573CBD6}"/>
              </a:ext>
            </a:extLst>
          </p:cNvPr>
          <p:cNvSpPr txBox="1">
            <a:spLocks/>
          </p:cNvSpPr>
          <p:nvPr/>
        </p:nvSpPr>
        <p:spPr>
          <a:xfrm rot="16200000">
            <a:off x="-856150" y="2915565"/>
            <a:ext cx="5188123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Franklin Gothic"/>
              <a:buNone/>
              <a:defRPr sz="2800" b="0" i="0" u="none" strike="noStrike" cap="none">
                <a:solidFill>
                  <a:srgbClr val="3F3F3F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00000"/>
            </a:pPr>
            <a:r>
              <a:rPr lang="en-US" sz="1400" dirty="0">
                <a:solidFill>
                  <a:schemeClr val="tx1"/>
                </a:solidFill>
              </a:rPr>
              <a:t>Arithmetic average of artesian head change (feet)</a:t>
            </a:r>
          </a:p>
        </p:txBody>
      </p:sp>
    </p:spTree>
    <p:extLst>
      <p:ext uri="{BB962C8B-B14F-4D97-AF65-F5344CB8AC3E}">
        <p14:creationId xmlns:p14="http://schemas.microsoft.com/office/powerpoint/2010/main" val="2611102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BD3A89-3B30-4522-A270-C780B5F9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90AF81-515D-40C4-B27A-B524CBA5D2EE}"/>
              </a:ext>
            </a:extLst>
          </p:cNvPr>
          <p:cNvSpPr txBox="1"/>
          <p:nvPr/>
        </p:nvSpPr>
        <p:spPr>
          <a:xfrm>
            <a:off x="1332688" y="1374913"/>
            <a:ext cx="92256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/>
              <a:t>Desired future condition </a:t>
            </a:r>
            <a:r>
              <a:rPr lang="en-US" sz="2800" dirty="0"/>
              <a:t>means a quantitative description, adopted in accordance with Section 36.108, of the desired condition of the groundwater resources in a management area at one or more specified future times.</a:t>
            </a:r>
          </a:p>
          <a:p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D02F8E-680E-AA5F-FE4C-80D567D1DEF1}"/>
              </a:ext>
            </a:extLst>
          </p:cNvPr>
          <p:cNvSpPr txBox="1"/>
          <p:nvPr/>
        </p:nvSpPr>
        <p:spPr>
          <a:xfrm>
            <a:off x="1332688" y="3693311"/>
            <a:ext cx="893591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Water level decline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Volume remaining 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Available drawdown remaining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Spring discharge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Water quality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Subsidence </a:t>
            </a:r>
          </a:p>
        </p:txBody>
      </p:sp>
    </p:spTree>
    <p:extLst>
      <p:ext uri="{BB962C8B-B14F-4D97-AF65-F5344CB8AC3E}">
        <p14:creationId xmlns:p14="http://schemas.microsoft.com/office/powerpoint/2010/main" val="397441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EC42-3B7F-725D-AF64-0CD200E1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99" y="689296"/>
            <a:ext cx="11029616" cy="75227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Brazos River Alluvium Aquifer DFC Wells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32889-753D-654E-B38E-9A379851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40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ECD6327-7785-5584-F727-69328C694F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6175"/>
              </p:ext>
            </p:extLst>
          </p:nvPr>
        </p:nvGraphicFramePr>
        <p:xfrm>
          <a:off x="3962400" y="1357043"/>
          <a:ext cx="3943350" cy="3531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424">
                  <a:extLst>
                    <a:ext uri="{9D8B030D-6E8A-4147-A177-3AD203B41FA5}">
                      <a16:colId xmlns:a16="http://schemas.microsoft.com/office/drawing/2014/main" val="2317206222"/>
                    </a:ext>
                  </a:extLst>
                </a:gridCol>
                <a:gridCol w="1770926">
                  <a:extLst>
                    <a:ext uri="{9D8B030D-6E8A-4147-A177-3AD203B41FA5}">
                      <a16:colId xmlns:a16="http://schemas.microsoft.com/office/drawing/2014/main" val="588941334"/>
                    </a:ext>
                  </a:extLst>
                </a:gridCol>
              </a:tblGrid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State Well Number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Well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426127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59-03-402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287694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59-11-309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860389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59-12-420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464851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59-12-807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984010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59-20-907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197628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59-38-608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279346"/>
                  </a:ext>
                </a:extLst>
              </a:tr>
              <a:tr h="4414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59-39-809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721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450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367828" y="932891"/>
            <a:ext cx="11029616" cy="5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Location of Brazos River Alluvium Wells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with Water Level Hydrographs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sldNum" idx="12"/>
          </p:nvPr>
        </p:nvSpPr>
        <p:spPr>
          <a:xfrm>
            <a:off x="10716561" y="6423913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F8798-2BB2-CEA5-9D3F-ADDB686C2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56075" y="596412"/>
            <a:ext cx="4448117" cy="619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20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1D94DD-B60A-6FFE-7C13-55AAFF241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884" y="1075595"/>
            <a:ext cx="9540084" cy="5782405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358246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Brazos River Alluvium Observation Wells (Robertson County)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D4B40A-9137-A683-1B09-D361134B62D0}"/>
              </a:ext>
            </a:extLst>
          </p:cNvPr>
          <p:cNvSpPr txBox="1"/>
          <p:nvPr/>
        </p:nvSpPr>
        <p:spPr>
          <a:xfrm>
            <a:off x="8652377" y="5854174"/>
            <a:ext cx="23981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</p:spTree>
    <p:extLst>
      <p:ext uri="{BB962C8B-B14F-4D97-AF65-F5344CB8AC3E}">
        <p14:creationId xmlns:p14="http://schemas.microsoft.com/office/powerpoint/2010/main" val="11008313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5CE85F-696F-CAEB-377C-9CBAD2F47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049" y="1172383"/>
            <a:ext cx="9253234" cy="5685617"/>
          </a:xfrm>
          <a:prstGeom prst="rect">
            <a:avLst/>
          </a:prstGeom>
        </p:spPr>
      </p:pic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430352" y="358246"/>
            <a:ext cx="11029616" cy="75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Brazos River Alluvium Observation Wells (Brazos County)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EDC28-7395-0048-9121-51AD83A461BB}"/>
              </a:ext>
            </a:extLst>
          </p:cNvPr>
          <p:cNvSpPr txBox="1"/>
          <p:nvPr/>
        </p:nvSpPr>
        <p:spPr>
          <a:xfrm>
            <a:off x="8450303" y="5942692"/>
            <a:ext cx="23981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SWN = State Well Number</a:t>
            </a:r>
          </a:p>
          <a:p>
            <a:pPr algn="ctr"/>
            <a:r>
              <a:rPr lang="en-US" sz="1200" dirty="0"/>
              <a:t>TD(ft) = Total Depth, feet</a:t>
            </a:r>
          </a:p>
        </p:txBody>
      </p:sp>
    </p:spTree>
    <p:extLst>
      <p:ext uri="{BB962C8B-B14F-4D97-AF65-F5344CB8AC3E}">
        <p14:creationId xmlns:p14="http://schemas.microsoft.com/office/powerpoint/2010/main" val="22249268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title"/>
          </p:nvPr>
        </p:nvSpPr>
        <p:spPr>
          <a:xfrm>
            <a:off x="291045" y="575094"/>
            <a:ext cx="11029616" cy="83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sz="3100" dirty="0">
                <a:solidFill>
                  <a:srgbClr val="0070C0"/>
                </a:solidFill>
              </a:rPr>
              <a:t>Brazos River Alluvium Well Data</a:t>
            </a:r>
            <a:br>
              <a:rPr lang="en-US" dirty="0"/>
            </a:br>
            <a:endParaRPr dirty="0"/>
          </a:p>
        </p:txBody>
      </p:sp>
      <p:sp>
        <p:nvSpPr>
          <p:cNvPr id="186" name="Google Shape;186;p11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114C9-8035-26ED-383E-B407D5E23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75094"/>
            <a:ext cx="4665337" cy="6268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48F6B2-20B6-E0E6-F3A1-F1E46099F77A}"/>
              </a:ext>
            </a:extLst>
          </p:cNvPr>
          <p:cNvSpPr txBox="1"/>
          <p:nvPr/>
        </p:nvSpPr>
        <p:spPr>
          <a:xfrm rot="21043950">
            <a:off x="7981527" y="4624343"/>
            <a:ext cx="1089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rgbClr val="0070C0"/>
                </a:solidFill>
              </a:rPr>
              <a:t>Hwy 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3D097A5A-E2AC-0625-B8BD-C31A17E8E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85075" y="5713184"/>
            <a:ext cx="3102943" cy="151432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1200" dirty="0"/>
              <a:t>WD = Well Depth, ft</a:t>
            </a:r>
          </a:p>
          <a:p>
            <a:pPr eaLnBrk="1" hangingPunct="1">
              <a:buFontTx/>
              <a:buNone/>
            </a:pPr>
            <a:r>
              <a:rPr lang="en-US" altLang="en-US" sz="1200" dirty="0"/>
              <a:t>DTW = Depth to Water, ft</a:t>
            </a:r>
          </a:p>
          <a:p>
            <a:pPr eaLnBrk="1" hangingPunct="1">
              <a:buFontTx/>
              <a:buNone/>
            </a:pPr>
            <a:r>
              <a:rPr lang="en-US" altLang="en-US" sz="1200" dirty="0"/>
              <a:t>Percent Saturation (PS)=    </a:t>
            </a:r>
            <a:r>
              <a:rPr lang="en-US" altLang="en-US" sz="1200" u="sng" dirty="0"/>
              <a:t>WD-DTW</a:t>
            </a:r>
            <a:r>
              <a:rPr lang="en-US" altLang="en-US" sz="1200" dirty="0"/>
              <a:t>                                                </a:t>
            </a:r>
          </a:p>
          <a:p>
            <a:pPr eaLnBrk="1" hangingPunct="1">
              <a:buFontTx/>
              <a:buNone/>
            </a:pPr>
            <a:r>
              <a:rPr lang="en-US" altLang="en-US" sz="1200" dirty="0"/>
              <a:t>	                                                     WD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9554856-3188-8087-50EC-3DCE5B5C2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466668"/>
              </p:ext>
            </p:extLst>
          </p:nvPr>
        </p:nvGraphicFramePr>
        <p:xfrm>
          <a:off x="455917" y="2186450"/>
          <a:ext cx="521721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535">
                  <a:extLst>
                    <a:ext uri="{9D8B030D-6E8A-4147-A177-3AD203B41FA5}">
                      <a16:colId xmlns:a16="http://schemas.microsoft.com/office/drawing/2014/main" val="3825289717"/>
                    </a:ext>
                  </a:extLst>
                </a:gridCol>
                <a:gridCol w="869535">
                  <a:extLst>
                    <a:ext uri="{9D8B030D-6E8A-4147-A177-3AD203B41FA5}">
                      <a16:colId xmlns:a16="http://schemas.microsoft.com/office/drawing/2014/main" val="1748420545"/>
                    </a:ext>
                  </a:extLst>
                </a:gridCol>
                <a:gridCol w="869535">
                  <a:extLst>
                    <a:ext uri="{9D8B030D-6E8A-4147-A177-3AD203B41FA5}">
                      <a16:colId xmlns:a16="http://schemas.microsoft.com/office/drawing/2014/main" val="3199408450"/>
                    </a:ext>
                  </a:extLst>
                </a:gridCol>
                <a:gridCol w="869535">
                  <a:extLst>
                    <a:ext uri="{9D8B030D-6E8A-4147-A177-3AD203B41FA5}">
                      <a16:colId xmlns:a16="http://schemas.microsoft.com/office/drawing/2014/main" val="3715249791"/>
                    </a:ext>
                  </a:extLst>
                </a:gridCol>
                <a:gridCol w="869535">
                  <a:extLst>
                    <a:ext uri="{9D8B030D-6E8A-4147-A177-3AD203B41FA5}">
                      <a16:colId xmlns:a16="http://schemas.microsoft.com/office/drawing/2014/main" val="350479667"/>
                    </a:ext>
                  </a:extLst>
                </a:gridCol>
                <a:gridCol w="869535">
                  <a:extLst>
                    <a:ext uri="{9D8B030D-6E8A-4147-A177-3AD203B41FA5}">
                      <a16:colId xmlns:a16="http://schemas.microsoft.com/office/drawing/2014/main" val="4110194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7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44349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DD18358-A3A0-77F8-EA2C-8FD738199938}"/>
              </a:ext>
            </a:extLst>
          </p:cNvPr>
          <p:cNvSpPr txBox="1"/>
          <p:nvPr/>
        </p:nvSpPr>
        <p:spPr>
          <a:xfrm>
            <a:off x="1430663" y="3123980"/>
            <a:ext cx="290882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70C0"/>
                </a:solidFill>
              </a:rPr>
              <a:t>2070 DFC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</a:rPr>
              <a:t>Percent Saturation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</a:rPr>
              <a:t>≥ 30% North of Hwy 21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</a:rPr>
              <a:t>and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</a:rPr>
              <a:t>≥ 40% South of Hwy 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70C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38E247-24FB-A765-23E5-064B33F505F6}"/>
              </a:ext>
            </a:extLst>
          </p:cNvPr>
          <p:cNvSpPr txBox="1"/>
          <p:nvPr/>
        </p:nvSpPr>
        <p:spPr>
          <a:xfrm>
            <a:off x="731853" y="1707456"/>
            <a:ext cx="466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2060"/>
                </a:solidFill>
              </a:rPr>
              <a:t>Arithmetic Average Percent Saturation</a:t>
            </a:r>
            <a:endParaRPr lang="en-US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>
                <a:solidFill>
                  <a:srgbClr val="0070C0"/>
                </a:solidFill>
              </a:rPr>
              <a:t>Summary</a:t>
            </a:r>
          </a:p>
        </p:txBody>
      </p:sp>
      <p:sp>
        <p:nvSpPr>
          <p:cNvPr id="237" name="Google Shape;237;p17"/>
          <p:cNvSpPr txBox="1">
            <a:spLocks noGrp="1"/>
          </p:cNvSpPr>
          <p:nvPr>
            <p:ph type="body" idx="1"/>
          </p:nvPr>
        </p:nvSpPr>
        <p:spPr>
          <a:xfrm>
            <a:off x="581192" y="1228725"/>
            <a:ext cx="11029615" cy="474662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rate of average artesian head decline slightly increase in the Simsboro in 2026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District staff continues to add wells to monitoring network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Continue to review District well and water level records to add additional data for use in DFC analysis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38" name="Google Shape;238;p17"/>
          <p:cNvSpPr txBox="1"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-US"/>
              <a:pPr lvl="0"/>
              <a:t>45</a:t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>
                <a:solidFill>
                  <a:srgbClr val="0070C0"/>
                </a:solidFill>
              </a:rPr>
              <a:t>Questions?</a:t>
            </a:r>
          </a:p>
        </p:txBody>
      </p:sp>
      <p:sp>
        <p:nvSpPr>
          <p:cNvPr id="238" name="Google Shape;238;p17"/>
          <p:cNvSpPr txBox="1"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-US"/>
              <a:pPr lvl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9828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D5AD69-F47F-F6ED-E4F3-6D8080F3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0189"/>
            <a:ext cx="11029616" cy="511313"/>
          </a:xfrm>
        </p:spPr>
        <p:txBody>
          <a:bodyPr>
            <a:normAutofit fontScale="90000"/>
          </a:bodyPr>
          <a:lstStyle/>
          <a:p>
            <a:r>
              <a:rPr lang="en-US" dirty="0"/>
              <a:t>Simsboro Aquifer Pumping Estimates: 2009 Through 2025 (draft)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ED49-93F2-3440-2B1C-FD71CEAF72D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018DCC-FE6A-DB40-B79C-DE3EEA3EF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467" y="1177525"/>
            <a:ext cx="7727061" cy="56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8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8090-0A23-3286-1F2A-CC3D4F361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4850"/>
            <a:ext cx="11029616" cy="49638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Why track DFCs? </a:t>
            </a:r>
            <a:endParaRPr lang="en-US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E432D-8588-B30C-F3E2-EE21255A0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Sec. 36.3011  (b)  An affected person may file a petition with the commission requesting an inquiry for any of the following reasons: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(6) a district fails to update its rules to implement the applicable desired future conditions……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(7) the rules adopted by a district are not designed to achieve the adopted desired future conditions;</a:t>
            </a:r>
            <a:endParaRPr lang="en-US" dirty="0"/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(9) the groundwater in the management area is not adequately protected due to the failure of a district to enforce substantial compliance with its rules.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A7E7E-9C60-7446-E00B-DC87CD5A6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CE5DD-4038-F85F-BE61-7FFA81B71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Some Potential Monitoring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ECF10-DE2C-C7DF-DC88-538700F45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334814"/>
            <a:ext cx="10353507" cy="4640537"/>
          </a:xfrm>
        </p:spPr>
        <p:txBody>
          <a:bodyPr>
            <a:normAutofit/>
          </a:bodyPr>
          <a:lstStyle/>
          <a:p>
            <a:r>
              <a:rPr lang="en-US" dirty="0"/>
              <a:t>Sufficient monitoring locations in each aquifer</a:t>
            </a:r>
          </a:p>
          <a:p>
            <a:r>
              <a:rPr lang="en-US" dirty="0"/>
              <a:t>Good geographic well distribution</a:t>
            </a:r>
          </a:p>
          <a:p>
            <a:r>
              <a:rPr lang="en-US" dirty="0"/>
              <a:t>Access to wells</a:t>
            </a:r>
          </a:p>
          <a:p>
            <a:r>
              <a:rPr lang="en-US" dirty="0"/>
              <a:t>Identifying screened intervals in wells</a:t>
            </a:r>
          </a:p>
          <a:p>
            <a:r>
              <a:rPr lang="en-US" dirty="0"/>
              <a:t>Collecting consistent measurements (pump downtime)</a:t>
            </a:r>
          </a:p>
          <a:p>
            <a:r>
              <a:rPr lang="en-US" dirty="0"/>
              <a:t>Even “static” measurements in confined aquifers are sensitive</a:t>
            </a:r>
          </a:p>
          <a:p>
            <a:r>
              <a:rPr lang="en-US" dirty="0"/>
              <a:t>Incorporating changes in monitoring network</a:t>
            </a:r>
          </a:p>
          <a:p>
            <a:r>
              <a:rPr lang="en-US" dirty="0"/>
              <a:t>Maintaining monitoring wells for long periods</a:t>
            </a:r>
          </a:p>
          <a:p>
            <a:r>
              <a:rPr lang="en-US" dirty="0"/>
              <a:t>Back-estimating water levels to starting time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0FA3A-9FE0-610D-3A3E-034AD4C2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2DE2C-7347-4A44-A9D0-D6F3624CB2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9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581192" y="609600"/>
            <a:ext cx="11029616" cy="49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Desired Future Conditions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581192" y="1220742"/>
            <a:ext cx="11029615" cy="490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BVGCD worked with 4 other GCDs in GMA-12 to establish DFCs for 2070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DFCs adopted by GMA 12 on November 30, 2021  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TWDB published MAGs on November 1, 2022 (GAM RUN 21-017 MAG)</a:t>
            </a:r>
          </a:p>
          <a:p>
            <a:pPr marL="0" indent="0">
              <a:spcBef>
                <a:spcPts val="0"/>
              </a:spcBef>
              <a:buSzPct val="92000"/>
              <a:buNone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Sparta, Queen City, Carrizo, Calvert Bluff, Simsboro, Hooper, Yegua, Jackson and Brazos River Alluvium aquifers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All DFCs changed from 2016 cycle except for Brazos River Alluvium Aquifer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DFCs result from both science and policy factors/decisions</a:t>
            </a:r>
          </a:p>
          <a:p>
            <a:pPr marL="0" indent="0">
              <a:spcBef>
                <a:spcPts val="0"/>
              </a:spcBef>
              <a:buSzPct val="92000"/>
              <a:buNone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DFCs are generally long-term goals for larger areas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Proposed DFCs for the 2026 Planning Cycle have been developed by GMA 12 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>
              <a:highlight>
                <a:srgbClr val="FFFF00"/>
              </a:highlight>
            </a:endParaRPr>
          </a:p>
          <a:p>
            <a:pPr indent="-457200">
              <a:spcBef>
                <a:spcPts val="0"/>
              </a:spcBef>
              <a:buSzPct val="92000"/>
            </a:pPr>
            <a:r>
              <a:rPr lang="en-US" dirty="0"/>
              <a:t>The BVGCD DFC baseline date has been updated from 2000 to 2010 for the Sparta, Queen City, Carrizo, Calvert Bluff, Simsboro and Hooper aquifers</a:t>
            </a:r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indent="-457200">
              <a:spcBef>
                <a:spcPts val="0"/>
              </a:spcBef>
              <a:buSzPct val="92000"/>
            </a:pPr>
            <a:endParaRPr lang="en-US" dirty="0"/>
          </a:p>
          <a:p>
            <a:pPr marL="306000" lvl="0" indent="-176307" algn="l" rtl="0">
              <a:lnSpc>
                <a:spcPct val="110000"/>
              </a:lnSpc>
              <a:spcBef>
                <a:spcPts val="1044"/>
              </a:spcBef>
              <a:spcAft>
                <a:spcPts val="0"/>
              </a:spcAft>
              <a:buSzPct val="92000"/>
              <a:buNone/>
            </a:pPr>
            <a:endParaRPr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581192" y="609600"/>
            <a:ext cx="11029616" cy="49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DFC Development versus DFC Tracking 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581192" y="1419225"/>
            <a:ext cx="11029615" cy="4556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DFC Development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As a part of Joint Planning Process, water level declines are evaluated by simulating the effects of pumping in GMA 12 with the GAM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DFCs are decided in part by this modeling and other policy decisions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</a:pPr>
            <a:endParaRPr lang="en-US" dirty="0"/>
          </a:p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DFC Tracking 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Actual water level measurements are used to compare aquifer conditions to DFCs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Use static artesian head declines in wells taken at generally the same time each year to estimate aquifer conditions for comparison to the DFC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For Brazos River Alluvium – convert water level measurements to percent aquifer saturation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House Bill 2078 requires Groundwater Conservation Districts to set interim values to check if they are on track to meet long-term DFC goals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endParaRPr lang="en-US" dirty="0">
              <a:highlight>
                <a:srgbClr val="FFFF00"/>
              </a:highlight>
            </a:endParaRP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endParaRPr lang="en-US" dirty="0"/>
          </a:p>
          <a:p>
            <a:pPr marL="306000" lvl="0" indent="-176307" algn="l" rtl="0">
              <a:lnSpc>
                <a:spcPct val="110000"/>
              </a:lnSpc>
              <a:spcBef>
                <a:spcPts val="1044"/>
              </a:spcBef>
              <a:spcAft>
                <a:spcPts val="0"/>
              </a:spcAft>
              <a:buSzPct val="92000"/>
              <a:buNone/>
            </a:pPr>
            <a:endParaRPr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2479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581192" y="609600"/>
            <a:ext cx="11029616" cy="49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en-US" dirty="0">
                <a:solidFill>
                  <a:srgbClr val="0070C0"/>
                </a:solidFill>
              </a:rPr>
              <a:t>Current BVGCD DFC Tracking Methods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581192" y="1419225"/>
            <a:ext cx="11029615" cy="4556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  <a:buFont typeface="+mj-lt"/>
              <a:buAutoNum type="arabicPeriod"/>
            </a:pPr>
            <a:r>
              <a:rPr lang="en-US" dirty="0"/>
              <a:t>Arithmetic average of data 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  <a:buFont typeface="+mj-lt"/>
              <a:buAutoNum type="arabicPeriod"/>
            </a:pPr>
            <a:endParaRPr lang="en-US" dirty="0"/>
          </a:p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92000"/>
              <a:buFont typeface="+mj-lt"/>
              <a:buAutoNum type="arabicPeriod"/>
            </a:pPr>
            <a:r>
              <a:rPr lang="en-US" dirty="0"/>
              <a:t>Spatially weighted average 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Use interpolation method to estimate data onto a regularly-spaced grid</a:t>
            </a:r>
          </a:p>
          <a:p>
            <a:pPr lvl="1" indent="-457200">
              <a:spcBef>
                <a:spcPts val="0"/>
              </a:spcBef>
              <a:spcAft>
                <a:spcPts val="1200"/>
              </a:spcAft>
              <a:buSzPct val="92000"/>
            </a:pPr>
            <a:r>
              <a:rPr lang="en-US" dirty="0"/>
              <a:t>Average the grid values</a:t>
            </a:r>
          </a:p>
          <a:p>
            <a:pPr marL="306000" lvl="0" indent="-176307" algn="l" rtl="0">
              <a:lnSpc>
                <a:spcPct val="110000"/>
              </a:lnSpc>
              <a:spcBef>
                <a:spcPts val="1044"/>
              </a:spcBef>
              <a:spcAft>
                <a:spcPts val="0"/>
              </a:spcAft>
              <a:buSzPct val="92000"/>
              <a:buNone/>
            </a:pPr>
            <a:endParaRPr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sldNum" idx="12"/>
          </p:nvPr>
        </p:nvSpPr>
        <p:spPr>
          <a:xfrm>
            <a:off x="10848446" y="640435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075396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rgbClr val="000000"/>
      </a:dk1>
      <a:lt1>
        <a:srgbClr val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12308</TotalTime>
  <Words>2515</Words>
  <Application>Microsoft Office PowerPoint</Application>
  <PresentationFormat>Widescreen</PresentationFormat>
  <Paragraphs>844</Paragraphs>
  <Slides>47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Franklin Gothic</vt:lpstr>
      <vt:lpstr>Calibri Light</vt:lpstr>
      <vt:lpstr>Courier New</vt:lpstr>
      <vt:lpstr>Gill Sans</vt:lpstr>
      <vt:lpstr>Libre Franklin</vt:lpstr>
      <vt:lpstr>Noto Sans Symbols</vt:lpstr>
      <vt:lpstr>Arial</vt:lpstr>
      <vt:lpstr>Calibri</vt:lpstr>
      <vt:lpstr>DividendVTI</vt:lpstr>
      <vt:lpstr>Custom Design</vt:lpstr>
      <vt:lpstr>  Status of Water Levels compared to Desired Future Conditions  2026   </vt:lpstr>
      <vt:lpstr>Groundwater Management Area 12</vt:lpstr>
      <vt:lpstr>The Texas Groundwater Planning Cycle</vt:lpstr>
      <vt:lpstr>PowerPoint Presentation</vt:lpstr>
      <vt:lpstr>Why track DFCs? </vt:lpstr>
      <vt:lpstr>Some Potential Monitoring Challenges</vt:lpstr>
      <vt:lpstr>Desired Future Conditions</vt:lpstr>
      <vt:lpstr>DFC Development versus DFC Tracking </vt:lpstr>
      <vt:lpstr>Current BVGCD DFC Tracking Methods</vt:lpstr>
      <vt:lpstr>DFC Goals Established During GMA 12 2021 Planning Cycle           and Proposed DFC Goals for the GMA 12 2026 Planning Cycle </vt:lpstr>
      <vt:lpstr>PowerPoint Presentation</vt:lpstr>
      <vt:lpstr>Sparta Aquifer DFC Wells </vt:lpstr>
      <vt:lpstr>Sparta Aquifer</vt:lpstr>
      <vt:lpstr>Spatially Weighted Sparta Aquifer Head Change Estimate</vt:lpstr>
      <vt:lpstr>Sparta Aquifer Observation Wells</vt:lpstr>
      <vt:lpstr>Queen City Aquifer DFC Wells </vt:lpstr>
      <vt:lpstr>Queen City Aquifer</vt:lpstr>
      <vt:lpstr>Queen City Aquifer Observation Wells</vt:lpstr>
      <vt:lpstr>Carrizo Aquifer DFC Wells </vt:lpstr>
      <vt:lpstr>Carrizo Aquifer</vt:lpstr>
      <vt:lpstr>Carrizo Aquifer Observation Wells</vt:lpstr>
      <vt:lpstr>Calvert Bluff Formation DFC Wells </vt:lpstr>
      <vt:lpstr>Calvert Bluff Formation</vt:lpstr>
      <vt:lpstr>Calvert Bluff Formation Observation Wells</vt:lpstr>
      <vt:lpstr>Simsboro Aquifer DFC Wells </vt:lpstr>
      <vt:lpstr>Simsboro Aquifer</vt:lpstr>
      <vt:lpstr>Spatially Weighted Simsboro Aquifer  Head Change Estimates</vt:lpstr>
      <vt:lpstr>Simsboro Aquifer Observation Wells (Robertson County)</vt:lpstr>
      <vt:lpstr>Simsboro Aquifer Observation Wells (Brazos County)</vt:lpstr>
      <vt:lpstr>Hooper Formation DFC Wells </vt:lpstr>
      <vt:lpstr>Hooper Formation</vt:lpstr>
      <vt:lpstr>Hooper Formation Observation Wells</vt:lpstr>
      <vt:lpstr>Yegua-Jackson Aquifer DFC Wells </vt:lpstr>
      <vt:lpstr> Yegua-Jackson Aquifer</vt:lpstr>
      <vt:lpstr>Yegua-Jackson Aquifer Observation Wells</vt:lpstr>
      <vt:lpstr>Comparison of DFCs Over Last Seven Years, arithmetic average feet of artesian head change</vt:lpstr>
      <vt:lpstr>Comparison of DFCs arithmetic average feet of artesian head change from 2010 - 2026</vt:lpstr>
      <vt:lpstr>Comparison of Simsboro DFCs and Rate of Decline Over Last Seven Years</vt:lpstr>
      <vt:lpstr>PowerPoint Presentation</vt:lpstr>
      <vt:lpstr>Brazos River Alluvium Aquifer DFC Wells </vt:lpstr>
      <vt:lpstr>Location of Brazos River Alluvium Wells with Water Level Hydrographs</vt:lpstr>
      <vt:lpstr>Brazos River Alluvium Observation Wells (Robertson County)</vt:lpstr>
      <vt:lpstr>Brazos River Alluvium Observation Wells (Brazos County)</vt:lpstr>
      <vt:lpstr>Brazos River Alluvium Well Data </vt:lpstr>
      <vt:lpstr>Summary</vt:lpstr>
      <vt:lpstr>Questions?</vt:lpstr>
      <vt:lpstr>Simsboro Aquifer Pumping Estimates: 2009 Through 2025 (draft)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1  MITIGATION ASSESSMENT UPDATE</dc:title>
  <dc:creator>James Beach</dc:creator>
  <cp:lastModifiedBy>Chris Drabek</cp:lastModifiedBy>
  <cp:revision>269</cp:revision>
  <dcterms:created xsi:type="dcterms:W3CDTF">2021-01-19T16:08:56Z</dcterms:created>
  <dcterms:modified xsi:type="dcterms:W3CDTF">2026-07-15T16:01:08Z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