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2_D6D6CABF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50" r:id="rId4"/>
  </p:sldMasterIdLst>
  <p:notesMasterIdLst>
    <p:notesMasterId r:id="rId33"/>
  </p:notesMasterIdLst>
  <p:sldIdLst>
    <p:sldId id="256" r:id="rId5"/>
    <p:sldId id="280" r:id="rId6"/>
    <p:sldId id="257" r:id="rId7"/>
    <p:sldId id="259" r:id="rId8"/>
    <p:sldId id="275" r:id="rId9"/>
    <p:sldId id="276" r:id="rId10"/>
    <p:sldId id="286" r:id="rId11"/>
    <p:sldId id="287" r:id="rId12"/>
    <p:sldId id="288" r:id="rId13"/>
    <p:sldId id="269" r:id="rId14"/>
    <p:sldId id="267" r:id="rId15"/>
    <p:sldId id="293" r:id="rId16"/>
    <p:sldId id="294" r:id="rId17"/>
    <p:sldId id="295" r:id="rId18"/>
    <p:sldId id="296" r:id="rId19"/>
    <p:sldId id="297" r:id="rId20"/>
    <p:sldId id="298" r:id="rId21"/>
    <p:sldId id="271" r:id="rId22"/>
    <p:sldId id="264" r:id="rId23"/>
    <p:sldId id="292" r:id="rId24"/>
    <p:sldId id="262" r:id="rId25"/>
    <p:sldId id="274" r:id="rId26"/>
    <p:sldId id="263" r:id="rId27"/>
    <p:sldId id="278" r:id="rId28"/>
    <p:sldId id="279" r:id="rId29"/>
    <p:sldId id="289" r:id="rId30"/>
    <p:sldId id="290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8FEDF5-2997-D331-388D-FE75662C1D0B}" name="Nickels, Mark" initials="MN" userId="S::Mark_Nickels1@baylor.edu::017dcf86-42fa-46d4-9368-b4d1f52e75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1FDAD-0615-495E-A82C-B46030B4E6B4}" v="37" dt="2024-09-04T20:50:08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20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aylor0-my.sharepoint.com/personal/mark_nickels1_baylor_edu/Documents/Research/River_Isotopes_Dec_202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Brazos</a:t>
            </a:r>
            <a:r>
              <a:rPr lang="en-US" sz="1800" baseline="0"/>
              <a:t> River Isotope Ratios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Sheet1!$B$2:$B$9</c:f>
              <c:numCache>
                <c:formatCode>0.00</c:formatCode>
                <c:ptCount val="8"/>
                <c:pt idx="0">
                  <c:v>-0.28175755555555426</c:v>
                </c:pt>
                <c:pt idx="1">
                  <c:v>-3.7848444444446017E-2</c:v>
                </c:pt>
                <c:pt idx="2">
                  <c:v>-0.36918800000000296</c:v>
                </c:pt>
                <c:pt idx="3">
                  <c:v>-0.68180066666666761</c:v>
                </c:pt>
                <c:pt idx="4">
                  <c:v>-0.43341088888888812</c:v>
                </c:pt>
                <c:pt idx="5">
                  <c:v>-0.70064244444444412</c:v>
                </c:pt>
                <c:pt idx="6">
                  <c:v>-0.69616177777777466</c:v>
                </c:pt>
                <c:pt idx="7">
                  <c:v>-0.33276822222222258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-3.82788400000004</c:v>
                </c:pt>
                <c:pt idx="1">
                  <c:v>-2.7539337777782293</c:v>
                </c:pt>
                <c:pt idx="2">
                  <c:v>-3.522754222222602</c:v>
                </c:pt>
                <c:pt idx="3">
                  <c:v>-4.1037000000001171</c:v>
                </c:pt>
                <c:pt idx="4">
                  <c:v>-5.0360780000000887</c:v>
                </c:pt>
                <c:pt idx="5">
                  <c:v>-3.8355455555556546</c:v>
                </c:pt>
                <c:pt idx="6">
                  <c:v>-5.2932397777781262</c:v>
                </c:pt>
                <c:pt idx="7">
                  <c:v>-4.0237533333333886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EA-4DB9-9B44-C40D2FD95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941872"/>
        <c:axId val="433942232"/>
      </c:scatterChart>
      <c:valAx>
        <c:axId val="433941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000" b="0" i="0" u="none" strike="noStrike" baseline="0">
                    <a:effectLst/>
                  </a:rPr>
                  <a:t>δ</a:t>
                </a:r>
                <a:r>
                  <a:rPr lang="el-GR" sz="1000" b="0" i="0" u="none" strike="noStrike" baseline="30000">
                    <a:effectLst/>
                  </a:rPr>
                  <a:t>18</a:t>
                </a:r>
                <a:r>
                  <a:rPr lang="en-US" sz="1000" b="0" i="0" u="none" strike="noStrike" baseline="0">
                    <a:effectLst/>
                  </a:rPr>
                  <a:t>O VSMOW</a:t>
                </a:r>
                <a:r>
                  <a:rPr lang="en-US" sz="1000" b="0" i="0" u="none" strike="noStrike" baseline="0"/>
                  <a:t>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942232"/>
        <c:crosses val="autoZero"/>
        <c:crossBetween val="midCat"/>
      </c:valAx>
      <c:valAx>
        <c:axId val="433942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000" b="0" i="0" u="none" strike="noStrike" baseline="0">
                    <a:effectLst/>
                  </a:rPr>
                  <a:t>δ</a:t>
                </a:r>
                <a:r>
                  <a:rPr lang="en-US" sz="1000" b="0" i="0" u="none" strike="noStrike" baseline="0">
                    <a:effectLst/>
                  </a:rPr>
                  <a:t>D VSMOW</a:t>
                </a:r>
                <a:r>
                  <a:rPr lang="en-US" sz="1000" b="0" i="0" u="none" strike="noStrike" baseline="0"/>
                  <a:t>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941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2_D6D6CA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6BF5A4-C012-4A58-86EC-D88B52824390}" authorId="{168FEDF5-2997-D331-388D-FE75662C1D0B}" created="2024-08-06T19:58:17.4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04400831" sldId="290"/>
      <ac:graphicFrameMk id="6" creationId="{5DCD4FEA-4AC9-B0B8-0F14-6D9521A93F50}"/>
    </ac:deMkLst>
    <p188:txBody>
      <a:bodyPr/>
      <a:lstStyle/>
      <a:p>
        <a:r>
          <a:rPr lang="en-US"/>
          <a:t>Metoric water line. Waco or CStat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FD10C-D811-4149-A537-0AC2E812630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7F3D1-36E5-4B63-9408-4722ED298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both Dr. Joe, Alan and BVGWCD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Quantify the river elevation change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USGS Hearne (FM 485) on April 17</a:t>
            </a:r>
            <a:r>
              <a:rPr lang="en-US" baseline="30000"/>
              <a:t>th</a:t>
            </a:r>
            <a:r>
              <a:rPr lang="en-US"/>
              <a:t> at 12am - </a:t>
            </a:r>
            <a:r>
              <a:rPr lang="en-US" b="0" i="0">
                <a:solidFill>
                  <a:srgbClr val="1B1B1B"/>
                </a:solidFill>
                <a:effectLst/>
                <a:latin typeface="Source Sans Pro Web"/>
              </a:rPr>
              <a:t>209.49 + 18.3 ft  = 227.79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Source Sans Pro Web"/>
              </a:rPr>
              <a:t>USGS Bryan (Hwy 210) on April 17</a:t>
            </a:r>
            <a:r>
              <a:rPr lang="en-US" b="0" i="0" baseline="30000">
                <a:solidFill>
                  <a:srgbClr val="1B1B1B"/>
                </a:solidFill>
                <a:effectLst/>
                <a:latin typeface="Source Sans Pro Web"/>
              </a:rPr>
              <a:t>th</a:t>
            </a:r>
            <a:r>
              <a:rPr lang="en-US" b="0" i="0">
                <a:solidFill>
                  <a:srgbClr val="1B1B1B"/>
                </a:solidFill>
                <a:effectLst/>
                <a:latin typeface="Source Sans Pro Web"/>
              </a:rPr>
              <a:t> at 12 am – 188.78 + 10.89 ft =199.67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Source Sans Pro Web"/>
              </a:rPr>
              <a:t>Distance = ~30mi with ~ 30ft change, ~ 1ft per mile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Flip the hydrographs for presentation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8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far we have sampled 52 wells, mostly in pairs of bedrock wells and BRAA.</a:t>
            </a:r>
          </a:p>
          <a:p>
            <a:endParaRPr lang="en-US"/>
          </a:p>
          <a:p>
            <a:r>
              <a:rPr lang="en-US"/>
              <a:t>Highlight key findings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5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3D5BE6B-DC10-4B21-9A16-93C712B12A4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heic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heic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heic"/><Relationship Id="rId4" Type="http://schemas.openxmlformats.org/officeDocument/2006/relationships/image" Target="../media/image28.heic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db.state.tx.us/GwRD/waterwell/well_info.as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aterdata.usgs.gov/nwis/d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22_D6D6CABF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54CB-089D-F723-81EE-009EC9B94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7" y="-7528"/>
            <a:ext cx="9067800" cy="3566160"/>
          </a:xfrm>
        </p:spPr>
        <p:txBody>
          <a:bodyPr>
            <a:normAutofit/>
          </a:bodyPr>
          <a:lstStyle/>
          <a:p>
            <a:r>
              <a:rPr lang="en-US" sz="4800" spc="75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Assessing Surface and Groundwater Interactions Between the Middle Brazos River Alluvium Aquifer and the Brazos River</a:t>
            </a:r>
            <a:endParaRPr lang="en-US" sz="28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C6ED3-B491-A76A-9F23-FB908148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777" y="4344162"/>
            <a:ext cx="7543800" cy="1143000"/>
          </a:xfrm>
        </p:spPr>
        <p:txBody>
          <a:bodyPr>
            <a:normAutofit/>
          </a:bodyPr>
          <a:lstStyle/>
          <a:p>
            <a:r>
              <a:rPr lang="en-US" sz="1600" dirty="0"/>
              <a:t>Mark G.F. Nickels</a:t>
            </a:r>
          </a:p>
          <a:p>
            <a:r>
              <a:rPr lang="en-US" sz="1600" dirty="0"/>
              <a:t>Advisor Dr. Joe </a:t>
            </a:r>
            <a:r>
              <a:rPr lang="en-US" sz="1600" dirty="0" err="1"/>
              <a:t>Yelderman</a:t>
            </a:r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7C9547-1A2E-B25A-78B2-9E1C6473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77" y="5251464"/>
            <a:ext cx="4160143" cy="1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12325A-78C3-8F2F-8B97-07ECA2D37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5" y="5251464"/>
            <a:ext cx="3671008" cy="1021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BF7D2-1E2F-65A0-3651-6B7BA7B39D03}"/>
              </a:ext>
            </a:extLst>
          </p:cNvPr>
          <p:cNvSpPr txBox="1"/>
          <p:nvPr/>
        </p:nvSpPr>
        <p:spPr>
          <a:xfrm>
            <a:off x="886777" y="3974830"/>
            <a:ext cx="406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 12</a:t>
            </a:r>
            <a:r>
              <a:rPr lang="en-US" baseline="30000" dirty="0"/>
              <a:t>th</a:t>
            </a:r>
            <a:r>
              <a:rPr lang="en-US" dirty="0"/>
              <a:t> 2024 Board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3494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975" y="-277258"/>
            <a:ext cx="5778500" cy="1141413"/>
          </a:xfrm>
        </p:spPr>
        <p:txBody>
          <a:bodyPr/>
          <a:lstStyle/>
          <a:p>
            <a:r>
              <a:rPr lang="en-US" dirty="0"/>
              <a:t>Local Study Site: Bryan</a:t>
            </a:r>
          </a:p>
        </p:txBody>
      </p:sp>
      <p:pic>
        <p:nvPicPr>
          <p:cNvPr id="10" name="Picture 9" descr="A map of a river&#10;&#10;Description automatically generated">
            <a:extLst>
              <a:ext uri="{FF2B5EF4-FFF2-40B4-BE49-F238E27FC236}">
                <a16:creationId xmlns:a16="http://schemas.microsoft.com/office/drawing/2014/main" id="{5BAE274D-3E24-D982-1756-6868DFFF7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2" y="4604"/>
            <a:ext cx="3410188" cy="2273459"/>
          </a:xfrm>
          <a:prstGeom prst="rect">
            <a:avLst/>
          </a:prstGeom>
        </p:spPr>
      </p:pic>
      <p:pic>
        <p:nvPicPr>
          <p:cNvPr id="7" name="Picture 6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7F33846-5A73-2E02-27D2-E71BD821B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3"/>
          <a:stretch/>
        </p:blipFill>
        <p:spPr>
          <a:xfrm>
            <a:off x="0" y="2705709"/>
            <a:ext cx="8884489" cy="2999765"/>
          </a:xfrm>
          <a:prstGeom prst="rect">
            <a:avLst/>
          </a:prstGeom>
        </p:spPr>
      </p:pic>
      <p:pic>
        <p:nvPicPr>
          <p:cNvPr id="2" name="Picture 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EA049A5-FDAB-4EDC-45C3-FAC53D4210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3"/>
          <a:stretch/>
        </p:blipFill>
        <p:spPr>
          <a:xfrm>
            <a:off x="0" y="836417"/>
            <a:ext cx="5733812" cy="1935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932251-0172-B662-99B8-D2A512A0AB6A}"/>
              </a:ext>
            </a:extLst>
          </p:cNvPr>
          <p:cNvSpPr/>
          <p:nvPr/>
        </p:nvSpPr>
        <p:spPr>
          <a:xfrm>
            <a:off x="2533650" y="2952142"/>
            <a:ext cx="476250" cy="15876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83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9525" y="4647247"/>
            <a:ext cx="4725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- June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river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appears reversed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higher accuracy elevation for wells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to confirm river drop over the site</a:t>
            </a:r>
          </a:p>
        </p:txBody>
      </p:sp>
      <p:pic>
        <p:nvPicPr>
          <p:cNvPr id="5" name="Picture 4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EBA9037-E1E8-26B1-2F61-C114B032A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46" y="590550"/>
            <a:ext cx="6291384" cy="45931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6CA413-2DA5-8A6E-578F-3BC098C1C0F4}"/>
              </a:ext>
            </a:extLst>
          </p:cNvPr>
          <p:cNvGrpSpPr/>
          <p:nvPr/>
        </p:nvGrpSpPr>
        <p:grpSpPr>
          <a:xfrm>
            <a:off x="4761" y="1327440"/>
            <a:ext cx="2849585" cy="2849585"/>
            <a:chOff x="4761" y="1327440"/>
            <a:chExt cx="2849585" cy="28495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1762D9-4A74-136E-DFBA-FA77A129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2" name="Picture 1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D9F47AC2-A8EA-1530-471A-84B850B1D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433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901190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3641334" y="4647247"/>
            <a:ext cx="3168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river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is partially reversed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7F431-5AA6-6BC3-E613-D4FFCE667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20738"/>
            <a:ext cx="3641335" cy="26940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A02F8B-CB65-7888-24A8-FDA52C31F75A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E9BD50-BB6D-1ABE-F844-57E57A1D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7" name="Picture 6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BBA3C2C6-A49C-1865-C926-99787A6E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194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51482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3632632" y="4647247"/>
            <a:ext cx="280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river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is fully reversed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55912-8C18-B7DA-4208-DFBD3665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0738"/>
            <a:ext cx="3632632" cy="26876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9F1170F-D1CC-0B9A-5A9D-9E4C62F96B2D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150B28-585F-2FC5-7038-554B3FB5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5" name="Picture 4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D0C6E420-D911-A4BC-9298-A63EB19A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99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51482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3632632" y="4647247"/>
            <a:ext cx="400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river level (falling)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returns to partially reversed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EE4DD-A58B-6981-8209-BF3003D0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0738"/>
            <a:ext cx="3632632" cy="26876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4A9DE2-E822-B6E4-1FF4-6FAA4B0AB1DF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E2EF26-DABA-66D3-C809-0B8B47C2E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7" name="Picture 6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F1245BFB-484A-7B17-338D-9D72093F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5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51482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3632632" y="4647247"/>
            <a:ext cx="546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River level continues to 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suggests flow to the middle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Represents a change between river to aquifer and aquifer to river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8626D-40DF-01BB-B383-EAA3F28BE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0738"/>
            <a:ext cx="3632632" cy="26876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84975F-E4CD-1939-3F5A-0B3431F47350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ADE5CF-A339-D22F-9C3B-0844B24DD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10" name="Picture 9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75571348-CC2D-2C22-FA26-C00B9023D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0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51482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3632632" y="4647247"/>
            <a:ext cx="398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River and middle well intertwined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from the aquifer to the river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1110F-B56A-AF86-44A7-89EB1D22F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20738"/>
            <a:ext cx="3632633" cy="26876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F58047-198B-C2FC-F70A-D88B69E5CEFE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640783-F942-837D-C5FE-1C0FE892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7" name="Picture 6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E956CCB7-B6FA-D4DB-66FF-948BE0801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653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751482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 (Stage 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79D73-1E59-D0EC-D5CB-3C38348194E7}"/>
              </a:ext>
            </a:extLst>
          </p:cNvPr>
          <p:cNvSpPr txBox="1"/>
          <p:nvPr/>
        </p:nvSpPr>
        <p:spPr>
          <a:xfrm>
            <a:off x="4781614" y="4827550"/>
            <a:ext cx="3168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river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is partially reversed</a:t>
            </a:r>
          </a:p>
        </p:txBody>
      </p:sp>
      <p:pic>
        <p:nvPicPr>
          <p:cNvPr id="6" name="Picture 5" descr="A graph of water elevation comparison&#10;&#10;Description automatically generated">
            <a:extLst>
              <a:ext uri="{FF2B5EF4-FFF2-40B4-BE49-F238E27FC236}">
                <a16:creationId xmlns:a16="http://schemas.microsoft.com/office/drawing/2014/main" id="{57168D47-8D20-94FD-8716-5F2023B7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590550"/>
            <a:ext cx="5556531" cy="405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18BDE-FEC4-7974-630B-E6A9D1B5C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20738"/>
            <a:ext cx="3632633" cy="26876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15D684-A93E-CB36-EA64-746268AC2363}"/>
              </a:ext>
            </a:extLst>
          </p:cNvPr>
          <p:cNvGrpSpPr/>
          <p:nvPr/>
        </p:nvGrpSpPr>
        <p:grpSpPr>
          <a:xfrm>
            <a:off x="850693" y="1043189"/>
            <a:ext cx="1939946" cy="1939946"/>
            <a:chOff x="4761" y="1327440"/>
            <a:chExt cx="2849585" cy="2849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749640-C011-19DB-3D24-793F57DA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1" y="1327440"/>
              <a:ext cx="2849585" cy="2849585"/>
            </a:xfrm>
            <a:prstGeom prst="rect">
              <a:avLst/>
            </a:prstGeom>
          </p:spPr>
        </p:pic>
        <p:pic>
          <p:nvPicPr>
            <p:cNvPr id="7" name="Picture 6" descr="A map of a river&#10;&#10;Description automatically generated with medium confidence">
              <a:extLst>
                <a:ext uri="{FF2B5EF4-FFF2-40B4-BE49-F238E27FC236}">
                  <a16:creationId xmlns:a16="http://schemas.microsoft.com/office/drawing/2014/main" id="{81616F5D-82FB-A2D3-2B79-445330F0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3" t="2077" r="2738" b="72766"/>
            <a:stretch/>
          </p:blipFill>
          <p:spPr>
            <a:xfrm>
              <a:off x="1642055" y="1391834"/>
              <a:ext cx="1135018" cy="72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511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pic>
        <p:nvPicPr>
          <p:cNvPr id="2" name="Picture 1" descr="A diagram of a triangle with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9609E314-F0FD-8C8E-56A1-A6F715772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9" y="313175"/>
            <a:ext cx="7244366" cy="60176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086070" cy="1386673"/>
          </a:xfrm>
        </p:spPr>
        <p:txBody>
          <a:bodyPr>
            <a:normAutofit/>
          </a:bodyPr>
          <a:lstStyle/>
          <a:p>
            <a:r>
              <a:rPr lang="en-US" dirty="0"/>
              <a:t>Data Collected: Historical</a:t>
            </a:r>
          </a:p>
        </p:txBody>
      </p:sp>
    </p:spTree>
    <p:extLst>
      <p:ext uri="{BB962C8B-B14F-4D97-AF65-F5344CB8AC3E}">
        <p14:creationId xmlns:p14="http://schemas.microsoft.com/office/powerpoint/2010/main" val="2911954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6604"/>
            <a:ext cx="7543800" cy="1450757"/>
          </a:xfrm>
        </p:spPr>
        <p:txBody>
          <a:bodyPr/>
          <a:lstStyle/>
          <a:p>
            <a:pPr algn="ctr"/>
            <a:r>
              <a:rPr lang="en-US"/>
              <a:t>Timeline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18BA9C-06F9-15F5-2A01-2ECFB3427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46619"/>
              </p:ext>
            </p:extLst>
          </p:nvPr>
        </p:nvGraphicFramePr>
        <p:xfrm>
          <a:off x="800100" y="1889760"/>
          <a:ext cx="7663960" cy="418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6504">
                  <a:extLst>
                    <a:ext uri="{9D8B030D-6E8A-4147-A177-3AD203B41FA5}">
                      <a16:colId xmlns:a16="http://schemas.microsoft.com/office/drawing/2014/main" val="2701434084"/>
                    </a:ext>
                  </a:extLst>
                </a:gridCol>
                <a:gridCol w="828655">
                  <a:extLst>
                    <a:ext uri="{9D8B030D-6E8A-4147-A177-3AD203B41FA5}">
                      <a16:colId xmlns:a16="http://schemas.microsoft.com/office/drawing/2014/main" val="2858666139"/>
                    </a:ext>
                  </a:extLst>
                </a:gridCol>
                <a:gridCol w="1116394">
                  <a:extLst>
                    <a:ext uri="{9D8B030D-6E8A-4147-A177-3AD203B41FA5}">
                      <a16:colId xmlns:a16="http://schemas.microsoft.com/office/drawing/2014/main" val="47825326"/>
                    </a:ext>
                  </a:extLst>
                </a:gridCol>
                <a:gridCol w="375186">
                  <a:extLst>
                    <a:ext uri="{9D8B030D-6E8A-4147-A177-3AD203B41FA5}">
                      <a16:colId xmlns:a16="http://schemas.microsoft.com/office/drawing/2014/main" val="4293399680"/>
                    </a:ext>
                  </a:extLst>
                </a:gridCol>
                <a:gridCol w="779911">
                  <a:extLst>
                    <a:ext uri="{9D8B030D-6E8A-4147-A177-3AD203B41FA5}">
                      <a16:colId xmlns:a16="http://schemas.microsoft.com/office/drawing/2014/main" val="3015536851"/>
                    </a:ext>
                  </a:extLst>
                </a:gridCol>
                <a:gridCol w="828655">
                  <a:extLst>
                    <a:ext uri="{9D8B030D-6E8A-4147-A177-3AD203B41FA5}">
                      <a16:colId xmlns:a16="http://schemas.microsoft.com/office/drawing/2014/main" val="2528910201"/>
                    </a:ext>
                  </a:extLst>
                </a:gridCol>
                <a:gridCol w="828655">
                  <a:extLst>
                    <a:ext uri="{9D8B030D-6E8A-4147-A177-3AD203B41FA5}">
                      <a16:colId xmlns:a16="http://schemas.microsoft.com/office/drawing/2014/main" val="327899139"/>
                    </a:ext>
                  </a:extLst>
                </a:gridCol>
              </a:tblGrid>
              <a:tr h="11394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Task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Fall ‘23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Spring ‘24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Summer ‘24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1163" marR="101163" marT="50581" marB="505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Fall ’24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Sprin’24</a:t>
                      </a: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926231"/>
                  </a:ext>
                </a:extLst>
              </a:tr>
              <a:tr h="4711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Literature Review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1991"/>
                  </a:ext>
                </a:extLst>
              </a:tr>
              <a:tr h="4711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River Sampling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96329"/>
                  </a:ext>
                </a:extLst>
              </a:tr>
              <a:tr h="4711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Aquifer Sampling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050771"/>
                  </a:ext>
                </a:extLst>
              </a:tr>
              <a:tr h="4711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Data Analysis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759926"/>
                  </a:ext>
                </a:extLst>
              </a:tr>
              <a:tr h="4711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Report and Thesis Composition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AEAAAA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AEAAAA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3019" marR="10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04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20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071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78" name="Rectangle 207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160DE0-C3A6-BFF0-D864-A507B91A9DD3}"/>
              </a:ext>
            </a:extLst>
          </p:cNvPr>
          <p:cNvSpPr txBox="1"/>
          <p:nvPr/>
        </p:nvSpPr>
        <p:spPr>
          <a:xfrm>
            <a:off x="4638674" y="2198913"/>
            <a:ext cx="4505325" cy="375556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Review</a:t>
            </a:r>
          </a:p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Site Updates</a:t>
            </a:r>
          </a:p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Collected</a:t>
            </a:r>
          </a:p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Review of Project Timeline </a:t>
            </a:r>
          </a:p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Further Plans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867209F-5078-28C7-752E-9A2391BA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0" y="112776"/>
            <a:ext cx="3927931" cy="53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0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108D-A4B9-6527-D6C6-1362435B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Plans: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3E6AE-ECE8-2E9B-8CDC-DA824549380F}"/>
              </a:ext>
            </a:extLst>
          </p:cNvPr>
          <p:cNvSpPr txBox="1"/>
          <p:nvPr/>
        </p:nvSpPr>
        <p:spPr>
          <a:xfrm>
            <a:off x="565061" y="1737361"/>
            <a:ext cx="488270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At each location: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River Sampling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Aquifer Chemistry Sampling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Bank Flow Measurements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Present at the National GSA conference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camera on the ground&#10;&#10;Description automatically generated">
            <a:extLst>
              <a:ext uri="{FF2B5EF4-FFF2-40B4-BE49-F238E27FC236}">
                <a16:creationId xmlns:a16="http://schemas.microsoft.com/office/drawing/2014/main" id="{8E57EA32-5589-0B5F-D7D5-77A352837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381" y="2076482"/>
            <a:ext cx="2249360" cy="1687020"/>
          </a:xfrm>
          <a:prstGeom prst="rect">
            <a:avLst/>
          </a:prstGeom>
        </p:spPr>
      </p:pic>
      <p:pic>
        <p:nvPicPr>
          <p:cNvPr id="8" name="Picture 7" descr="A person standing in a field with a hole in the ground&#10;&#10;Description automatically generated">
            <a:extLst>
              <a:ext uri="{FF2B5EF4-FFF2-40B4-BE49-F238E27FC236}">
                <a16:creationId xmlns:a16="http://schemas.microsoft.com/office/drawing/2014/main" id="{E4C1EF5D-8F30-F73D-AED6-E1D0FE092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71" y="2919992"/>
            <a:ext cx="1686408" cy="2249360"/>
          </a:xfrm>
          <a:prstGeom prst="rect">
            <a:avLst/>
          </a:prstGeom>
        </p:spPr>
      </p:pic>
      <p:pic>
        <p:nvPicPr>
          <p:cNvPr id="11" name="Picture 10" descr="A muddy river bank with trees and a blue bucket&#10;&#10;Description automatically generated">
            <a:extLst>
              <a:ext uri="{FF2B5EF4-FFF2-40B4-BE49-F238E27FC236}">
                <a16:creationId xmlns:a16="http://schemas.microsoft.com/office/drawing/2014/main" id="{1A3067D1-9BC5-A9FA-FC1B-1A2A98569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45" y="4044672"/>
            <a:ext cx="1687020" cy="22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8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Further Plans: River Sampling</a:t>
            </a:r>
          </a:p>
        </p:txBody>
      </p:sp>
      <p:pic>
        <p:nvPicPr>
          <p:cNvPr id="2" name="Content Placeholder 4" descr="A person standing in the back of a truck&#10;&#10;Description automatically generated">
            <a:extLst>
              <a:ext uri="{FF2B5EF4-FFF2-40B4-BE49-F238E27FC236}">
                <a16:creationId xmlns:a16="http://schemas.microsoft.com/office/drawing/2014/main" id="{A0913861-25E0-7194-E076-81E0FC560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7172" y="2274904"/>
            <a:ext cx="2249357" cy="1687017"/>
          </a:xfrm>
          <a:prstGeom prst="rect">
            <a:avLst/>
          </a:prstGeom>
        </p:spPr>
      </p:pic>
      <p:pic>
        <p:nvPicPr>
          <p:cNvPr id="5" name="Picture 4" descr="A camera on the ground&#10;&#10;Description automatically generated">
            <a:extLst>
              <a:ext uri="{FF2B5EF4-FFF2-40B4-BE49-F238E27FC236}">
                <a16:creationId xmlns:a16="http://schemas.microsoft.com/office/drawing/2014/main" id="{0D995739-E0EC-A1DE-345D-FF27789B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5337" y="2274904"/>
            <a:ext cx="2249360" cy="168702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02809B13-4CB7-60C1-0B79-81ED7F865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6312" y="2338695"/>
            <a:ext cx="2079245" cy="1559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07FB1F-885A-2EE2-715E-3C1D75A898D7}"/>
              </a:ext>
            </a:extLst>
          </p:cNvPr>
          <p:cNvSpPr txBox="1"/>
          <p:nvPr/>
        </p:nvSpPr>
        <p:spPr>
          <a:xfrm>
            <a:off x="114300" y="1993734"/>
            <a:ext cx="37222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 each location: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 chemistry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Ionic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Isotope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Field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Temperature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Dissolved Oxygen (DO)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Specific Conductance (</a:t>
            </a:r>
            <a:r>
              <a:rPr lang="en-US" sz="2000" dirty="0" err="1"/>
              <a:t>SpC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Field alkalinity titrations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089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AD87F20-CEBF-44A3-A55B-23F2494156B6}"/>
              </a:ext>
            </a:extLst>
          </p:cNvPr>
          <p:cNvSpPr/>
          <p:nvPr/>
        </p:nvSpPr>
        <p:spPr>
          <a:xfrm>
            <a:off x="7029450" y="2084703"/>
            <a:ext cx="152400" cy="208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4"/>
            <a:ext cx="9144000" cy="1450757"/>
          </a:xfrm>
        </p:spPr>
        <p:txBody>
          <a:bodyPr/>
          <a:lstStyle/>
          <a:p>
            <a:pPr algn="ctr"/>
            <a:r>
              <a:rPr lang="en-US"/>
              <a:t>Methods: Bank flow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7FB1F-885A-2EE2-715E-3C1D75A898D7}"/>
              </a:ext>
            </a:extLst>
          </p:cNvPr>
          <p:cNvSpPr txBox="1"/>
          <p:nvPr/>
        </p:nvSpPr>
        <p:spPr>
          <a:xfrm>
            <a:off x="114300" y="1993734"/>
            <a:ext cx="40100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Mini-Piezometers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Hydraulic gradient between the riverbed sediment and the river</a:t>
            </a:r>
          </a:p>
          <a:p>
            <a:pPr lvl="1"/>
            <a:r>
              <a:rPr lang="en-U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Seepage 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Flow into or out of the riverbed sediments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K values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Multiple repetitions</a:t>
            </a:r>
          </a:p>
          <a:p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4EE54-6F69-1430-54A7-D427F1534C05}"/>
              </a:ext>
            </a:extLst>
          </p:cNvPr>
          <p:cNvGrpSpPr/>
          <p:nvPr/>
        </p:nvGrpSpPr>
        <p:grpSpPr>
          <a:xfrm>
            <a:off x="4572000" y="2263137"/>
            <a:ext cx="2895600" cy="1165864"/>
            <a:chOff x="4571998" y="1977386"/>
            <a:chExt cx="3810954" cy="908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536290-A8FF-6BF6-40AB-9B33C02088EB}"/>
                </a:ext>
              </a:extLst>
            </p:cNvPr>
            <p:cNvSpPr/>
            <p:nvPr/>
          </p:nvSpPr>
          <p:spPr>
            <a:xfrm>
              <a:off x="4582477" y="1977386"/>
              <a:ext cx="3800475" cy="90868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7D227DE-CEF4-936F-324C-58279994E492}"/>
                </a:ext>
              </a:extLst>
            </p:cNvPr>
            <p:cNvSpPr/>
            <p:nvPr/>
          </p:nvSpPr>
          <p:spPr>
            <a:xfrm rot="10800000">
              <a:off x="4571998" y="1977386"/>
              <a:ext cx="3800475" cy="296960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361CF4B-5C2E-13CC-AABB-67B61F18EB3D}"/>
              </a:ext>
            </a:extLst>
          </p:cNvPr>
          <p:cNvSpPr/>
          <p:nvPr/>
        </p:nvSpPr>
        <p:spPr>
          <a:xfrm>
            <a:off x="7029450" y="1993734"/>
            <a:ext cx="152400" cy="11658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047603-0B49-D10A-B952-818016610059}"/>
              </a:ext>
            </a:extLst>
          </p:cNvPr>
          <p:cNvCxnSpPr>
            <a:cxnSpLocks/>
          </p:cNvCxnSpPr>
          <p:nvPr/>
        </p:nvCxnSpPr>
        <p:spPr>
          <a:xfrm>
            <a:off x="6889750" y="2088360"/>
            <a:ext cx="292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EE64F3A-473E-B8D0-8C36-4A017988BD54}"/>
              </a:ext>
            </a:extLst>
          </p:cNvPr>
          <p:cNvSpPr/>
          <p:nvPr/>
        </p:nvSpPr>
        <p:spPr>
          <a:xfrm rot="10800000">
            <a:off x="6911975" y="2026129"/>
            <a:ext cx="79375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394E28-643E-FCA7-DC53-0F9D881E599E}"/>
              </a:ext>
            </a:extLst>
          </p:cNvPr>
          <p:cNvCxnSpPr/>
          <p:nvPr/>
        </p:nvCxnSpPr>
        <p:spPr>
          <a:xfrm>
            <a:off x="7181850" y="2088360"/>
            <a:ext cx="12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C5FFDB-0B4F-9C81-B55C-1434ECBC1270}"/>
              </a:ext>
            </a:extLst>
          </p:cNvPr>
          <p:cNvCxnSpPr/>
          <p:nvPr/>
        </p:nvCxnSpPr>
        <p:spPr>
          <a:xfrm>
            <a:off x="7181850" y="2263137"/>
            <a:ext cx="12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6183A7-33A9-B815-9A09-A9E556719E86}"/>
              </a:ext>
            </a:extLst>
          </p:cNvPr>
          <p:cNvCxnSpPr>
            <a:cxnSpLocks/>
          </p:cNvCxnSpPr>
          <p:nvPr/>
        </p:nvCxnSpPr>
        <p:spPr>
          <a:xfrm flipV="1">
            <a:off x="7308850" y="2084703"/>
            <a:ext cx="0" cy="1828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FBAB666-CAE0-77E9-35E6-CF4978E34FE2}"/>
              </a:ext>
            </a:extLst>
          </p:cNvPr>
          <p:cNvSpPr txBox="1"/>
          <p:nvPr/>
        </p:nvSpPr>
        <p:spPr>
          <a:xfrm>
            <a:off x="7245350" y="1991202"/>
            <a:ext cx="42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dh</a:t>
            </a:r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FD532B-BCE2-DEA3-3FD2-679537E6EA3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105650" y="3159598"/>
            <a:ext cx="627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418411-AC37-838B-1B1D-11CAD099815E}"/>
              </a:ext>
            </a:extLst>
          </p:cNvPr>
          <p:cNvCxnSpPr>
            <a:cxnSpLocks/>
          </p:cNvCxnSpPr>
          <p:nvPr/>
        </p:nvCxnSpPr>
        <p:spPr>
          <a:xfrm>
            <a:off x="7035165" y="2263137"/>
            <a:ext cx="699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769E3D-9715-DA8D-4C26-8DE9DA610BA5}"/>
              </a:ext>
            </a:extLst>
          </p:cNvPr>
          <p:cNvCxnSpPr>
            <a:cxnSpLocks/>
          </p:cNvCxnSpPr>
          <p:nvPr/>
        </p:nvCxnSpPr>
        <p:spPr>
          <a:xfrm flipH="1" flipV="1">
            <a:off x="7732712" y="2263137"/>
            <a:ext cx="1588" cy="89646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CAC9160-649D-F503-C170-CAF834B46107}"/>
              </a:ext>
            </a:extLst>
          </p:cNvPr>
          <p:cNvSpPr txBox="1"/>
          <p:nvPr/>
        </p:nvSpPr>
        <p:spPr>
          <a:xfrm>
            <a:off x="7400238" y="2564379"/>
            <a:ext cx="42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dl</a:t>
            </a:r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EA34E4-E53F-DD02-8DA0-B4A302BBECB5}"/>
              </a:ext>
            </a:extLst>
          </p:cNvPr>
          <p:cNvGrpSpPr/>
          <p:nvPr/>
        </p:nvGrpSpPr>
        <p:grpSpPr>
          <a:xfrm>
            <a:off x="4579962" y="4243913"/>
            <a:ext cx="2887638" cy="1165864"/>
            <a:chOff x="4571998" y="1977386"/>
            <a:chExt cx="3810954" cy="908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FDC33B-78AB-F0DC-0ED9-60162A6814F3}"/>
                </a:ext>
              </a:extLst>
            </p:cNvPr>
            <p:cNvSpPr/>
            <p:nvPr/>
          </p:nvSpPr>
          <p:spPr>
            <a:xfrm>
              <a:off x="4582477" y="1977386"/>
              <a:ext cx="3800475" cy="90868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70FC2A3E-2AFC-077D-0766-F35242B1680B}"/>
                </a:ext>
              </a:extLst>
            </p:cNvPr>
            <p:cNvSpPr/>
            <p:nvPr/>
          </p:nvSpPr>
          <p:spPr>
            <a:xfrm rot="10800000">
              <a:off x="4571998" y="1977387"/>
              <a:ext cx="3800475" cy="297288"/>
            </a:xfrm>
            <a:prstGeom prst="triangle">
              <a:avLst>
                <a:gd name="adj" fmla="val 4894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BA6E9C-1F7B-19F6-B06B-9D98C9CC2577}"/>
              </a:ext>
            </a:extLst>
          </p:cNvPr>
          <p:cNvGrpSpPr/>
          <p:nvPr/>
        </p:nvGrpSpPr>
        <p:grpSpPr>
          <a:xfrm>
            <a:off x="6483541" y="4328889"/>
            <a:ext cx="622109" cy="197635"/>
            <a:chOff x="5173980" y="3970020"/>
            <a:chExt cx="731520" cy="27389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CF99935-9EBF-6F76-B16B-FD4DFDC7F7C1}"/>
                </a:ext>
              </a:extLst>
            </p:cNvPr>
            <p:cNvSpPr/>
            <p:nvPr/>
          </p:nvSpPr>
          <p:spPr>
            <a:xfrm>
              <a:off x="5173980" y="3970020"/>
              <a:ext cx="731520" cy="1371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6B9D190-876C-4CCD-17D2-E6795221F558}"/>
                </a:ext>
              </a:extLst>
            </p:cNvPr>
            <p:cNvCxnSpPr/>
            <p:nvPr/>
          </p:nvCxnSpPr>
          <p:spPr>
            <a:xfrm>
              <a:off x="5173980" y="4038173"/>
              <a:ext cx="0" cy="2057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903763D-7BE3-BB20-3156-3E92CE883D34}"/>
                </a:ext>
              </a:extLst>
            </p:cNvPr>
            <p:cNvCxnSpPr/>
            <p:nvPr/>
          </p:nvCxnSpPr>
          <p:spPr>
            <a:xfrm>
              <a:off x="5905500" y="4038173"/>
              <a:ext cx="0" cy="2057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B19C7B5-47BD-87FD-EB32-24AD3BAF814B}"/>
              </a:ext>
            </a:extLst>
          </p:cNvPr>
          <p:cNvSpPr/>
          <p:nvPr/>
        </p:nvSpPr>
        <p:spPr>
          <a:xfrm rot="1783892">
            <a:off x="6149108" y="4354105"/>
            <a:ext cx="208577" cy="134318"/>
          </a:xfrm>
          <a:custGeom>
            <a:avLst/>
            <a:gdLst>
              <a:gd name="connsiteX0" fmla="*/ 243840 w 419100"/>
              <a:gd name="connsiteY0" fmla="*/ 327660 h 327660"/>
              <a:gd name="connsiteX1" fmla="*/ 0 w 419100"/>
              <a:gd name="connsiteY1" fmla="*/ 236220 h 327660"/>
              <a:gd name="connsiteX2" fmla="*/ 83820 w 419100"/>
              <a:gd name="connsiteY2" fmla="*/ 22860 h 327660"/>
              <a:gd name="connsiteX3" fmla="*/ 289560 w 419100"/>
              <a:gd name="connsiteY3" fmla="*/ 0 h 327660"/>
              <a:gd name="connsiteX4" fmla="*/ 419100 w 419100"/>
              <a:gd name="connsiteY4" fmla="*/ 38100 h 327660"/>
              <a:gd name="connsiteX5" fmla="*/ 403860 w 419100"/>
              <a:gd name="connsiteY5" fmla="*/ 160020 h 327660"/>
              <a:gd name="connsiteX6" fmla="*/ 243840 w 419100"/>
              <a:gd name="connsiteY6" fmla="*/ 327660 h 32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327660">
                <a:moveTo>
                  <a:pt x="243840" y="327660"/>
                </a:moveTo>
                <a:lnTo>
                  <a:pt x="0" y="236220"/>
                </a:lnTo>
                <a:lnTo>
                  <a:pt x="83820" y="22860"/>
                </a:lnTo>
                <a:lnTo>
                  <a:pt x="289560" y="0"/>
                </a:lnTo>
                <a:lnTo>
                  <a:pt x="419100" y="38100"/>
                </a:lnTo>
                <a:lnTo>
                  <a:pt x="403860" y="160020"/>
                </a:lnTo>
                <a:lnTo>
                  <a:pt x="243840" y="32766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2B70183-FD28-3EAC-68B4-504949A08F14}"/>
              </a:ext>
            </a:extLst>
          </p:cNvPr>
          <p:cNvCxnSpPr>
            <a:cxnSpLocks/>
            <a:stCxn id="47" idx="4"/>
          </p:cNvCxnSpPr>
          <p:nvPr/>
        </p:nvCxnSpPr>
        <p:spPr>
          <a:xfrm flipV="1">
            <a:off x="6369517" y="4371975"/>
            <a:ext cx="117008" cy="56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CD5BAB-039D-0AD3-4C8F-8C1F54E4E01F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5967710" y="4046220"/>
            <a:ext cx="260009" cy="2938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BBBA92F-0BE0-9D44-156D-57E0BEA6FB9E}"/>
              </a:ext>
            </a:extLst>
          </p:cNvPr>
          <p:cNvSpPr txBox="1"/>
          <p:nvPr/>
        </p:nvSpPr>
        <p:spPr>
          <a:xfrm>
            <a:off x="6501320" y="3842275"/>
            <a:ext cx="150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Steel Drum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BCC775-04FE-B583-1665-B26B7E322AF2}"/>
              </a:ext>
            </a:extLst>
          </p:cNvPr>
          <p:cNvSpPr txBox="1"/>
          <p:nvPr/>
        </p:nvSpPr>
        <p:spPr>
          <a:xfrm>
            <a:off x="4874853" y="3744780"/>
            <a:ext cx="150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Plastic Bag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893F20-B150-2074-C58F-D9306F0FE23A}"/>
              </a:ext>
            </a:extLst>
          </p:cNvPr>
          <p:cNvCxnSpPr>
            <a:cxnSpLocks/>
          </p:cNvCxnSpPr>
          <p:nvPr/>
        </p:nvCxnSpPr>
        <p:spPr>
          <a:xfrm flipH="1">
            <a:off x="6889750" y="4139486"/>
            <a:ext cx="101600" cy="17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3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35" y="277079"/>
            <a:ext cx="8279130" cy="1450757"/>
          </a:xfrm>
        </p:spPr>
        <p:txBody>
          <a:bodyPr/>
          <a:lstStyle/>
          <a:p>
            <a:r>
              <a:rPr lang="en-US"/>
              <a:t>Methods: Groundwater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20B95-BC1E-31BE-D8F3-3D8DE1714A57}"/>
              </a:ext>
            </a:extLst>
          </p:cNvPr>
          <p:cNvSpPr txBox="1"/>
          <p:nvPr/>
        </p:nvSpPr>
        <p:spPr>
          <a:xfrm>
            <a:off x="590550" y="187321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At each location: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Water level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Sonic and steel tape/E-Line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Water chemistry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Ionic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Isotope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Field measurements (bucket flow cell)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Temperature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Dissolved Oxygen (DO)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Specific Conductance (</a:t>
            </a:r>
            <a:r>
              <a:rPr lang="en-US" sz="2000" err="1"/>
              <a:t>SpC</a:t>
            </a:r>
            <a:r>
              <a:rPr lang="en-US" sz="200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Field alkalinity titrations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3D4EBC-BE0E-4534-7867-D0B05BD64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7095" b="15479"/>
          <a:stretch/>
        </p:blipFill>
        <p:spPr bwMode="auto">
          <a:xfrm>
            <a:off x="5082048" y="1873210"/>
            <a:ext cx="3300904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1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Acknowledgements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12FAA-4466-14C7-06B2-B7452DA974D8}"/>
              </a:ext>
            </a:extLst>
          </p:cNvPr>
          <p:cNvSpPr txBox="1"/>
          <p:nvPr/>
        </p:nvSpPr>
        <p:spPr>
          <a:xfrm>
            <a:off x="839152" y="1750617"/>
            <a:ext cx="6904673" cy="527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/>
              <a:t>Alan Day</a:t>
            </a:r>
            <a:r>
              <a:rPr lang="en-US" sz="2800"/>
              <a:t>, Brazos Valley GCD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/>
              <a:t>Vivian Yale</a:t>
            </a:r>
            <a:r>
              <a:rPr lang="en-US" sz="2800"/>
              <a:t>, Baylor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/>
              <a:t>Wayne Hamilton</a:t>
            </a:r>
            <a:r>
              <a:rPr lang="en-US" sz="2800"/>
              <a:t>, Baylor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/>
              <a:t>Dr. Joe </a:t>
            </a:r>
            <a:r>
              <a:rPr lang="en-US" sz="2800" b="1" err="1"/>
              <a:t>Yelderman</a:t>
            </a:r>
            <a:r>
              <a:rPr lang="en-US" sz="2800"/>
              <a:t>, Baylor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err="1"/>
              <a:t>AquaStrategies</a:t>
            </a:r>
            <a:endParaRPr lang="en-US" sz="28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Landowners: Will Vaughn, Mark </a:t>
            </a:r>
            <a:r>
              <a:rPr lang="en-US" sz="2800" err="1"/>
              <a:t>Hoelscher</a:t>
            </a:r>
            <a:r>
              <a:rPr lang="en-US" sz="2800"/>
              <a:t>, and Laura de </a:t>
            </a:r>
            <a:r>
              <a:rPr lang="en-US" sz="2800" err="1"/>
              <a:t>Asarta</a:t>
            </a:r>
            <a:endParaRPr lang="en-US" sz="28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1988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27FBE-AA98-9B88-45AE-2CA9289C3497}"/>
              </a:ext>
            </a:extLst>
          </p:cNvPr>
          <p:cNvSpPr txBox="1"/>
          <p:nvPr/>
        </p:nvSpPr>
        <p:spPr>
          <a:xfrm>
            <a:off x="0" y="1737361"/>
            <a:ext cx="9144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Scholarly Work</a:t>
            </a:r>
          </a:p>
          <a:p>
            <a:pPr marL="479425" marR="0" indent="-78422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Cronin, J. G., &amp; Wilson, C. A. (1976). Groundwater in the Flood-Plain Alluvium of the Brazos River, Whitney Dam to Vicinity of Richmond, Texas. </a:t>
            </a:r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Texas Water Development Board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 41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(March 1967), 12–16.</a:t>
            </a:r>
            <a:endParaRPr lang="en-US" sz="16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79425" marR="0" indent="-78422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Ewing, J. E., Jevon, P. E., Harding, J., Jones, T. L., Griffith, C., Freese, J. S. A., et al. (2016a). </a:t>
            </a:r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Final Conceptual Model Report for the Brazos River Alluvium Aquifer Groundwater Availability Model Texas Water Development Board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en-US" sz="1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Texas Water Development Board Groundwater Database, 1999, available at (</a:t>
            </a:r>
            <a:r>
              <a:rPr lang="en-US" sz="1600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http://www.twdb.state.tx.us/GwRD/waterwell/well_info.asp</a:t>
            </a:r>
            <a:r>
              <a:rPr lang="en-US" sz="1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U.S. Department of the Interior and U.S. Geological Survey, USGS Surface-Water Daily Data for the Nation, 2023, available at (</a:t>
            </a:r>
            <a:r>
              <a:rPr lang="en-US" sz="1600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https://waterdata.usgs.gov/nwis/dv</a:t>
            </a:r>
            <a:r>
              <a:rPr lang="en-US" sz="1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638C-FEC6-C3DB-D65C-191134E4C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7314" y="639763"/>
            <a:ext cx="5176686" cy="36845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676A0-4A46-CA7F-60C6-70DA0AFCA575}"/>
              </a:ext>
            </a:extLst>
          </p:cNvPr>
          <p:cNvSpPr txBox="1"/>
          <p:nvPr/>
        </p:nvSpPr>
        <p:spPr>
          <a:xfrm>
            <a:off x="3967314" y="4219575"/>
            <a:ext cx="5176686" cy="123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4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mark_nickels1@baylor.edu</a:t>
            </a:r>
          </a:p>
        </p:txBody>
      </p:sp>
      <p:pic>
        <p:nvPicPr>
          <p:cNvPr id="5" name="Picture 4" descr="A person sitting in a field&#10;&#10;Description automatically generated">
            <a:extLst>
              <a:ext uri="{FF2B5EF4-FFF2-40B4-BE49-F238E27FC236}">
                <a16:creationId xmlns:a16="http://schemas.microsoft.com/office/drawing/2014/main" id="{D0CE8203-C479-805F-DF1D-038B020A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4" r="14266"/>
          <a:stretch/>
        </p:blipFill>
        <p:spPr>
          <a:xfrm rot="5400000">
            <a:off x="-912155" y="1105557"/>
            <a:ext cx="6143622" cy="40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2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Collected: River Isotopes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DCD4FEA-4AC9-B0B8-0F14-6D9521A93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5752589"/>
              </p:ext>
            </p:extLst>
          </p:nvPr>
        </p:nvGraphicFramePr>
        <p:xfrm>
          <a:off x="895926" y="2057400"/>
          <a:ext cx="7470833" cy="428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4400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8279130" cy="1450757"/>
          </a:xfrm>
        </p:spPr>
        <p:txBody>
          <a:bodyPr/>
          <a:lstStyle/>
          <a:p>
            <a:r>
              <a:rPr lang="en-US"/>
              <a:t>Data Collected: River vs Aquifer Chem.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AB43C0-131D-DEFF-0D1D-C81220D5B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090079"/>
              </p:ext>
            </p:extLst>
          </p:nvPr>
        </p:nvGraphicFramePr>
        <p:xfrm>
          <a:off x="-21432" y="1737361"/>
          <a:ext cx="9186863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753600" imgH="2506980" progId="Excel.Sheet.12">
                  <p:embed/>
                </p:oleObj>
              </mc:Choice>
              <mc:Fallback>
                <p:oleObj name="Worksheet" r:id="rId3" imgW="9753600" imgH="250698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0AB43C0-131D-DEFF-0D1D-C81220D5B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432" y="1737361"/>
                        <a:ext cx="9186863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6B04B3-113E-F24D-748D-72FDF7D70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844757"/>
              </p:ext>
            </p:extLst>
          </p:nvPr>
        </p:nvGraphicFramePr>
        <p:xfrm>
          <a:off x="0" y="4594225"/>
          <a:ext cx="86915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227820" imgH="807720" progId="Excel.Sheet.12">
                  <p:embed/>
                </p:oleObj>
              </mc:Choice>
              <mc:Fallback>
                <p:oleObj name="Worksheet" r:id="rId5" imgW="9227820" imgH="807720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C6B04B3-113E-F24D-748D-72FDF7D70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594225"/>
                        <a:ext cx="869156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253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078" y="634946"/>
            <a:ext cx="4931229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Purpose and Motivation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EC307D-6F39-97D2-822B-BBE89A43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r="24176"/>
          <a:stretch/>
        </p:blipFill>
        <p:spPr bwMode="auto">
          <a:xfrm>
            <a:off x="152400" y="640080"/>
            <a:ext cx="3495675" cy="53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1077" y="2086188"/>
            <a:ext cx="456732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41FC16-5DED-9A98-2D37-B202A0451920}"/>
              </a:ext>
            </a:extLst>
          </p:cNvPr>
          <p:cNvSpPr txBox="1"/>
          <p:nvPr/>
        </p:nvSpPr>
        <p:spPr>
          <a:xfrm>
            <a:off x="3731076" y="2198914"/>
            <a:ext cx="5371014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The Brazos River, Brazos River Alluvium Aquifer (BRAA), and bedrock aquifers are a vital resource in central Texas.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Current modeling of the BRAA has been based on limited data for understanding the heterogeneity of a compartmentalized aquifer with complex interactions.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86604"/>
            <a:ext cx="8572499" cy="1450757"/>
          </a:xfrm>
        </p:spPr>
        <p:txBody>
          <a:bodyPr>
            <a:normAutofit fontScale="90000"/>
          </a:bodyPr>
          <a:lstStyle/>
          <a:p>
            <a:r>
              <a:rPr lang="en-US" sz="4800"/>
              <a:t>Better define the interactions between Brazos River and the BRAA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06EC9-A35D-8B61-DE67-597C32E50414}"/>
              </a:ext>
            </a:extLst>
          </p:cNvPr>
          <p:cNvSpPr txBox="1"/>
          <p:nvPr/>
        </p:nvSpPr>
        <p:spPr>
          <a:xfrm>
            <a:off x="819149" y="1857375"/>
            <a:ext cx="8162925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What are the impacts of high or low water in the Brazos River?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What is the difference in water chemistry between the river and alluvium?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What is the influence of seasonality?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What is the influence of pumping (irrigation)?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87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238125"/>
            <a:ext cx="3876675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Local Study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DE992-0387-E2B5-C25A-16C5ECDE4689}"/>
              </a:ext>
            </a:extLst>
          </p:cNvPr>
          <p:cNvSpPr txBox="1"/>
          <p:nvPr/>
        </p:nvSpPr>
        <p:spPr>
          <a:xfrm>
            <a:off x="-1" y="1050925"/>
            <a:ext cx="40671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Calvert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Coordinate river level with </a:t>
            </a:r>
            <a:r>
              <a:rPr lang="en-US" sz="2400" dirty="0" err="1"/>
              <a:t>AquaStrategies</a:t>
            </a:r>
            <a:r>
              <a:rPr lang="en-US" sz="2400" dirty="0"/>
              <a:t> stream measurements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Hearne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USGS stream gauge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Bryan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USGS stream gauge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B5F20F1A-0D53-0234-7EB8-31B86F7EF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3" y="238125"/>
            <a:ext cx="4608332" cy="51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3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794172" cy="812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 Loggers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525A8-E1FD-DC4B-BA81-E944CFB97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015543"/>
            <a:ext cx="3200400" cy="426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F739A-9ED9-BBFC-9268-929718E7E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44" y="1136733"/>
            <a:ext cx="3200400" cy="4268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9952C-63F2-65E8-3DA5-76F4A76C5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856"/>
            <a:ext cx="2717844" cy="27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a river&#10;&#10;Description automatically generated">
            <a:extLst>
              <a:ext uri="{FF2B5EF4-FFF2-40B4-BE49-F238E27FC236}">
                <a16:creationId xmlns:a16="http://schemas.microsoft.com/office/drawing/2014/main" id="{A5BB7ABD-7E71-8E43-CF16-4E010220A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694641"/>
            <a:ext cx="3505281" cy="391009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566371"/>
            <a:ext cx="3876675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Local Study Site: Calvert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80FDF-FFEF-3F84-4814-90AC309E3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479" y="961334"/>
            <a:ext cx="5322521" cy="53225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45101B-3973-F4C1-65A9-81D0140A3BBF}"/>
              </a:ext>
            </a:extLst>
          </p:cNvPr>
          <p:cNvSpPr/>
          <p:nvPr/>
        </p:nvSpPr>
        <p:spPr>
          <a:xfrm>
            <a:off x="4927319" y="3388757"/>
            <a:ext cx="243549" cy="18889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D7157-AC2F-4AC4-18EC-CB4E112E26D3}"/>
              </a:ext>
            </a:extLst>
          </p:cNvPr>
          <p:cNvSpPr txBox="1"/>
          <p:nvPr/>
        </p:nvSpPr>
        <p:spPr>
          <a:xfrm>
            <a:off x="6991350" y="3838575"/>
            <a:ext cx="159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TLC Datalogger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BE865-A7F0-E287-183B-3A89855BFCEC}"/>
              </a:ext>
            </a:extLst>
          </p:cNvPr>
          <p:cNvSpPr txBox="1"/>
          <p:nvPr/>
        </p:nvSpPr>
        <p:spPr>
          <a:xfrm>
            <a:off x="7344312" y="3019425"/>
            <a:ext cx="145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Datalogger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BCFAF-83B0-293F-6488-D67AC7501539}"/>
              </a:ext>
            </a:extLst>
          </p:cNvPr>
          <p:cNvSpPr/>
          <p:nvPr/>
        </p:nvSpPr>
        <p:spPr>
          <a:xfrm>
            <a:off x="7140451" y="1431131"/>
            <a:ext cx="92116" cy="8413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study site&#10;&#10;Description automatically generated">
            <a:extLst>
              <a:ext uri="{FF2B5EF4-FFF2-40B4-BE49-F238E27FC236}">
                <a16:creationId xmlns:a16="http://schemas.microsoft.com/office/drawing/2014/main" id="{756540AD-CC42-05D4-63D6-52076302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82" y="961577"/>
            <a:ext cx="5330051" cy="533005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566371"/>
            <a:ext cx="3876675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Local Study Site: Hearne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2BF2A-26EC-86CC-A59E-00AD89C0E44D}"/>
              </a:ext>
            </a:extLst>
          </p:cNvPr>
          <p:cNvSpPr txBox="1"/>
          <p:nvPr/>
        </p:nvSpPr>
        <p:spPr>
          <a:xfrm>
            <a:off x="7470685" y="4584432"/>
            <a:ext cx="159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TLC Datalogger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79425-229A-FB75-FCCC-02D4403A6A36}"/>
              </a:ext>
            </a:extLst>
          </p:cNvPr>
          <p:cNvSpPr txBox="1"/>
          <p:nvPr/>
        </p:nvSpPr>
        <p:spPr>
          <a:xfrm>
            <a:off x="6993630" y="3464842"/>
            <a:ext cx="145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Datalogger</a:t>
            </a:r>
          </a:p>
        </p:txBody>
      </p:sp>
      <p:pic>
        <p:nvPicPr>
          <p:cNvPr id="10" name="Picture 9" descr="A map of a river&#10;&#10;Description automatically generated">
            <a:extLst>
              <a:ext uri="{FF2B5EF4-FFF2-40B4-BE49-F238E27FC236}">
                <a16:creationId xmlns:a16="http://schemas.microsoft.com/office/drawing/2014/main" id="{3DB4ADA8-0EE0-329D-73B2-77BB24FA1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694641"/>
            <a:ext cx="3505281" cy="39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1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a river&#10;&#10;Description automatically generated with medium confidence">
            <a:extLst>
              <a:ext uri="{FF2B5EF4-FFF2-40B4-BE49-F238E27FC236}">
                <a16:creationId xmlns:a16="http://schemas.microsoft.com/office/drawing/2014/main" id="{95ACA899-BB77-9D36-A8B5-883BF7B2A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96" y="1069974"/>
            <a:ext cx="5221653" cy="522165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566371"/>
            <a:ext cx="3876675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Local Study Site: Bryan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316A1D-3D4A-C32B-43FC-AE3FFAE57DC6}"/>
              </a:ext>
            </a:extLst>
          </p:cNvPr>
          <p:cNvSpPr/>
          <p:nvPr/>
        </p:nvSpPr>
        <p:spPr>
          <a:xfrm>
            <a:off x="5448705" y="3254575"/>
            <a:ext cx="1455014" cy="3488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BAD7D-F576-3368-0D91-457D909716EA}"/>
              </a:ext>
            </a:extLst>
          </p:cNvPr>
          <p:cNvSpPr txBox="1"/>
          <p:nvPr/>
        </p:nvSpPr>
        <p:spPr>
          <a:xfrm>
            <a:off x="5448705" y="3234092"/>
            <a:ext cx="14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LT Datalogger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258E4-75B9-7A1B-7DE2-1460AE5905FE}"/>
              </a:ext>
            </a:extLst>
          </p:cNvPr>
          <p:cNvSpPr/>
          <p:nvPr/>
        </p:nvSpPr>
        <p:spPr>
          <a:xfrm>
            <a:off x="7000671" y="3649508"/>
            <a:ext cx="1592871" cy="3488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0BC07-1C87-03EF-4505-B65727C60C23}"/>
              </a:ext>
            </a:extLst>
          </p:cNvPr>
          <p:cNvSpPr txBox="1"/>
          <p:nvPr/>
        </p:nvSpPr>
        <p:spPr>
          <a:xfrm>
            <a:off x="7000671" y="3659103"/>
            <a:ext cx="159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TLC Datalogger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648294-57F6-4567-8936-90EEE980DDB1}"/>
              </a:ext>
            </a:extLst>
          </p:cNvPr>
          <p:cNvCxnSpPr/>
          <p:nvPr/>
        </p:nvCxnSpPr>
        <p:spPr>
          <a:xfrm flipH="1">
            <a:off x="6774931" y="3167363"/>
            <a:ext cx="128788" cy="174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7790EE-9527-E2B0-3953-BD6A28A15DCD}"/>
              </a:ext>
            </a:extLst>
          </p:cNvPr>
          <p:cNvCxnSpPr>
            <a:cxnSpLocks/>
          </p:cNvCxnSpPr>
          <p:nvPr/>
        </p:nvCxnSpPr>
        <p:spPr>
          <a:xfrm>
            <a:off x="8382952" y="4004721"/>
            <a:ext cx="59149" cy="121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map of a river&#10;&#10;Description automatically generated">
            <a:extLst>
              <a:ext uri="{FF2B5EF4-FFF2-40B4-BE49-F238E27FC236}">
                <a16:creationId xmlns:a16="http://schemas.microsoft.com/office/drawing/2014/main" id="{0D6EE8E3-CE76-DA99-B78F-BE098EF89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694641"/>
            <a:ext cx="3505281" cy="39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4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Baylor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3015"/>
      </a:accent1>
      <a:accent2>
        <a:srgbClr val="FFBC19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2BF6AECC59C4AA5A833CB4041A92F" ma:contentTypeVersion="9" ma:contentTypeDescription="Create a new document." ma:contentTypeScope="" ma:versionID="8f3dc68138c45c40bd36a4700f0d4ce1">
  <xsd:schema xmlns:xsd="http://www.w3.org/2001/XMLSchema" xmlns:xs="http://www.w3.org/2001/XMLSchema" xmlns:p="http://schemas.microsoft.com/office/2006/metadata/properties" xmlns:ns3="56d35d40-a7f5-42d9-bfbc-2e66619b8122" xmlns:ns4="507d1fd3-6247-4d94-b1d5-dfd70c941d8a" targetNamespace="http://schemas.microsoft.com/office/2006/metadata/properties" ma:root="true" ma:fieldsID="281442cd379a1fcc2cdfee06f404179c" ns3:_="" ns4:_="">
    <xsd:import namespace="56d35d40-a7f5-42d9-bfbc-2e66619b8122"/>
    <xsd:import namespace="507d1fd3-6247-4d94-b1d5-dfd70c941d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35d40-a7f5-42d9-bfbc-2e66619b8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1fd3-6247-4d94-b1d5-dfd70c941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d35d40-a7f5-42d9-bfbc-2e66619b81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4947F-CC9A-4406-85EE-ABB6ACE8F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35d40-a7f5-42d9-bfbc-2e66619b8122"/>
    <ds:schemaRef ds:uri="507d1fd3-6247-4d94-b1d5-dfd70c941d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C15C5-6367-4495-8F1C-C8B44780E6E7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07d1fd3-6247-4d94-b1d5-dfd70c941d8a"/>
    <ds:schemaRef ds:uri="http://purl.org/dc/terms/"/>
    <ds:schemaRef ds:uri="56d35d40-a7f5-42d9-bfbc-2e66619b812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76B4BF-8FA7-494B-B964-5E7458D658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26113</TotalTime>
  <Words>898</Words>
  <Application>Microsoft Office PowerPoint</Application>
  <PresentationFormat>On-screen Show (4:3)</PresentationFormat>
  <Paragraphs>177</Paragraphs>
  <Slides>28</Slides>
  <Notes>5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Retrospect</vt:lpstr>
      <vt:lpstr>Assessing Surface and Groundwater Interactions Between the Middle Brazos River Alluvium Aquifer and the Brazos River</vt:lpstr>
      <vt:lpstr>Overview</vt:lpstr>
      <vt:lpstr>Purpose and Motivation</vt:lpstr>
      <vt:lpstr>Better define the interactions between Brazos River and the BRAA</vt:lpstr>
      <vt:lpstr>Local Study Sites</vt:lpstr>
      <vt:lpstr>Data Loggers</vt:lpstr>
      <vt:lpstr>Local Study Site: Calvert</vt:lpstr>
      <vt:lpstr>Local Study Site: Hearne</vt:lpstr>
      <vt:lpstr>Local Study Site: Bryan</vt:lpstr>
      <vt:lpstr>Local Study Site: Bryan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Collected: Historical</vt:lpstr>
      <vt:lpstr>Timeline</vt:lpstr>
      <vt:lpstr>Further Plans:</vt:lpstr>
      <vt:lpstr>Further Plans: River Sampling</vt:lpstr>
      <vt:lpstr>Methods: Bank flow Data</vt:lpstr>
      <vt:lpstr>Methods: Groundwater Sampling</vt:lpstr>
      <vt:lpstr>Acknowledgements</vt:lpstr>
      <vt:lpstr>References</vt:lpstr>
      <vt:lpstr>Questions</vt:lpstr>
      <vt:lpstr>Data Collected: River Isotopes</vt:lpstr>
      <vt:lpstr>Data Collected: River vs Aquifer Chem.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Nickels, Mark</dc:creator>
  <cp:lastModifiedBy>Nickels, Mark</cp:lastModifiedBy>
  <cp:revision>4</cp:revision>
  <dcterms:created xsi:type="dcterms:W3CDTF">2024-03-25T20:37:51Z</dcterms:created>
  <dcterms:modified xsi:type="dcterms:W3CDTF">2024-09-06T13:45:29Z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0x010100C8B2BF6AECC59C4AA5A833CB4041A92F</vt:lpwstr>
  </property>
</Properties>
</file>