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37" r:id="rId3"/>
    <p:sldId id="265" r:id="rId4"/>
    <p:sldId id="278" r:id="rId5"/>
    <p:sldId id="348" r:id="rId6"/>
    <p:sldId id="306" r:id="rId7"/>
    <p:sldId id="309" r:id="rId8"/>
    <p:sldId id="312" r:id="rId9"/>
    <p:sldId id="372" r:id="rId10"/>
    <p:sldId id="373" r:id="rId11"/>
    <p:sldId id="395" r:id="rId12"/>
    <p:sldId id="376" r:id="rId13"/>
    <p:sldId id="377" r:id="rId14"/>
    <p:sldId id="298" r:id="rId15"/>
    <p:sldId id="362" r:id="rId16"/>
    <p:sldId id="356" r:id="rId17"/>
    <p:sldId id="357" r:id="rId18"/>
    <p:sldId id="358" r:id="rId19"/>
    <p:sldId id="388" r:id="rId20"/>
    <p:sldId id="380" r:id="rId21"/>
    <p:sldId id="384" r:id="rId22"/>
    <p:sldId id="359" r:id="rId23"/>
    <p:sldId id="381" r:id="rId24"/>
    <p:sldId id="382" r:id="rId25"/>
    <p:sldId id="383" r:id="rId26"/>
    <p:sldId id="386" r:id="rId27"/>
    <p:sldId id="341" r:id="rId28"/>
    <p:sldId id="387" r:id="rId29"/>
    <p:sldId id="389" r:id="rId30"/>
    <p:sldId id="390" r:id="rId31"/>
    <p:sldId id="391" r:id="rId32"/>
    <p:sldId id="393" r:id="rId33"/>
    <p:sldId id="392" r:id="rId34"/>
    <p:sldId id="272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Donnelly" initials="A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DDDDDD"/>
    <a:srgbClr val="FF5050"/>
    <a:srgbClr val="FF3300"/>
    <a:srgbClr val="FFFF99"/>
    <a:srgbClr val="EBE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88673" autoAdjust="0"/>
  </p:normalViewPr>
  <p:slideViewPr>
    <p:cSldViewPr snapToGrid="0">
      <p:cViewPr varScale="1">
        <p:scale>
          <a:sx n="101" d="100"/>
          <a:sy n="101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>
              <a:defRPr sz="13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pPr>
              <a:defRPr/>
            </a:pPr>
            <a:fld id="{25B2766B-E542-4001-B1D0-FCAD94599BFA}" type="datetimeFigureOut">
              <a:rPr lang="en-US"/>
              <a:pPr>
                <a:defRPr/>
              </a:pPr>
              <a:t>12/3/2019</a:t>
            </a:fld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>
              <a:defRPr sz="13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1" tIns="46145" rIns="92291" bIns="4614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ffectLst/>
              </a:defRPr>
            </a:lvl1pPr>
          </a:lstStyle>
          <a:p>
            <a:pPr>
              <a:defRPr/>
            </a:pPr>
            <a:fld id="{AE1AC1A8-60D2-4AB3-AF82-20387EB3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2" tIns="47021" rIns="94042" bIns="47021" numCol="1" anchor="t" anchorCtr="0" compatLnSpc="1">
            <a:prstTxWarp prst="textNoShape">
              <a:avLst/>
            </a:prstTxWarp>
          </a:bodyPr>
          <a:lstStyle>
            <a:lvl1pPr defTabSz="940529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2" tIns="47021" rIns="94042" bIns="47021" numCol="1" anchor="t" anchorCtr="0" compatLnSpc="1">
            <a:prstTxWarp prst="textNoShape">
              <a:avLst/>
            </a:prstTxWarp>
          </a:bodyPr>
          <a:lstStyle>
            <a:lvl1pPr algn="r" defTabSz="940529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99" y="4414838"/>
            <a:ext cx="5144206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2" tIns="47021" rIns="94042" bIns="4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2" tIns="47021" rIns="94042" bIns="47021" numCol="1" anchor="b" anchorCtr="0" compatLnSpc="1">
            <a:prstTxWarp prst="textNoShape">
              <a:avLst/>
            </a:prstTxWarp>
          </a:bodyPr>
          <a:lstStyle>
            <a:lvl1pPr defTabSz="940529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2" tIns="47021" rIns="94042" bIns="47021" numCol="1" anchor="b" anchorCtr="0" compatLnSpc="1">
            <a:prstTxWarp prst="textNoShape">
              <a:avLst/>
            </a:prstTxWarp>
          </a:bodyPr>
          <a:lstStyle>
            <a:lvl1pPr algn="r" defTabSz="940529"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926B598-5D3E-4102-BD54-65073E915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70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0529">
              <a:defRPr sz="3300">
                <a:solidFill>
                  <a:srgbClr val="FFFF00"/>
                </a:solidFill>
                <a:latin typeface="Arial" charset="0"/>
              </a:defRPr>
            </a:lvl1pPr>
            <a:lvl2pPr marL="749859" indent="-288408" defTabSz="940529">
              <a:defRPr sz="3300">
                <a:solidFill>
                  <a:srgbClr val="FFFF00"/>
                </a:solidFill>
                <a:latin typeface="Arial" charset="0"/>
              </a:defRPr>
            </a:lvl2pPr>
            <a:lvl3pPr marL="1153629" indent="-230726" defTabSz="940529">
              <a:defRPr sz="3300">
                <a:solidFill>
                  <a:srgbClr val="FFFF00"/>
                </a:solidFill>
                <a:latin typeface="Arial" charset="0"/>
              </a:defRPr>
            </a:lvl3pPr>
            <a:lvl4pPr marL="1615081" indent="-230726" defTabSz="940529">
              <a:defRPr sz="3300">
                <a:solidFill>
                  <a:srgbClr val="FFFF00"/>
                </a:solidFill>
                <a:latin typeface="Arial" charset="0"/>
              </a:defRPr>
            </a:lvl4pPr>
            <a:lvl5pPr marL="2076534" indent="-230726" defTabSz="940529">
              <a:defRPr sz="3300">
                <a:solidFill>
                  <a:srgbClr val="FFFF00"/>
                </a:solidFill>
                <a:latin typeface="Arial" charset="0"/>
              </a:defRPr>
            </a:lvl5pPr>
            <a:lvl6pPr marL="2537985" indent="-230726" defTabSz="940529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Arial" charset="0"/>
              </a:defRPr>
            </a:lvl6pPr>
            <a:lvl7pPr marL="2999437" indent="-230726" defTabSz="940529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Arial" charset="0"/>
              </a:defRPr>
            </a:lvl7pPr>
            <a:lvl8pPr marL="3460889" indent="-230726" defTabSz="940529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Arial" charset="0"/>
              </a:defRPr>
            </a:lvl8pPr>
            <a:lvl9pPr marL="3922340" indent="-230726" defTabSz="940529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FFFF00"/>
                </a:solidFill>
                <a:latin typeface="Arial" charset="0"/>
              </a:defRPr>
            </a:lvl9pPr>
          </a:lstStyle>
          <a:p>
            <a:fld id="{10DB3BAE-87C0-47D3-B158-F3375A9984DF}" type="slidenum">
              <a:rPr lang="en-US" sz="13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Simsboro step ups still present in full because these are export projects, assume</a:t>
            </a:r>
            <a:r>
              <a:rPr lang="en-US" baseline="0" dirty="0"/>
              <a:t> full production.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6B598-5D3E-4102-BD54-65073E915A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6B598-5D3E-4102-BD54-65073E915A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1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6B598-5D3E-4102-BD54-65073E915A3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6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7916C-DAC1-44F9-AED5-1AE2FE68A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C5AB1-DBC7-4126-924F-2C4EFFADA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64D73-6BE6-4F1E-AF07-CB14FEA7F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07868-361E-4C72-B0F0-27504B5699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40725F5-B8DF-4C35-80B0-7E6811FAA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BC091-FBAA-42C5-8B93-5B9E297A3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591CF-ACAA-4F12-BF20-83873204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AD60-BD10-4E9A-B30B-AE706C3F2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FCECF-AAD8-40C0-AB77-705F0865AF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C7F92-93E9-41F1-9255-2A241B5E9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4DF-A6BC-49FB-B476-992EED361A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6781DCF-871F-4D58-828F-8B625CE5D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241300" y="104775"/>
            <a:ext cx="8609013" cy="1139825"/>
          </a:xfrm>
        </p:spPr>
        <p:txBody>
          <a:bodyPr/>
          <a:lstStyle/>
          <a:p>
            <a:pPr eaLnBrk="1" hangingPunct="1">
              <a:defRPr/>
            </a:pPr>
            <a:endParaRPr lang="en-US" sz="5400" b="0" i="1" dirty="0">
              <a:latin typeface="Times New Roman" pitchFamily="18" charset="0"/>
            </a:endParaRPr>
          </a:p>
        </p:txBody>
      </p:sp>
      <p:sp>
        <p:nvSpPr>
          <p:cNvPr id="21625" name="Rectangle 121"/>
          <p:cNvSpPr>
            <a:spLocks noGrp="1" noChangeArrowheads="1"/>
          </p:cNvSpPr>
          <p:nvPr>
            <p:ph idx="1"/>
          </p:nvPr>
        </p:nvSpPr>
        <p:spPr>
          <a:xfrm>
            <a:off x="295274" y="3086100"/>
            <a:ext cx="8582025" cy="314801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2000" dirty="0">
              <a:latin typeface="Arial Unicode MS" pitchFamily="34" charset="-128"/>
            </a:endParaRPr>
          </a:p>
          <a:p>
            <a:pPr algn="ctr">
              <a:buNone/>
              <a:defRPr/>
            </a:pPr>
            <a:r>
              <a:rPr lang="en-US" sz="1800" dirty="0">
                <a:latin typeface="Arial Unicode MS" pitchFamily="34" charset="-128"/>
              </a:rPr>
              <a:t>Presented to</a:t>
            </a:r>
          </a:p>
          <a:p>
            <a:pPr algn="ctr">
              <a:buNone/>
              <a:defRPr/>
            </a:pPr>
            <a:endParaRPr lang="en-US" sz="1800" dirty="0">
              <a:latin typeface="Arial Unicode MS" pitchFamily="34" charset="-128"/>
            </a:endParaRPr>
          </a:p>
          <a:p>
            <a:pPr algn="ctr">
              <a:buNone/>
              <a:defRPr/>
            </a:pPr>
            <a:r>
              <a:rPr lang="en-US" sz="2000" dirty="0">
                <a:latin typeface="Arial Unicode MS" pitchFamily="34" charset="-128"/>
              </a:rPr>
              <a:t>Board of Directors</a:t>
            </a:r>
          </a:p>
          <a:p>
            <a:pPr algn="ctr">
              <a:buNone/>
              <a:defRPr/>
            </a:pPr>
            <a:r>
              <a:rPr lang="en-US" sz="2000" dirty="0">
                <a:latin typeface="Arial Unicode MS" pitchFamily="34" charset="-128"/>
              </a:rPr>
              <a:t>Brazos Valley Groundwater Conservation District</a:t>
            </a:r>
          </a:p>
          <a:p>
            <a:pPr algn="ctr">
              <a:buNone/>
              <a:defRPr/>
            </a:pPr>
            <a:endParaRPr lang="en-US" sz="1800" i="1" dirty="0">
              <a:latin typeface="Arial Unicode MS" pitchFamily="34" charset="-128"/>
            </a:endParaRPr>
          </a:p>
          <a:p>
            <a:pPr algn="ctr">
              <a:buNone/>
              <a:defRPr/>
            </a:pPr>
            <a:r>
              <a:rPr lang="en-US" sz="1800" i="1" dirty="0">
                <a:solidFill>
                  <a:srgbClr val="FFFF00"/>
                </a:solidFill>
                <a:latin typeface="Arial Unicode MS" pitchFamily="34" charset="-128"/>
              </a:rPr>
              <a:t>by</a:t>
            </a:r>
          </a:p>
          <a:p>
            <a:pPr algn="ctr">
              <a:buNone/>
              <a:defRPr/>
            </a:pPr>
            <a:r>
              <a:rPr lang="en-US" sz="1800" i="1" dirty="0">
                <a:solidFill>
                  <a:srgbClr val="FFFF00"/>
                </a:solidFill>
                <a:latin typeface="Arial Unicode MS" pitchFamily="34" charset="-128"/>
              </a:rPr>
              <a:t>Ground Water Consultants, LLC</a:t>
            </a:r>
          </a:p>
          <a:p>
            <a:pPr algn="ctr">
              <a:buNone/>
              <a:defRPr/>
            </a:pPr>
            <a:endParaRPr lang="en-US" sz="1800" i="1" dirty="0">
              <a:solidFill>
                <a:srgbClr val="FFFF00"/>
              </a:solidFill>
              <a:latin typeface="Arial Unicode MS" pitchFamily="34" charset="-128"/>
            </a:endParaRPr>
          </a:p>
          <a:p>
            <a:pPr algn="ctr">
              <a:buNone/>
              <a:defRPr/>
            </a:pPr>
            <a:endParaRPr lang="en-US" sz="1800" i="1" dirty="0">
              <a:latin typeface="Arial Unicode MS" pitchFamily="34" charset="-128"/>
            </a:endParaRPr>
          </a:p>
          <a:p>
            <a:pPr algn="ctr">
              <a:buNone/>
              <a:defRPr/>
            </a:pPr>
            <a:r>
              <a:rPr lang="en-US" sz="1800" i="1" dirty="0">
                <a:latin typeface="Arial Unicode MS" pitchFamily="34" charset="-128"/>
              </a:rPr>
              <a:t>December 5,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550" y="1438275"/>
            <a:ext cx="8753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Unicode MS" pitchFamily="34" charset="-128"/>
              </a:rPr>
              <a:t>Preliminary QC/Sparta/C-W Modeling Results and Modeling Results for the Yegua-Jackson and Brazos River Alluvium Aquifers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D2EC-6E13-454B-B186-4B98F9AA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7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Current DFCs and Average Drawdown From Run S-7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3E6F4D-F510-407E-8843-592DA712E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75697"/>
              </p:ext>
            </p:extLst>
          </p:nvPr>
        </p:nvGraphicFramePr>
        <p:xfrm>
          <a:off x="1310302" y="1225564"/>
          <a:ext cx="6444738" cy="2441501"/>
        </p:xfrm>
        <a:graphic>
          <a:graphicData uri="http://schemas.openxmlformats.org/drawingml/2006/table">
            <a:tbl>
              <a:tblPr/>
              <a:tblGrid>
                <a:gridCol w="1276235">
                  <a:extLst>
                    <a:ext uri="{9D8B030D-6E8A-4147-A177-3AD203B41FA5}">
                      <a16:colId xmlns:a16="http://schemas.microsoft.com/office/drawing/2014/main" val="350033078"/>
                    </a:ext>
                  </a:extLst>
                </a:gridCol>
                <a:gridCol w="943889">
                  <a:extLst>
                    <a:ext uri="{9D8B030D-6E8A-4147-A177-3AD203B41FA5}">
                      <a16:colId xmlns:a16="http://schemas.microsoft.com/office/drawing/2014/main" val="14023663"/>
                    </a:ext>
                  </a:extLst>
                </a:gridCol>
                <a:gridCol w="990500">
                  <a:extLst>
                    <a:ext uri="{9D8B030D-6E8A-4147-A177-3AD203B41FA5}">
                      <a16:colId xmlns:a16="http://schemas.microsoft.com/office/drawing/2014/main" val="3390188129"/>
                    </a:ext>
                  </a:extLst>
                </a:gridCol>
                <a:gridCol w="866076">
                  <a:extLst>
                    <a:ext uri="{9D8B030D-6E8A-4147-A177-3AD203B41FA5}">
                      <a16:colId xmlns:a16="http://schemas.microsoft.com/office/drawing/2014/main" val="1836817319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143552553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806857102"/>
                    </a:ext>
                  </a:extLst>
                </a:gridCol>
                <a:gridCol w="748788">
                  <a:extLst>
                    <a:ext uri="{9D8B030D-6E8A-4147-A177-3AD203B41FA5}">
                      <a16:colId xmlns:a16="http://schemas.microsoft.com/office/drawing/2014/main" val="1498299348"/>
                    </a:ext>
                  </a:extLst>
                </a:gridCol>
              </a:tblGrid>
              <a:tr h="271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Aquifer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Ave. Dd for 1999-2069 for S-7 Using Updated Model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07814"/>
                  </a:ext>
                </a:extLst>
              </a:tr>
              <a:tr h="271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GMA 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LPGCD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BVGCD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POGCD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METGCD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FCGCD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005508"/>
                  </a:ext>
                </a:extLst>
              </a:tr>
              <a:tr h="271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Sparta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457676"/>
                  </a:ext>
                </a:extLst>
              </a:tr>
              <a:tr h="271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Queen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119843"/>
                  </a:ext>
                </a:extLst>
              </a:tr>
              <a:tr h="271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Carrizo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48779"/>
                  </a:ext>
                </a:extLst>
              </a:tr>
              <a:tr h="23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Calvert Bluff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784195"/>
                  </a:ext>
                </a:extLst>
              </a:tr>
              <a:tr h="271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Simsboro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26130"/>
                  </a:ext>
                </a:extLst>
              </a:tr>
              <a:tr h="271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Hooper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467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BFF600-E08D-4063-B685-A011154DD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60050"/>
              </p:ext>
            </p:extLst>
          </p:nvPr>
        </p:nvGraphicFramePr>
        <p:xfrm>
          <a:off x="1246853" y="3883528"/>
          <a:ext cx="6650294" cy="2485416"/>
        </p:xfrm>
        <a:graphic>
          <a:graphicData uri="http://schemas.openxmlformats.org/drawingml/2006/table">
            <a:tbl>
              <a:tblPr/>
              <a:tblGrid>
                <a:gridCol w="1238692">
                  <a:extLst>
                    <a:ext uri="{9D8B030D-6E8A-4147-A177-3AD203B41FA5}">
                      <a16:colId xmlns:a16="http://schemas.microsoft.com/office/drawing/2014/main" val="350033078"/>
                    </a:ext>
                  </a:extLst>
                </a:gridCol>
                <a:gridCol w="1013477">
                  <a:extLst>
                    <a:ext uri="{9D8B030D-6E8A-4147-A177-3AD203B41FA5}">
                      <a16:colId xmlns:a16="http://schemas.microsoft.com/office/drawing/2014/main" val="14023663"/>
                    </a:ext>
                  </a:extLst>
                </a:gridCol>
                <a:gridCol w="949153">
                  <a:extLst>
                    <a:ext uri="{9D8B030D-6E8A-4147-A177-3AD203B41FA5}">
                      <a16:colId xmlns:a16="http://schemas.microsoft.com/office/drawing/2014/main" val="33901881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36817319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1435525535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3806857102"/>
                    </a:ext>
                  </a:extLst>
                </a:gridCol>
                <a:gridCol w="781972">
                  <a:extLst>
                    <a:ext uri="{9D8B030D-6E8A-4147-A177-3AD203B41FA5}">
                      <a16:colId xmlns:a16="http://schemas.microsoft.com/office/drawing/2014/main" val="1498299348"/>
                    </a:ext>
                  </a:extLst>
                </a:gridCol>
              </a:tblGrid>
              <a:tr h="844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Aquifer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Current DFCs  (1999-2069) Using Previous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07814"/>
                  </a:ext>
                </a:extLst>
              </a:tr>
              <a:tr h="3123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GMA 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LPGCD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BVGCD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POGCD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METGCD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FCGCD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005508"/>
                  </a:ext>
                </a:extLst>
              </a:tr>
              <a:tr h="212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Sparta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457676"/>
                  </a:ext>
                </a:extLst>
              </a:tr>
              <a:tr h="31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Queen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119843"/>
                  </a:ext>
                </a:extLst>
              </a:tr>
              <a:tr h="31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Carrizo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48779"/>
                  </a:ext>
                </a:extLst>
              </a:tr>
              <a:tr h="31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Calvert Bluff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784195"/>
                  </a:ext>
                </a:extLst>
              </a:tr>
              <a:tr h="31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Simsboro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26130"/>
                  </a:ext>
                </a:extLst>
              </a:tr>
              <a:tr h="31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Hooper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467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29DF5A-19A9-4E87-9368-9EE033D2ABBE}"/>
              </a:ext>
            </a:extLst>
          </p:cNvPr>
          <p:cNvSpPr txBox="1"/>
          <p:nvPr/>
        </p:nvSpPr>
        <p:spPr>
          <a:xfrm>
            <a:off x="2182762" y="6519446"/>
            <a:ext cx="4008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Note:  DFC and Drawdown values in feet </a:t>
            </a:r>
          </a:p>
        </p:txBody>
      </p:sp>
    </p:spTree>
    <p:extLst>
      <p:ext uri="{BB962C8B-B14F-4D97-AF65-F5344CB8AC3E}">
        <p14:creationId xmlns:p14="http://schemas.microsoft.com/office/powerpoint/2010/main" val="180608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Run S-9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675" y="1533525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/>
              <a:t>Started with Pumping from Run S-7 </a:t>
            </a:r>
          </a:p>
          <a:p>
            <a:r>
              <a:rPr lang="en-US" dirty="0"/>
              <a:t>Adjust S-7 pumping by aquifers to achieve the DFCs set for the entire GMA-12 region</a:t>
            </a:r>
          </a:p>
          <a:p>
            <a:r>
              <a:rPr lang="en-US" dirty="0"/>
              <a:t>Constraints were placed on adjustments to pumping</a:t>
            </a:r>
          </a:p>
          <a:p>
            <a:pPr lvl="1"/>
            <a:r>
              <a:rPr lang="en-US" dirty="0"/>
              <a:t>Do not increase pumping in an aquifer above S-7 </a:t>
            </a:r>
          </a:p>
          <a:p>
            <a:pPr lvl="1"/>
            <a:r>
              <a:rPr lang="en-US" dirty="0"/>
              <a:t>Do not decrease pumping in an aquifer by more than 50% </a:t>
            </a:r>
          </a:p>
          <a:p>
            <a:pPr marL="585216" lvl="1" indent="0">
              <a:buNone/>
            </a:pPr>
            <a:r>
              <a:rPr lang="en-US" dirty="0"/>
              <a:t> </a:t>
            </a:r>
          </a:p>
          <a:p>
            <a:pPr marL="585216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9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D2EC-6E13-454B-B186-4B98F9AA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8" y="-2359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 Results from Run S-9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D698E-C0B1-467D-BAB6-8CB6F0D0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57138"/>
            <a:ext cx="8229600" cy="2556694"/>
          </a:xfrm>
        </p:spPr>
        <p:txBody>
          <a:bodyPr/>
          <a:lstStyle/>
          <a:p>
            <a:r>
              <a:rPr lang="en-US" sz="1700" dirty="0"/>
              <a:t>Updated GAM generally has  less groundwater production  per foot of drawdown for Sparta, Queen City, and Carrizo than does previous GAM</a:t>
            </a:r>
          </a:p>
          <a:p>
            <a:pPr marL="585216" lvl="1" indent="0">
              <a:buNone/>
            </a:pPr>
            <a:r>
              <a:rPr lang="en-US" sz="1300" dirty="0"/>
              <a:t> </a:t>
            </a:r>
          </a:p>
          <a:p>
            <a:r>
              <a:rPr lang="en-US" sz="1700" dirty="0"/>
              <a:t>Updated GAM generally has more groundwater production  per foot of drawdown for Calvert Bluff, </a:t>
            </a:r>
            <a:r>
              <a:rPr lang="en-US" sz="1700" dirty="0" err="1"/>
              <a:t>Simsboro</a:t>
            </a:r>
            <a:r>
              <a:rPr lang="en-US" sz="1700" dirty="0"/>
              <a:t>, and Hooper than does previous GAM </a:t>
            </a:r>
          </a:p>
          <a:p>
            <a:pPr marL="585216" lvl="1" indent="0">
              <a:buNone/>
            </a:pPr>
            <a:endParaRPr lang="en-US" sz="1300" dirty="0"/>
          </a:p>
          <a:p>
            <a:pPr marL="585216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074FC8-A99D-4F42-B947-1FCA4FDE2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65628"/>
              </p:ext>
            </p:extLst>
          </p:nvPr>
        </p:nvGraphicFramePr>
        <p:xfrm>
          <a:off x="913185" y="837708"/>
          <a:ext cx="7027312" cy="4297693"/>
        </p:xfrm>
        <a:graphic>
          <a:graphicData uri="http://schemas.openxmlformats.org/drawingml/2006/table">
            <a:tbl>
              <a:tblPr/>
              <a:tblGrid>
                <a:gridCol w="1226587">
                  <a:extLst>
                    <a:ext uri="{9D8B030D-6E8A-4147-A177-3AD203B41FA5}">
                      <a16:colId xmlns:a16="http://schemas.microsoft.com/office/drawing/2014/main" val="3571715635"/>
                    </a:ext>
                  </a:extLst>
                </a:gridCol>
                <a:gridCol w="974903">
                  <a:extLst>
                    <a:ext uri="{9D8B030D-6E8A-4147-A177-3AD203B41FA5}">
                      <a16:colId xmlns:a16="http://schemas.microsoft.com/office/drawing/2014/main" val="4012238104"/>
                    </a:ext>
                  </a:extLst>
                </a:gridCol>
                <a:gridCol w="668169">
                  <a:extLst>
                    <a:ext uri="{9D8B030D-6E8A-4147-A177-3AD203B41FA5}">
                      <a16:colId xmlns:a16="http://schemas.microsoft.com/office/drawing/2014/main" val="3639368067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val="3427168536"/>
                    </a:ext>
                  </a:extLst>
                </a:gridCol>
                <a:gridCol w="759568">
                  <a:extLst>
                    <a:ext uri="{9D8B030D-6E8A-4147-A177-3AD203B41FA5}">
                      <a16:colId xmlns:a16="http://schemas.microsoft.com/office/drawing/2014/main" val="355157014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377092361"/>
                    </a:ext>
                  </a:extLst>
                </a:gridCol>
                <a:gridCol w="1044397">
                  <a:extLst>
                    <a:ext uri="{9D8B030D-6E8A-4147-A177-3AD203B41FA5}">
                      <a16:colId xmlns:a16="http://schemas.microsoft.com/office/drawing/2014/main" val="177576113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013226492"/>
                    </a:ext>
                  </a:extLst>
                </a:gridCol>
              </a:tblGrid>
              <a:tr h="331949">
                <a:tc rowSpan="2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Aquifer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Fraction of S-7 Pumping</a:t>
                      </a:r>
                      <a:br>
                        <a:rPr lang="en-US" sz="12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Current GMA Wide DFCs(1999-2069) Previous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S-9 (2009-2069)  GMA Wide DFCs, Updated Model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034369"/>
                  </a:ext>
                </a:extLst>
              </a:tr>
              <a:tr h="567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DFC, ft Dd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MAG, ac-ft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MAG/ft Dd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Average Dd, 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MAG, ac-ft</a:t>
                      </a:r>
                      <a:r>
                        <a:rPr lang="en-US" sz="12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MAG/ft Dd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94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Sparta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24,292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45560"/>
                  </a:ext>
                </a:extLst>
              </a:tr>
              <a:tr h="402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Queen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6,700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90164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Carrizo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41,167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32,237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48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Calvert Bluff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10,927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079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Simsboro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192,565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364,861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417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Hooper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15,357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386414"/>
                  </a:ext>
                </a:extLst>
              </a:tr>
              <a:tr h="80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291,008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443,909</a:t>
                      </a:r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26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59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D2EC-6E13-454B-B186-4B98F9AA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7" y="108156"/>
            <a:ext cx="892769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Results from PS-9: LPGCD &amp; BVGCD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D698E-C0B1-467D-BAB6-8CB6F0D0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42" y="4001422"/>
            <a:ext cx="8229600" cy="2556694"/>
          </a:xfrm>
        </p:spPr>
        <p:txBody>
          <a:bodyPr/>
          <a:lstStyle/>
          <a:p>
            <a:r>
              <a:rPr lang="en-US" sz="1700" dirty="0"/>
              <a:t>LPGCD</a:t>
            </a:r>
          </a:p>
          <a:p>
            <a:pPr lvl="1"/>
            <a:r>
              <a:rPr lang="en-US" sz="1300" dirty="0"/>
              <a:t>PS-9 has notable increase in total “MAG”</a:t>
            </a:r>
          </a:p>
          <a:p>
            <a:pPr lvl="1"/>
            <a:r>
              <a:rPr lang="en-US" sz="1300" dirty="0"/>
              <a:t>PS-9 has less production in Sparta, Queen City and Carrizo </a:t>
            </a:r>
          </a:p>
          <a:p>
            <a:pPr lvl="1"/>
            <a:r>
              <a:rPr lang="en-US" sz="1300" dirty="0"/>
              <a:t>PS-9 has more production in Calvert Bluff, </a:t>
            </a:r>
            <a:r>
              <a:rPr lang="en-US" sz="1300" dirty="0" err="1"/>
              <a:t>Simsboro</a:t>
            </a:r>
            <a:r>
              <a:rPr lang="en-US" sz="1300" dirty="0"/>
              <a:t> and Hooper </a:t>
            </a:r>
          </a:p>
          <a:p>
            <a:r>
              <a:rPr lang="en-US" sz="1700" dirty="0"/>
              <a:t>BVGCD</a:t>
            </a:r>
          </a:p>
          <a:p>
            <a:pPr lvl="1"/>
            <a:r>
              <a:rPr lang="en-US" sz="1300" dirty="0"/>
              <a:t>PS-9 has notable increase in total ‘MAG”</a:t>
            </a:r>
          </a:p>
          <a:p>
            <a:pPr lvl="1"/>
            <a:r>
              <a:rPr lang="en-US" sz="1300" dirty="0"/>
              <a:t>PS-9 has less production in Sparta, Queen City and Carrizo </a:t>
            </a:r>
          </a:p>
          <a:p>
            <a:pPr lvl="1"/>
            <a:r>
              <a:rPr lang="en-US" sz="1300" dirty="0"/>
              <a:t>PS-9 has more production in </a:t>
            </a:r>
            <a:r>
              <a:rPr lang="en-US" sz="1300" dirty="0" err="1"/>
              <a:t>Simsboro</a:t>
            </a:r>
            <a:r>
              <a:rPr lang="en-US" sz="1300" dirty="0"/>
              <a:t> and Hooper</a:t>
            </a:r>
          </a:p>
          <a:p>
            <a:endParaRPr lang="en-US" sz="1700" dirty="0"/>
          </a:p>
          <a:p>
            <a:pPr marL="137160" indent="0">
              <a:buNone/>
            </a:pP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8AA7466-7DC2-4946-874E-2934C4E32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02320"/>
              </p:ext>
            </p:extLst>
          </p:nvPr>
        </p:nvGraphicFramePr>
        <p:xfrm>
          <a:off x="427701" y="1089231"/>
          <a:ext cx="8229602" cy="2682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449">
                  <a:extLst>
                    <a:ext uri="{9D8B030D-6E8A-4147-A177-3AD203B41FA5}">
                      <a16:colId xmlns:a16="http://schemas.microsoft.com/office/drawing/2014/main" val="4128676047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1624878132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41876083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306219797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760231438"/>
                    </a:ext>
                  </a:extLst>
                </a:gridCol>
                <a:gridCol w="364563">
                  <a:extLst>
                    <a:ext uri="{9D8B030D-6E8A-4147-A177-3AD203B41FA5}">
                      <a16:colId xmlns:a16="http://schemas.microsoft.com/office/drawing/2014/main" val="1523726657"/>
                    </a:ext>
                  </a:extLst>
                </a:gridCol>
                <a:gridCol w="311712">
                  <a:extLst>
                    <a:ext uri="{9D8B030D-6E8A-4147-A177-3AD203B41FA5}">
                      <a16:colId xmlns:a16="http://schemas.microsoft.com/office/drawing/2014/main" val="259263563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65256365"/>
                    </a:ext>
                  </a:extLst>
                </a:gridCol>
                <a:gridCol w="672962">
                  <a:extLst>
                    <a:ext uri="{9D8B030D-6E8A-4147-A177-3AD203B41FA5}">
                      <a16:colId xmlns:a16="http://schemas.microsoft.com/office/drawing/2014/main" val="2105877783"/>
                    </a:ext>
                  </a:extLst>
                </a:gridCol>
                <a:gridCol w="623872">
                  <a:extLst>
                    <a:ext uri="{9D8B030D-6E8A-4147-A177-3AD203B41FA5}">
                      <a16:colId xmlns:a16="http://schemas.microsoft.com/office/drawing/2014/main" val="519211741"/>
                    </a:ext>
                  </a:extLst>
                </a:gridCol>
                <a:gridCol w="722466">
                  <a:extLst>
                    <a:ext uri="{9D8B030D-6E8A-4147-A177-3AD203B41FA5}">
                      <a16:colId xmlns:a16="http://schemas.microsoft.com/office/drawing/2014/main" val="2288423319"/>
                    </a:ext>
                  </a:extLst>
                </a:gridCol>
                <a:gridCol w="479405">
                  <a:extLst>
                    <a:ext uri="{9D8B030D-6E8A-4147-A177-3AD203B41FA5}">
                      <a16:colId xmlns:a16="http://schemas.microsoft.com/office/drawing/2014/main" val="1210129534"/>
                    </a:ext>
                  </a:extLst>
                </a:gridCol>
                <a:gridCol w="605523">
                  <a:extLst>
                    <a:ext uri="{9D8B030D-6E8A-4147-A177-3AD203B41FA5}">
                      <a16:colId xmlns:a16="http://schemas.microsoft.com/office/drawing/2014/main" val="569043667"/>
                    </a:ext>
                  </a:extLst>
                </a:gridCol>
              </a:tblGrid>
              <a:tr h="1834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Aquifer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LPGCD 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BVGCD 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62454"/>
                  </a:ext>
                </a:extLst>
              </a:tr>
              <a:tr h="183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 Drawdown, ft</a:t>
                      </a:r>
                    </a:p>
                  </a:txBody>
                  <a:tcPr marL="9171" marR="9171" marT="91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MAG, ac-ft/</a:t>
                      </a:r>
                      <a:r>
                        <a:rPr lang="en-US" sz="1200" u="none" strike="noStrike" dirty="0" err="1">
                          <a:effectLst/>
                        </a:rPr>
                        <a:t>yr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Ave. Drawdown, ft</a:t>
                      </a:r>
                    </a:p>
                  </a:txBody>
                  <a:tcPr marL="9171" marR="9171" marT="91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MAG, ac-ft/</a:t>
                      </a:r>
                      <a:r>
                        <a:rPr lang="en-US" sz="1200" u="none" strike="noStrike" dirty="0" err="1">
                          <a:effectLst/>
                        </a:rPr>
                        <a:t>yr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99050"/>
                  </a:ext>
                </a:extLst>
              </a:tr>
              <a:tr h="183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Current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Current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PS-9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Current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PS-9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Current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PS-9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822333578"/>
                  </a:ext>
                </a:extLst>
              </a:tr>
              <a:tr h="18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Sparta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2,393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6,280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3727221703"/>
                  </a:ext>
                </a:extLst>
              </a:tr>
              <a:tr h="18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Queen 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1,315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525230610"/>
                  </a:ext>
                </a:extLst>
              </a:tr>
              <a:tr h="18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Carrizo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12,052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9,064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5,494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3,354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2471524649"/>
                  </a:ext>
                </a:extLst>
              </a:tr>
              <a:tr h="18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Calvert Bluff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3,984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5,529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1,757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1,742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998034148"/>
                  </a:ext>
                </a:extLst>
              </a:tr>
              <a:tr h="18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Simsboro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30,303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131,085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96,198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144,240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1648775669"/>
                  </a:ext>
                </a:extLst>
              </a:tr>
              <a:tr h="18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Hooper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1,255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3,253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2,119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485585869"/>
                  </a:ext>
                </a:extLst>
              </a:tr>
              <a:tr h="18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51,302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151,120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115,668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158,369</a:t>
                      </a:r>
                      <a:endParaRPr lang="en-US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/>
                </a:tc>
                <a:extLst>
                  <a:ext uri="{0D108BD9-81ED-4DB2-BD59-A6C34878D82A}">
                    <a16:rowId xmlns:a16="http://schemas.microsoft.com/office/drawing/2014/main" val="389220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96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542" y="0"/>
            <a:ext cx="8229600" cy="7964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6695" y="1069258"/>
            <a:ext cx="8529485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Comparison of Updated to Previous GAM</a:t>
            </a:r>
          </a:p>
          <a:p>
            <a:pPr lvl="1"/>
            <a:r>
              <a:rPr lang="en-US" dirty="0"/>
              <a:t>Sparta and Queen City are generally less productive. Increasing DFCs in these aquifers will occur to accommodate existing MAGs</a:t>
            </a:r>
          </a:p>
          <a:p>
            <a:pPr lvl="1"/>
            <a:r>
              <a:rPr lang="en-US" dirty="0" err="1"/>
              <a:t>Simsboro</a:t>
            </a:r>
            <a:r>
              <a:rPr lang="en-US" dirty="0"/>
              <a:t> is more productive </a:t>
            </a:r>
          </a:p>
          <a:p>
            <a:pPr lvl="1"/>
            <a:r>
              <a:rPr lang="en-US" dirty="0"/>
              <a:t>Mixed results for other aquifers </a:t>
            </a:r>
          </a:p>
          <a:p>
            <a:r>
              <a:rPr lang="en-US" dirty="0"/>
              <a:t>Results from  S-9 Indicate that Existing DFCs will need to be adjusted to be Compatible and this was anticipated. Additional Runs will be performed to reach GMA accepted DFCs</a:t>
            </a:r>
          </a:p>
          <a:p>
            <a:r>
              <a:rPr lang="en-US" dirty="0"/>
              <a:t>Modeling results indicate that a 10% Uncertainty in Predicted Drawdowns could be used for all aquifers when providing results to the TWDB</a:t>
            </a:r>
          </a:p>
          <a:p>
            <a:pPr marL="585216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0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3988"/>
            <a:ext cx="8229600" cy="1143000"/>
          </a:xfrm>
        </p:spPr>
        <p:txBody>
          <a:bodyPr/>
          <a:lstStyle/>
          <a:p>
            <a:r>
              <a:rPr lang="en-US" dirty="0"/>
              <a:t>Brazos River Alluvium</a:t>
            </a:r>
          </a:p>
        </p:txBody>
      </p:sp>
    </p:spTree>
    <p:extLst>
      <p:ext uri="{BB962C8B-B14F-4D97-AF65-F5344CB8AC3E}">
        <p14:creationId xmlns:p14="http://schemas.microsoft.com/office/powerpoint/2010/main" val="3841596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E46A92-1D4A-4F63-91DD-66290E20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of DFCs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675" y="1533525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the Brazos River Alluvium Aquifer GAM completed in 2016, the same GAM used to develop MAGS in the GMA 12 2016 planning cycle</a:t>
            </a:r>
          </a:p>
          <a:p>
            <a:endParaRPr lang="en-US" dirty="0"/>
          </a:p>
          <a:p>
            <a:r>
              <a:rPr lang="en-US" dirty="0"/>
              <a:t>Develop distribution of pumping consistent with areas of irrigated agriculture in Milam, Burleson, Robertson and Brazos counties. Moved some pumping away from the river</a:t>
            </a:r>
          </a:p>
          <a:p>
            <a:endParaRPr lang="en-US" dirty="0"/>
          </a:p>
          <a:p>
            <a:r>
              <a:rPr lang="en-US" dirty="0"/>
              <a:t>Consider pumping history in the counties and past effects of pumping when developing future DFCs</a:t>
            </a:r>
            <a:endParaRPr lang="en-US" sz="3800" dirty="0"/>
          </a:p>
          <a:p>
            <a:endParaRPr lang="en-US" dirty="0"/>
          </a:p>
          <a:p>
            <a:pPr marL="137160" indent="0">
              <a:buNone/>
            </a:pPr>
            <a:r>
              <a:rPr lang="en-US" dirty="0"/>
              <a:t>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6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499" y="1190625"/>
            <a:ext cx="8229600" cy="1170397"/>
          </a:xfrm>
        </p:spPr>
        <p:txBody>
          <a:bodyPr>
            <a:normAutofit fontScale="90000"/>
          </a:bodyPr>
          <a:lstStyle/>
          <a:p>
            <a:r>
              <a:rPr lang="en-US" dirty="0"/>
              <a:t>Extent of </a:t>
            </a:r>
            <a:br>
              <a:rPr lang="en-US" dirty="0"/>
            </a:br>
            <a:r>
              <a:rPr lang="en-US" dirty="0"/>
              <a:t>Brazos River</a:t>
            </a:r>
            <a:br>
              <a:rPr lang="en-US" dirty="0"/>
            </a:br>
            <a:r>
              <a:rPr lang="en-US" dirty="0"/>
              <a:t>Alluvium</a:t>
            </a:r>
            <a:br>
              <a:rPr lang="en-US" dirty="0"/>
            </a:br>
            <a:r>
              <a:rPr lang="en-US" dirty="0"/>
              <a:t>Model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43" y="93362"/>
            <a:ext cx="4883484" cy="667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62714" y="5414001"/>
            <a:ext cx="3257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From: Final Numerical Model Report for the Brazos River Alluvium Aquifer Groundwater Availability Model, August 2016</a:t>
            </a:r>
          </a:p>
        </p:txBody>
      </p:sp>
    </p:spTree>
    <p:extLst>
      <p:ext uri="{BB962C8B-B14F-4D97-AF65-F5344CB8AC3E}">
        <p14:creationId xmlns:p14="http://schemas.microsoft.com/office/powerpoint/2010/main" val="144678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Model Grid for the BRAA GAM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418" y="967532"/>
            <a:ext cx="7513163" cy="580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2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Model Layer in BRAA GAM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082A3-F6E1-40C7-BA3F-6BB8E192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81" y="1477864"/>
            <a:ext cx="6673327" cy="4981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AB340-D35A-431C-853F-25CD482B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3767750"/>
            <a:ext cx="32575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0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Layers- Aquifer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Layer 1- Colorado and Brazos River Alluvium</a:t>
            </a:r>
          </a:p>
          <a:p>
            <a:r>
              <a:rPr lang="en-US" sz="2400" dirty="0"/>
              <a:t>Layer 2- Shallow flow systems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Layer 3- Sparta Aquifer</a:t>
            </a:r>
          </a:p>
          <a:p>
            <a:r>
              <a:rPr lang="en-US" sz="2400" dirty="0"/>
              <a:t>Layer 4- Weches Formation</a:t>
            </a:r>
          </a:p>
          <a:p>
            <a:r>
              <a:rPr lang="en-US" sz="2400" dirty="0"/>
              <a:t>Layer 5- Queen City Aquifer </a:t>
            </a:r>
          </a:p>
          <a:p>
            <a:r>
              <a:rPr lang="en-US" sz="2400" dirty="0"/>
              <a:t>Layer 6- Reklaw Formation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Layer 7- Carrizo Aquifer </a:t>
            </a:r>
          </a:p>
          <a:p>
            <a:r>
              <a:rPr lang="en-US" sz="2400" dirty="0"/>
              <a:t>Layer 8- Calvert Bluff Aquifer</a:t>
            </a: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Layer 9- Simsboro Aquifer </a:t>
            </a:r>
          </a:p>
          <a:p>
            <a:r>
              <a:rPr lang="en-US" sz="2400" dirty="0"/>
              <a:t>Layer 10- Hooper Aquifer</a:t>
            </a:r>
          </a:p>
        </p:txBody>
      </p:sp>
    </p:spTree>
    <p:extLst>
      <p:ext uri="{BB962C8B-B14F-4D97-AF65-F5344CB8AC3E}">
        <p14:creationId xmlns:p14="http://schemas.microsoft.com/office/powerpoint/2010/main" val="49559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7715-CC54-4401-A5E2-4DFB7F0E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49" y="343464"/>
            <a:ext cx="8229600" cy="1143000"/>
          </a:xfrm>
        </p:spPr>
        <p:txBody>
          <a:bodyPr/>
          <a:lstStyle/>
          <a:p>
            <a:r>
              <a:rPr lang="en-US" dirty="0"/>
              <a:t>Modified TWDB MAG Run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1EA7-7A1D-4057-B712-2AF90C875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pumping in wells in Milam County where initial pumping rates could not be sustained </a:t>
            </a:r>
          </a:p>
          <a:p>
            <a:r>
              <a:rPr lang="en-US" dirty="0"/>
              <a:t>Avoided adding future pumping in same grid cells that include a river node</a:t>
            </a:r>
          </a:p>
          <a:p>
            <a:r>
              <a:rPr lang="en-US" dirty="0"/>
              <a:t>Keep all the same hydraulic boundaries used by TWDB MAG Run</a:t>
            </a:r>
          </a:p>
        </p:txBody>
      </p:sp>
    </p:spTree>
    <p:extLst>
      <p:ext uri="{BB962C8B-B14F-4D97-AF65-F5344CB8AC3E}">
        <p14:creationId xmlns:p14="http://schemas.microsoft.com/office/powerpoint/2010/main" val="1561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AF8B-DA2A-485D-85AE-A6EC7240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9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Input Well Files For BVGCD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31C69-BF2D-4C4C-920E-ECA3595B4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938" y="1486223"/>
            <a:ext cx="6890273" cy="5038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B2C81-CDFD-4EAC-B059-59A6D1243C80}"/>
              </a:ext>
            </a:extLst>
          </p:cNvPr>
          <p:cNvSpPr txBox="1"/>
          <p:nvPr/>
        </p:nvSpPr>
        <p:spPr>
          <a:xfrm>
            <a:off x="4198883" y="1566917"/>
            <a:ext cx="864339" cy="35394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Brazos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73FF4-2438-4753-843E-8CA6F10EE22F}"/>
              </a:ext>
            </a:extLst>
          </p:cNvPr>
          <p:cNvSpPr txBox="1"/>
          <p:nvPr/>
        </p:nvSpPr>
        <p:spPr>
          <a:xfrm>
            <a:off x="4249683" y="4005317"/>
            <a:ext cx="1192955" cy="35394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Robertson</a:t>
            </a:r>
          </a:p>
        </p:txBody>
      </p:sp>
    </p:spTree>
    <p:extLst>
      <p:ext uri="{BB962C8B-B14F-4D97-AF65-F5344CB8AC3E}">
        <p14:creationId xmlns:p14="http://schemas.microsoft.com/office/powerpoint/2010/main" val="85652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7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Input and Output Pumping by District:  POSGCD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8AA4A54-3512-4F00-824C-2BA56CB95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5"/>
          <a:stretch/>
        </p:blipFill>
        <p:spPr>
          <a:xfrm>
            <a:off x="1059357" y="1396180"/>
            <a:ext cx="7189908" cy="49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7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Input and Output Pumping by District:  BVGCD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9A575-1546-4F93-BD85-76BB2AC88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89" y="1324675"/>
            <a:ext cx="6717822" cy="5042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6987A0-F880-47DA-A384-01E006CA2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533" y="1324675"/>
            <a:ext cx="6525282" cy="50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Drawdown in Alluvium:  POSGCD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F326B9C-EF74-4021-92EA-9F584F1AF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/>
          <a:stretch/>
        </p:blipFill>
        <p:spPr>
          <a:xfrm>
            <a:off x="228602" y="2490952"/>
            <a:ext cx="4315977" cy="2979008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39E2CF6E-468E-4C51-B891-7231C8DCB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9"/>
          <a:stretch/>
        </p:blipFill>
        <p:spPr>
          <a:xfrm>
            <a:off x="4740168" y="2564523"/>
            <a:ext cx="4315977" cy="2957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19E2C6-760B-436E-A5F2-727B15402129}"/>
              </a:ext>
            </a:extLst>
          </p:cNvPr>
          <p:cNvSpPr txBox="1"/>
          <p:nvPr/>
        </p:nvSpPr>
        <p:spPr>
          <a:xfrm>
            <a:off x="1576552" y="182880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Milam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7D7AF-CC1C-45DA-AD86-09409CFBD077}"/>
              </a:ext>
            </a:extLst>
          </p:cNvPr>
          <p:cNvSpPr txBox="1"/>
          <p:nvPr/>
        </p:nvSpPr>
        <p:spPr>
          <a:xfrm>
            <a:off x="6027683" y="1897117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Burleson</a:t>
            </a:r>
          </a:p>
        </p:txBody>
      </p:sp>
    </p:spTree>
    <p:extLst>
      <p:ext uri="{BB962C8B-B14F-4D97-AF65-F5344CB8AC3E}">
        <p14:creationId xmlns:p14="http://schemas.microsoft.com/office/powerpoint/2010/main" val="2709951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7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Drawdown in Alluvium:  BVGCD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E795D-407E-4A44-8D5A-51965D127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/>
          <a:stretch/>
        </p:blipFill>
        <p:spPr>
          <a:xfrm>
            <a:off x="228603" y="1930399"/>
            <a:ext cx="4242825" cy="2919765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E712FF1-D084-4EF8-AEC3-08FE50A72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/>
        </p:blipFill>
        <p:spPr>
          <a:xfrm>
            <a:off x="4711703" y="1968499"/>
            <a:ext cx="4242825" cy="29070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3DD108-5309-4FED-B888-D2FF6C1D2AFF}"/>
              </a:ext>
            </a:extLst>
          </p:cNvPr>
          <p:cNvSpPr txBox="1"/>
          <p:nvPr/>
        </p:nvSpPr>
        <p:spPr>
          <a:xfrm>
            <a:off x="1525752" y="1231900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E4812-E88E-4205-893C-B5BF768F7DF1}"/>
              </a:ext>
            </a:extLst>
          </p:cNvPr>
          <p:cNvSpPr txBox="1"/>
          <p:nvPr/>
        </p:nvSpPr>
        <p:spPr>
          <a:xfrm>
            <a:off x="5976883" y="1300217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Brazos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D0E00C-1DC5-42B5-B4DD-DA868462E80F}"/>
              </a:ext>
            </a:extLst>
          </p:cNvPr>
          <p:cNvSpPr txBox="1"/>
          <p:nvPr/>
        </p:nvSpPr>
        <p:spPr>
          <a:xfrm>
            <a:off x="1714500" y="5003800"/>
            <a:ext cx="5734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Resulting Saturated Thickness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6CB59-8DA1-4FEE-B749-89BAAED07321}"/>
              </a:ext>
            </a:extLst>
          </p:cNvPr>
          <p:cNvSpPr txBox="1"/>
          <p:nvPr/>
        </p:nvSpPr>
        <p:spPr>
          <a:xfrm>
            <a:off x="2900149" y="5626100"/>
            <a:ext cx="3623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North Zone:    30%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South Zone:   44%</a:t>
            </a:r>
          </a:p>
        </p:txBody>
      </p:sp>
    </p:spTree>
    <p:extLst>
      <p:ext uri="{BB962C8B-B14F-4D97-AF65-F5344CB8AC3E}">
        <p14:creationId xmlns:p14="http://schemas.microsoft.com/office/powerpoint/2010/main" val="3868986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D757-47F7-48A3-9008-D43D1AF6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2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Surface Water-Groundwater Estimated Interaction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C9C23B-FF77-4883-B097-D3C2E1E62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60443"/>
              </p:ext>
            </p:extLst>
          </p:nvPr>
        </p:nvGraphicFramePr>
        <p:xfrm>
          <a:off x="1741251" y="1367058"/>
          <a:ext cx="5778230" cy="1558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213">
                  <a:extLst>
                    <a:ext uri="{9D8B030D-6E8A-4147-A177-3AD203B41FA5}">
                      <a16:colId xmlns:a16="http://schemas.microsoft.com/office/drawing/2014/main" val="1027833608"/>
                    </a:ext>
                  </a:extLst>
                </a:gridCol>
                <a:gridCol w="446854">
                  <a:extLst>
                    <a:ext uri="{9D8B030D-6E8A-4147-A177-3AD203B41FA5}">
                      <a16:colId xmlns:a16="http://schemas.microsoft.com/office/drawing/2014/main" val="39522167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39436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414762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17968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70907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57474527"/>
                    </a:ext>
                  </a:extLst>
                </a:gridCol>
                <a:gridCol w="1505163">
                  <a:extLst>
                    <a:ext uri="{9D8B030D-6E8A-4147-A177-3AD203B41FA5}">
                      <a16:colId xmlns:a16="http://schemas.microsoft.com/office/drawing/2014/main" val="328456643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County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Flow From Alluvium to River (AFY)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Flow From River to Alluvium (AFY)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Net Flow (AFY)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Increase in Flow from River to Alluvium (AFY) from 2013 to 2070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36158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2070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2070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2070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91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Milam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-1,158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-741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28,676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33,235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27,518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32,494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3648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Robertson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-1,049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-711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22,288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27,245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21,240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26,534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0131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Brazos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-4,305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-3,268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23,738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36,996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19,433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33,728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0912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Burleson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-2,804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-1,851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22,194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34,206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19,391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32,355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533496"/>
                  </a:ext>
                </a:extLst>
              </a:tr>
            </a:tbl>
          </a:graphicData>
        </a:graphic>
      </p:graphicFrame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BD4BC8-B0F2-4E82-821C-2D2FE621C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15" y="3589817"/>
            <a:ext cx="3706770" cy="27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4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 Simulation Closely Reproduces DFCs from 2016 planning cycle</a:t>
            </a:r>
          </a:p>
          <a:p>
            <a:r>
              <a:rPr lang="en-US" dirty="0"/>
              <a:t>Resulting MAGs </a:t>
            </a:r>
          </a:p>
          <a:p>
            <a:pPr lvl="1"/>
            <a:r>
              <a:rPr lang="en-US" dirty="0"/>
              <a:t>Milam – 38,626 AFY</a:t>
            </a:r>
          </a:p>
          <a:p>
            <a:pPr lvl="1"/>
            <a:r>
              <a:rPr lang="en-US" dirty="0"/>
              <a:t>Burleson – 32,306  AFY</a:t>
            </a:r>
          </a:p>
          <a:p>
            <a:pPr lvl="1"/>
            <a:r>
              <a:rPr lang="en-US" dirty="0"/>
              <a:t>Robertson –  52,903 AFY</a:t>
            </a:r>
          </a:p>
          <a:p>
            <a:pPr lvl="1"/>
            <a:r>
              <a:rPr lang="en-US" dirty="0"/>
              <a:t>Brazos -76,038 AFY</a:t>
            </a:r>
          </a:p>
          <a:p>
            <a:r>
              <a:rPr lang="en-US" dirty="0"/>
              <a:t>Based on model results approximately 37,500 AFY of the 200,000 AFY pumped in 2070 is from increased flow from river to alluvium compared to 2012 flows</a:t>
            </a:r>
          </a:p>
          <a:p>
            <a:endParaRPr lang="en-US" b="1" u="sng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02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3988"/>
            <a:ext cx="8229600" cy="1143000"/>
          </a:xfrm>
        </p:spPr>
        <p:txBody>
          <a:bodyPr/>
          <a:lstStyle/>
          <a:p>
            <a:r>
              <a:rPr lang="en-US" dirty="0" err="1"/>
              <a:t>Yegua</a:t>
            </a:r>
            <a:r>
              <a:rPr lang="en-US" dirty="0"/>
              <a:t> – Jackson Aquifer </a:t>
            </a:r>
          </a:p>
        </p:txBody>
      </p:sp>
    </p:spTree>
    <p:extLst>
      <p:ext uri="{BB962C8B-B14F-4D97-AF65-F5344CB8AC3E}">
        <p14:creationId xmlns:p14="http://schemas.microsoft.com/office/powerpoint/2010/main" val="414160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9055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Layer in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Yegua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-Jackson GAM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538BAA-DFAA-40FA-8DBF-7296DFA6390F}"/>
              </a:ext>
            </a:extLst>
          </p:cNvPr>
          <p:cNvGrpSpPr/>
          <p:nvPr/>
        </p:nvGrpSpPr>
        <p:grpSpPr>
          <a:xfrm>
            <a:off x="177800" y="1219201"/>
            <a:ext cx="4673600" cy="5118099"/>
            <a:chOff x="266700" y="1155701"/>
            <a:chExt cx="4118560" cy="44957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EEF4DD-E8B2-400A-88B5-1A570B98E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57" t="4455" r="79676" b="90781"/>
            <a:stretch/>
          </p:blipFill>
          <p:spPr>
            <a:xfrm>
              <a:off x="1143000" y="1155701"/>
              <a:ext cx="660400" cy="215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1F332-86AD-4A6B-9091-84070FD447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93" b="8762"/>
            <a:stretch/>
          </p:blipFill>
          <p:spPr>
            <a:xfrm>
              <a:off x="266700" y="1296209"/>
              <a:ext cx="4118560" cy="435529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608BE96-1D46-44CC-A881-4FB5CBEDE7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7" t="-1414" r="4940" b="1414"/>
          <a:stretch/>
        </p:blipFill>
        <p:spPr>
          <a:xfrm>
            <a:off x="4800600" y="1058862"/>
            <a:ext cx="4343400" cy="44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Run S-7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675" y="1533525"/>
            <a:ext cx="8229600" cy="4709160"/>
          </a:xfrm>
        </p:spPr>
        <p:txBody>
          <a:bodyPr/>
          <a:lstStyle/>
          <a:p>
            <a:r>
              <a:rPr lang="en-US" dirty="0"/>
              <a:t>Includes  results for Sparta, Queen City, and Carrizo-Wilcox Aquifers</a:t>
            </a:r>
          </a:p>
          <a:p>
            <a:r>
              <a:rPr lang="en-US" dirty="0"/>
              <a:t>All runs include estimated historic pumping for 2011 to 2018</a:t>
            </a:r>
          </a:p>
          <a:p>
            <a:r>
              <a:rPr lang="en-US" dirty="0"/>
              <a:t>S-7- Some additional pumping added compared to Run S-2.  S-7 represents a reasonable starting point for reaching final DFCs for GMA 12</a:t>
            </a:r>
          </a:p>
          <a:p>
            <a:r>
              <a:rPr lang="en-US" dirty="0"/>
              <a:t>Use Updated Model for all Runs to determine DFCs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85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7A4C-136A-4D40-8EDD-90B63608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DFCs for </a:t>
            </a:r>
            <a:r>
              <a:rPr lang="en-US" dirty="0" err="1"/>
              <a:t>Yegua</a:t>
            </a:r>
            <a:r>
              <a:rPr lang="en-US" dirty="0"/>
              <a:t>-Jackson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1373D-7CC5-4712-AE74-B53AEDF7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7" y="1487487"/>
            <a:ext cx="7934325" cy="3857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6A7451-5EAA-459A-A893-BAC3773C10ED}"/>
              </a:ext>
            </a:extLst>
          </p:cNvPr>
          <p:cNvSpPr/>
          <p:nvPr/>
        </p:nvSpPr>
        <p:spPr>
          <a:xfrm>
            <a:off x="1333500" y="5345112"/>
            <a:ext cx="8647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Lost Pines GCD will declare </a:t>
            </a:r>
            <a:r>
              <a:rPr lang="en-US" sz="1800" dirty="0" err="1"/>
              <a:t>Yegua</a:t>
            </a:r>
            <a:r>
              <a:rPr lang="en-US" sz="1800" dirty="0"/>
              <a:t>-Jackson as a non-relevant aquifer</a:t>
            </a:r>
            <a:r>
              <a:rPr lang="en-US" sz="1400" dirty="0"/>
              <a:t>.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2E172-D945-47F0-8561-051056231BF1}"/>
              </a:ext>
            </a:extLst>
          </p:cNvPr>
          <p:cNvSpPr txBox="1"/>
          <p:nvPr/>
        </p:nvSpPr>
        <p:spPr>
          <a:xfrm>
            <a:off x="1333500" y="6057781"/>
            <a:ext cx="71097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Table from GMA 12 Explanatory Report (Donnelly and others, 2018)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71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1B5F-965A-460F-93FD-69B3BBDE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ReRun</a:t>
            </a:r>
            <a:r>
              <a:rPr lang="en-US" dirty="0"/>
              <a:t> of the TWDB MAG Run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992315-7F9C-4840-BD61-3377A4625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90557"/>
              </p:ext>
            </p:extLst>
          </p:nvPr>
        </p:nvGraphicFramePr>
        <p:xfrm>
          <a:off x="1006812" y="1417638"/>
          <a:ext cx="7130375" cy="4024047"/>
        </p:xfrm>
        <a:graphic>
          <a:graphicData uri="http://schemas.openxmlformats.org/drawingml/2006/table">
            <a:tbl>
              <a:tblPr/>
              <a:tblGrid>
                <a:gridCol w="1790965">
                  <a:extLst>
                    <a:ext uri="{9D8B030D-6E8A-4147-A177-3AD203B41FA5}">
                      <a16:colId xmlns:a16="http://schemas.microsoft.com/office/drawing/2014/main" val="4117324806"/>
                    </a:ext>
                  </a:extLst>
                </a:gridCol>
                <a:gridCol w="701330">
                  <a:extLst>
                    <a:ext uri="{9D8B030D-6E8A-4147-A177-3AD203B41FA5}">
                      <a16:colId xmlns:a16="http://schemas.microsoft.com/office/drawing/2014/main" val="758499790"/>
                    </a:ext>
                  </a:extLst>
                </a:gridCol>
                <a:gridCol w="760764">
                  <a:extLst>
                    <a:ext uri="{9D8B030D-6E8A-4147-A177-3AD203B41FA5}">
                      <a16:colId xmlns:a16="http://schemas.microsoft.com/office/drawing/2014/main" val="1236185289"/>
                    </a:ext>
                  </a:extLst>
                </a:gridCol>
                <a:gridCol w="760764">
                  <a:extLst>
                    <a:ext uri="{9D8B030D-6E8A-4147-A177-3AD203B41FA5}">
                      <a16:colId xmlns:a16="http://schemas.microsoft.com/office/drawing/2014/main" val="1948648064"/>
                    </a:ext>
                  </a:extLst>
                </a:gridCol>
                <a:gridCol w="1030201">
                  <a:extLst>
                    <a:ext uri="{9D8B030D-6E8A-4147-A177-3AD203B41FA5}">
                      <a16:colId xmlns:a16="http://schemas.microsoft.com/office/drawing/2014/main" val="2920282703"/>
                    </a:ext>
                  </a:extLst>
                </a:gridCol>
                <a:gridCol w="1034163">
                  <a:extLst>
                    <a:ext uri="{9D8B030D-6E8A-4147-A177-3AD203B41FA5}">
                      <a16:colId xmlns:a16="http://schemas.microsoft.com/office/drawing/2014/main" val="2648311833"/>
                    </a:ext>
                  </a:extLst>
                </a:gridCol>
                <a:gridCol w="1052188">
                  <a:extLst>
                    <a:ext uri="{9D8B030D-6E8A-4147-A177-3AD203B41FA5}">
                      <a16:colId xmlns:a16="http://schemas.microsoft.com/office/drawing/2014/main" val="1551667937"/>
                    </a:ext>
                  </a:extLst>
                </a:gridCol>
              </a:tblGrid>
              <a:tr h="8778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GCD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Existing DFC</a:t>
                      </a:r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DFC with </a:t>
                      </a:r>
                      <a:r>
                        <a:rPr lang="en-US" sz="2400" b="1" i="0" u="none" strike="noStrike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ReRun</a:t>
                      </a:r>
                      <a:endParaRPr lang="en-US" sz="24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145599"/>
                  </a:ext>
                </a:extLst>
              </a:tr>
              <a:tr h="865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Yegua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Jackson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Yegua</a:t>
                      </a:r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-Jackson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Saturated Thickness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Entire Volume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469803"/>
                  </a:ext>
                </a:extLst>
              </a:tr>
              <a:tr h="42589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Brazos Valley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529088"/>
                  </a:ext>
                </a:extLst>
              </a:tr>
              <a:tr h="411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Fayette County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024930"/>
                  </a:ext>
                </a:extLst>
              </a:tr>
              <a:tr h="411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Lost Pines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02080"/>
                  </a:ext>
                </a:extLst>
              </a:tr>
              <a:tr h="411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Mid-East Texas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176021"/>
                  </a:ext>
                </a:extLst>
              </a:tr>
              <a:tr h="411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Post Oak Savannah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39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426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EE4C-550B-4293-8491-86AC40BC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MAGs for </a:t>
            </a:r>
            <a:r>
              <a:rPr lang="en-US" dirty="0" err="1"/>
              <a:t>Yegua</a:t>
            </a:r>
            <a:r>
              <a:rPr lang="en-US" dirty="0"/>
              <a:t>-Jackson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CC975-3FE0-49E9-A5EE-616EB647E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7" y="1508124"/>
            <a:ext cx="7840278" cy="4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1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600" y="13843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/>
              <a:t>Calculated DFCs are sensitive to method used to weight the different layers</a:t>
            </a:r>
          </a:p>
          <a:p>
            <a:r>
              <a:rPr lang="en-US" dirty="0"/>
              <a:t>Current DFCs are based on weighting all layers  by area covered</a:t>
            </a:r>
          </a:p>
          <a:p>
            <a:r>
              <a:rPr lang="en-US" dirty="0"/>
              <a:t>Analysis reproduced current DFCs from 2016 planning cycle</a:t>
            </a:r>
          </a:p>
          <a:p>
            <a:r>
              <a:rPr lang="en-US" dirty="0"/>
              <a:t>MAGs will be very close to those provided by TWDB during the 2016 planning cycle</a:t>
            </a:r>
          </a:p>
          <a:p>
            <a:endParaRPr lang="en-US" b="1" u="sng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20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2532063"/>
            <a:ext cx="8229600" cy="1143000"/>
          </a:xfrm>
        </p:spPr>
        <p:txBody>
          <a:bodyPr/>
          <a:lstStyle/>
          <a:p>
            <a:r>
              <a:rPr lang="en-US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377792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3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1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4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D2EC-6E13-454B-B186-4B98F9AA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GMA 12 DFCs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3E6F4D-F510-407E-8843-592DA712E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07440"/>
              </p:ext>
            </p:extLst>
          </p:nvPr>
        </p:nvGraphicFramePr>
        <p:xfrm>
          <a:off x="1042220" y="1516626"/>
          <a:ext cx="7059560" cy="3356171"/>
        </p:xfrm>
        <a:graphic>
          <a:graphicData uri="http://schemas.openxmlformats.org/drawingml/2006/table">
            <a:tbl>
              <a:tblPr/>
              <a:tblGrid>
                <a:gridCol w="1341450">
                  <a:extLst>
                    <a:ext uri="{9D8B030D-6E8A-4147-A177-3AD203B41FA5}">
                      <a16:colId xmlns:a16="http://schemas.microsoft.com/office/drawing/2014/main" val="350033078"/>
                    </a:ext>
                  </a:extLst>
                </a:gridCol>
                <a:gridCol w="1097551">
                  <a:extLst>
                    <a:ext uri="{9D8B030D-6E8A-4147-A177-3AD203B41FA5}">
                      <a16:colId xmlns:a16="http://schemas.microsoft.com/office/drawing/2014/main" val="14023663"/>
                    </a:ext>
                  </a:extLst>
                </a:gridCol>
                <a:gridCol w="1151751">
                  <a:extLst>
                    <a:ext uri="{9D8B030D-6E8A-4147-A177-3AD203B41FA5}">
                      <a16:colId xmlns:a16="http://schemas.microsoft.com/office/drawing/2014/main" val="3390188129"/>
                    </a:ext>
                  </a:extLst>
                </a:gridCol>
                <a:gridCol w="867202">
                  <a:extLst>
                    <a:ext uri="{9D8B030D-6E8A-4147-A177-3AD203B41FA5}">
                      <a16:colId xmlns:a16="http://schemas.microsoft.com/office/drawing/2014/main" val="1836817319"/>
                    </a:ext>
                  </a:extLst>
                </a:gridCol>
                <a:gridCol w="867202">
                  <a:extLst>
                    <a:ext uri="{9D8B030D-6E8A-4147-A177-3AD203B41FA5}">
                      <a16:colId xmlns:a16="http://schemas.microsoft.com/office/drawing/2014/main" val="1435525535"/>
                    </a:ext>
                  </a:extLst>
                </a:gridCol>
                <a:gridCol w="1026482">
                  <a:extLst>
                    <a:ext uri="{9D8B030D-6E8A-4147-A177-3AD203B41FA5}">
                      <a16:colId xmlns:a16="http://schemas.microsoft.com/office/drawing/2014/main" val="38068571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1498299348"/>
                    </a:ext>
                  </a:extLst>
                </a:gridCol>
              </a:tblGrid>
              <a:tr h="3634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9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Aquifer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Current DFCs  (1999-2069) Using Previous Model, 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07814"/>
                  </a:ext>
                </a:extLst>
              </a:tr>
              <a:tr h="363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GMA 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LPGCD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BVGCD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POGCD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METGCD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FCGCD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005508"/>
                  </a:ext>
                </a:extLst>
              </a:tr>
              <a:tr h="363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Sparta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457676"/>
                  </a:ext>
                </a:extLst>
              </a:tr>
              <a:tr h="363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Queen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119843"/>
                  </a:ext>
                </a:extLst>
              </a:tr>
              <a:tr h="363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Carrizo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48779"/>
                  </a:ext>
                </a:extLst>
              </a:tr>
              <a:tr h="363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Calvert Bluff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784195"/>
                  </a:ext>
                </a:extLst>
              </a:tr>
              <a:tr h="363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Simsboro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926130"/>
                  </a:ext>
                </a:extLst>
              </a:tr>
              <a:tr h="363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Hooper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44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270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23185</TotalTime>
  <Words>1364</Words>
  <Application>Microsoft Office PowerPoint</Application>
  <PresentationFormat>On-screen Show (4:3)</PresentationFormat>
  <Paragraphs>510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Unicode MS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Model Layers- Aquifer</vt:lpstr>
      <vt:lpstr>Model Run S-7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GMA 12 DFCs</vt:lpstr>
      <vt:lpstr> Current DFCs and Average Drawdown From Run S-7</vt:lpstr>
      <vt:lpstr>Model Run S-9</vt:lpstr>
      <vt:lpstr> Results from Run S-9</vt:lpstr>
      <vt:lpstr> Results from PS-9: LPGCD &amp; BVGCD</vt:lpstr>
      <vt:lpstr>Summary</vt:lpstr>
      <vt:lpstr>Brazos River Alluvium</vt:lpstr>
      <vt:lpstr>Development of DFCs</vt:lpstr>
      <vt:lpstr>Extent of  Brazos River Alluvium Model  </vt:lpstr>
      <vt:lpstr>Model Grid for the BRAA GAM</vt:lpstr>
      <vt:lpstr>Model Layer in BRAA GAM</vt:lpstr>
      <vt:lpstr>Modified TWDB MAG Run </vt:lpstr>
      <vt:lpstr>Comparison of Input Well Files For BVGCD</vt:lpstr>
      <vt:lpstr>Comparison of Input and Output Pumping by District:  POSGCD</vt:lpstr>
      <vt:lpstr>Comparison of Input and Output Pumping by District:  BVGCD</vt:lpstr>
      <vt:lpstr>Average Drawdown in Alluvium:  POSGCD</vt:lpstr>
      <vt:lpstr>Average Drawdown in Alluvium:  BVGCD</vt:lpstr>
      <vt:lpstr>Surface Water-Groundwater Estimated Interaction</vt:lpstr>
      <vt:lpstr>Summary </vt:lpstr>
      <vt:lpstr>Yegua – Jackson Aquifer </vt:lpstr>
      <vt:lpstr>Model Layer in Yegua-Jackson GAM</vt:lpstr>
      <vt:lpstr>Current DFCs for Yegua-Jackson</vt:lpstr>
      <vt:lpstr>ReRun of the TWDB MAG Run</vt:lpstr>
      <vt:lpstr>Current MAGs for Yegua-Jackson</vt:lpstr>
      <vt:lpstr>Summary </vt:lpstr>
      <vt:lpstr>Questions???</vt:lpstr>
    </vt:vector>
  </TitlesOfParts>
  <Company>DBS&amp;A,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Fayette County GCD</dc:title>
  <dc:creator>Paul Kirby</dc:creator>
  <cp:lastModifiedBy>William Seifert</cp:lastModifiedBy>
  <cp:revision>351</cp:revision>
  <cp:lastPrinted>2019-11-20T15:39:50Z</cp:lastPrinted>
  <dcterms:created xsi:type="dcterms:W3CDTF">2011-02-07T18:24:19Z</dcterms:created>
  <dcterms:modified xsi:type="dcterms:W3CDTF">2019-12-03T15:58:58Z</dcterms:modified>
</cp:coreProperties>
</file>